
<file path=[Content_Types].xml><?xml version="1.0" encoding="utf-8"?>
<Types xmlns="http://schemas.openxmlformats.org/package/2006/content-types">
  <Override PartName="/ppt/slides/slide47.xml" ContentType="application/vnd.openxmlformats-officedocument.presentationml.slide+xml"/>
  <Override PartName="/ppt/notesSlides/notesSlide2.xml" ContentType="application/vnd.openxmlformats-officedocument.presentationml.notesSlide+xml"/>
  <Override PartName="/customXml/itemProps1.xml" ContentType="application/vnd.openxmlformats-officedocument.customXmlProperties+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diagrams/quickStyle2.xml" ContentType="application/vnd.openxmlformats-officedocument.drawingml.diagramStyle+xml"/>
  <Override PartName="/ppt/diagrams/colors11.xml" ContentType="application/vnd.openxmlformats-officedocument.drawingml.diagramColors+xml"/>
  <Override PartName="/ppt/notesSlides/notesSlide38.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diagrams/layout9.xml" ContentType="application/vnd.openxmlformats-officedocument.drawingml.diagramLayout+xml"/>
  <Override PartName="/ppt/notesSlides/notesSlide27.xml" ContentType="application/vnd.openxmlformats-officedocument.presentationml.notesSlide+xml"/>
  <Override PartName="/ppt/diagrams/data13.xml" ContentType="application/vnd.openxmlformats-officedocument.drawingml.diagramData+xml"/>
  <Override PartName="/ppt/notesSlides/notesSlide45.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diagrams/layout5.xml" ContentType="application/vnd.openxmlformats-officedocument.drawingml.diagramLayout+xml"/>
  <Override PartName="/ppt/diagrams/data6.xml" ContentType="application/vnd.openxmlformats-officedocument.drawingml.diagramData+xml"/>
  <Override PartName="/ppt/notesSlides/notesSlide23.xml" ContentType="application/vnd.openxmlformats-officedocument.presentationml.notesSlide+xml"/>
  <Override PartName="/ppt/notesSlides/notesSlide41.xml" ContentType="application/vnd.openxmlformats-officedocument.presentationml.notesSlide+xml"/>
  <Override PartName="/docProps/custom.xml" ContentType="application/vnd.openxmlformats-officedocument.custom-properties+xml"/>
  <Override PartName="/ppt/notesSlides/notesSlide12.xml" ContentType="application/vnd.openxmlformats-officedocument.presentationml.notesSlide+xml"/>
  <Override PartName="/ppt/diagrams/colors8.xml" ContentType="application/vnd.openxmlformats-officedocument.drawingml.diagramColors+xml"/>
  <Override PartName="/ppt/notesSlides/notesSlide30.xml" ContentType="application/vnd.openxmlformats-officedocument.presentationml.notesSlide+xml"/>
  <Override PartName="/ppt/diagrams/quickStyle13.xml" ContentType="application/vnd.openxmlformats-officedocument.drawingml.diagramStyle+xml"/>
  <Override PartName="/ppt/diagrams/drawing14.xml" ContentType="application/vnd.ms-office.drawingml.diagramDrawing+xml"/>
  <Override PartName="/ppt/notesSlides/notesSlide7.xml" ContentType="application/vnd.openxmlformats-officedocument.presentationml.notesSlide+xml"/>
  <Override PartName="/ppt/diagrams/layout1.xml" ContentType="application/vnd.openxmlformats-officedocument.drawingml.diagramLayout+xml"/>
  <Override PartName="/ppt/diagrams/data2.xml" ContentType="application/vnd.openxmlformats-officedocument.drawingml.diagramData+xml"/>
  <Override PartName="/ppt/diagrams/drawing7.xml" ContentType="application/vnd.ms-office.drawingml.diagramDrawing+xml"/>
  <Override PartName="/ppt/diagrams/layout13.xml" ContentType="application/vnd.openxmlformats-officedocument.drawingml.diagramLayout+xml"/>
  <Override PartName="/ppt/slides/slide9.xml" ContentType="application/vnd.openxmlformats-officedocument.presentationml.slide+xml"/>
  <Override PartName="/ppt/viewProps.xml" ContentType="application/vnd.openxmlformats-officedocument.presentationml.viewProps+xml"/>
  <Override PartName="/ppt/diagrams/colors4.xml" ContentType="application/vnd.openxmlformats-officedocument.drawingml.diagramColors+xml"/>
  <Override PartName="/ppt/diagrams/quickStyle7.xml" ContentType="application/vnd.openxmlformats-officedocument.drawingml.diagramStyle+xml"/>
  <Override PartName="/ppt/diagrams/drawing10.xml" ContentType="application/vnd.ms-office.drawingml.diagramDrawing+xml"/>
  <Override PartName="/customXml/itemProps2.xml" ContentType="application/vnd.openxmlformats-officedocument.customXmlPropertie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Default Extension="png" ContentType="image/png"/>
  <Override PartName="/ppt/notesSlides/notesSlide3.xml" ContentType="application/vnd.openxmlformats-officedocument.presentationml.notesSlide+xml"/>
  <Override PartName="/ppt/diagrams/drawing3.xml" ContentType="application/vnd.ms-office.drawingml.diagramDrawing+xml"/>
  <Override PartName="/ppt/diagrams/colors12.xml" ContentType="application/vnd.openxmlformats-officedocument.drawingml.diagramColors+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diagrams/quickStyle3.xml" ContentType="application/vnd.openxmlformats-officedocument.drawingml.diagramStyle+xml"/>
  <Override PartName="/ppt/notesSlides/notesSlide39.xml" ContentType="application/vnd.openxmlformats-officedocument.presentationml.notesSlide+xml"/>
  <Override PartName="/ppt/diagrams/data14.xml" ContentType="application/vnd.openxmlformats-officedocument.drawingml.diagramData+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46.xml" ContentType="application/vnd.openxmlformats-officedocument.presentationml.notesSlide+xml"/>
  <Override PartName="/ppt/presentation.xml" ContentType="application/vnd.openxmlformats-officedocument.presentationml.presentation.main+xml"/>
  <Override PartName="/ppt/slides/slide22.xml" ContentType="application/vnd.openxmlformats-officedocument.presentationml.slide+xml"/>
  <Override PartName="/ppt/diagrams/layout6.xml" ContentType="application/vnd.openxmlformats-officedocument.drawingml.diagramLayout+xml"/>
  <Override PartName="/ppt/notesSlides/notesSlide24.xml" ContentType="application/vnd.openxmlformats-officedocument.presentationml.notesSlide+xml"/>
  <Override PartName="/ppt/diagrams/data10.xml" ContentType="application/vnd.openxmlformats-officedocument.drawingml.diagramData+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diagrams/data7.xml" ContentType="application/vnd.openxmlformats-officedocument.drawingml.diagramData+xml"/>
  <Override PartName="/ppt/diagrams/colors9.xml" ContentType="application/vnd.openxmlformats-officedocument.drawingml.diagramColors+xml"/>
  <Override PartName="/ppt/diagrams/quickStyle14.xml" ContentType="application/vnd.openxmlformats-officedocument.drawingml.diagramStyle+xml"/>
  <Override PartName="/ppt/diagrams/drawing15.xml" ContentType="application/vnd.ms-office.drawingml.diagramDrawing+xml"/>
  <Override PartName="/ppt/notesSlides/notesSlide42.xml" ContentType="application/vnd.openxmlformats-officedocument.presentationml.notesSlide+xml"/>
  <Override PartName="/ppt/notesSlides/notesSlide8.xml" ContentType="application/vnd.openxmlformats-officedocument.presentationml.notesSlide+xml"/>
  <Override PartName="/ppt/diagrams/layout2.xml" ContentType="application/vnd.openxmlformats-officedocument.drawingml.diagramLayout+xml"/>
  <Override PartName="/ppt/notesSlides/notesSlide20.xml" ContentType="application/vnd.openxmlformats-officedocument.presentationml.notesSlide+xml"/>
  <Override PartName="/ppt/diagrams/drawing8.xml" ContentType="application/vnd.ms-office.drawingml.diagramDrawing+xml"/>
  <Override PartName="/ppt/notesSlides/notesSlide31.xml" ContentType="application/vnd.openxmlformats-officedocument.presentationml.notesSlide+xml"/>
  <Override PartName="/ppt/diagrams/data3.xml" ContentType="application/vnd.openxmlformats-officedocument.drawingml.diagramData+xml"/>
  <Override PartName="/ppt/diagrams/colors5.xml" ContentType="application/vnd.openxmlformats-officedocument.drawingml.diagramColors+xml"/>
  <Override PartName="/ppt/diagrams/quickStyle8.xml" ContentType="application/vnd.openxmlformats-officedocument.drawingml.diagramStyle+xml"/>
  <Override PartName="/ppt/diagrams/quickStyle10.xml" ContentType="application/vnd.openxmlformats-officedocument.drawingml.diagramStyle+xml"/>
  <Override PartName="/ppt/diagrams/drawing11.xml" ContentType="application/vnd.ms-office.drawingml.diagramDrawing+xml"/>
  <Override PartName="/ppt/diagrams/layout14.xml" ContentType="application/vnd.openxmlformats-officedocument.drawingml.diagramLayout+xml"/>
  <Override PartName="/ppt/slides/slide49.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ppt/diagrams/drawing4.xml" ContentType="application/vnd.ms-office.drawingml.diagramDrawing+xml"/>
  <Override PartName="/docProps/core.xml" ContentType="application/vnd.openxmlformats-package.core-properties+xml"/>
  <Override PartName="/customXml/itemProps3.xml" ContentType="application/vnd.openxmlformats-officedocument.customXmlProperties+xml"/>
  <Override PartName="/ppt/slides/slide6.xml" ContentType="application/vnd.openxmlformats-officedocument.presentationml.slide+xml"/>
  <Override PartName="/ppt/slides/slide38.xml" ContentType="application/vnd.openxmlformats-officedocument.presentationml.slide+xml"/>
  <Override PartName="/ppt/diagrams/colors1.xml" ContentType="application/vnd.openxmlformats-officedocument.drawingml.diagramColors+xml"/>
  <Override PartName="/ppt/diagrams/quickStyle4.xml" ContentType="application/vnd.openxmlformats-officedocument.drawingml.diagramStyle+xml"/>
  <Override PartName="/ppt/diagrams/layout10.xml" ContentType="application/vnd.openxmlformats-officedocument.drawingml.diagramLayout+xml"/>
  <Override PartName="/ppt/diagrams/colors13.xml" ContentType="application/vnd.openxmlformats-officedocument.drawingml.diagramColors+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diagrams/data15.xml" ContentType="application/vnd.openxmlformats-officedocument.drawingml.diagramData+xml"/>
  <Override PartName="/ppt/notesSlides/notesSlide47.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notesSlides/notesSlide18.xml" ContentType="application/vnd.openxmlformats-officedocument.presentationml.notesSlide+xml"/>
  <Override PartName="/ppt/diagrams/data11.xml" ContentType="application/vnd.openxmlformats-officedocument.drawingml.diagramData+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diagrams/layout7.xml" ContentType="application/vnd.openxmlformats-officedocument.drawingml.diagramLayout+xml"/>
  <Override PartName="/ppt/diagrams/data8.xml" ContentType="application/vnd.openxmlformats-officedocument.drawingml.diagramData+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diagrams/quickStyle15.xml" ContentType="application/vnd.openxmlformats-officedocument.drawingml.diagramStyle+xml"/>
  <Override PartName="/ppt/notesSlides/notesSlide9.xml" ContentType="application/vnd.openxmlformats-officedocument.presentationml.notesSlide+xml"/>
  <Override PartName="/ppt/diagrams/layout3.xml" ContentType="application/vnd.openxmlformats-officedocument.drawingml.diagramLayout+xml"/>
  <Override PartName="/ppt/diagrams/data4.xml" ContentType="application/vnd.openxmlformats-officedocument.drawingml.diagramData+xml"/>
  <Override PartName="/ppt/notesSlides/notesSlide21.xml" ContentType="application/vnd.openxmlformats-officedocument.presentationml.notesSlide+xml"/>
  <Override PartName="/ppt/diagrams/drawing9.xml" ContentType="application/vnd.ms-office.drawingml.diagramDrawing+xml"/>
  <Override PartName="/ppt/diagrams/layout15.xml" ContentType="application/vnd.openxmlformats-officedocument.drawingml.diagramLayout+xml"/>
  <Override PartName="/ppt/notesSlides/notesSlide10.xml" ContentType="application/vnd.openxmlformats-officedocument.presentationml.notesSlide+xml"/>
  <Override PartName="/ppt/diagrams/colors6.xml" ContentType="application/vnd.openxmlformats-officedocument.drawingml.diagramColors+xml"/>
  <Override PartName="/ppt/diagrams/quickStyle9.xml" ContentType="application/vnd.openxmlformats-officedocument.drawingml.diagramStyle+xml"/>
  <Override PartName="/ppt/diagrams/quickStyle11.xml" ContentType="application/vnd.openxmlformats-officedocument.drawingml.diagramStyle+xml"/>
  <Override PartName="/ppt/diagrams/drawing12.xml" ContentType="application/vnd.ms-office.drawingml.diagramDrawing+xml"/>
  <Override PartName="/ppt/slides/slide7.xml" ContentType="application/vnd.openxmlformats-officedocument.presentationml.slide+xml"/>
  <Override PartName="/ppt/notesSlides/notesSlide5.xml" ContentType="application/vnd.openxmlformats-officedocument.presentationml.notesSlide+xml"/>
  <Override PartName="/ppt/diagrams/drawing5.xml" ContentType="application/vnd.ms-office.drawingml.diagramDrawing+xml"/>
  <Override PartName="/ppt/diagrams/layout11.xml" ContentType="application/vnd.openxmlformats-officedocument.drawingml.diagramLayout+xml"/>
  <Override PartName="/ppt/diagrams/colors14.xml" ContentType="application/vnd.openxmlformats-officedocument.drawingml.diagramColors+xml"/>
  <Override PartName="/ppt/slides/slide28.xml" ContentType="application/vnd.openxmlformats-officedocument.presentationml.slide+xml"/>
  <Override PartName="/ppt/slides/slide39.xml" ContentType="application/vnd.openxmlformats-officedocument.presentationml.slide+xml"/>
  <Override PartName="/ppt/notesSlides/notesSlide1.xml" ContentType="application/vnd.openxmlformats-officedocument.presentationml.notesSlide+xml"/>
  <Override PartName="/ppt/diagrams/colors2.xml" ContentType="application/vnd.openxmlformats-officedocument.drawingml.diagramColors+xml"/>
  <Override PartName="/ppt/diagrams/quickStyle5.xml" ContentType="application/vnd.openxmlformats-officedocument.drawingml.diagramStyl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diagrams/drawing1.xml" ContentType="application/vnd.ms-office.drawingml.diagramDrawing+xml"/>
  <Override PartName="/ppt/notesSlides/notesSlide19.xml" ContentType="application/vnd.openxmlformats-officedocument.presentationml.notesSlide+xml"/>
  <Override PartName="/ppt/diagrams/colors10.xml" ContentType="application/vnd.openxmlformats-officedocument.drawingml.diagramColors+xml"/>
  <Override PartName="/ppt/slides/slide24.xml" ContentType="application/vnd.openxmlformats-officedocument.presentationml.slide+xml"/>
  <Override PartName="/ppt/slides/slide35.xml" ContentType="application/vnd.openxmlformats-officedocument.presentationml.slide+xml"/>
  <Default Extension="jpeg" ContentType="image/jpeg"/>
  <Override PartName="/ppt/diagrams/quickStyle1.xml" ContentType="application/vnd.openxmlformats-officedocument.drawingml.diagramStyle+xml"/>
  <Override PartName="/ppt/diagrams/layout8.xml" ContentType="application/vnd.openxmlformats-officedocument.drawingml.diagramLayout+xml"/>
  <Override PartName="/ppt/diagrams/data12.xml" ContentType="application/vnd.openxmlformats-officedocument.drawingml.diagramData+xml"/>
  <Override PartName="/ppt/notesSlides/notesSlide37.xml" ContentType="application/vnd.openxmlformats-officedocument.presentationml.notesSlide+xml"/>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6.xml" ContentType="application/vnd.openxmlformats-officedocument.presentationml.notesSlide+xml"/>
  <Override PartName="/ppt/diagrams/data9.xml" ContentType="application/vnd.openxmlformats-officedocument.drawingml.diagramData+xml"/>
  <Override PartName="/ppt/notesSlides/notesSlide44.xml" ContentType="application/vnd.openxmlformats-officedocument.presentationml.notesSlide+xml"/>
  <Override PartName="/ppt/slides/slide20.xml" ContentType="application/vnd.openxmlformats-officedocument.presentationml.slide+xml"/>
  <Override PartName="/ppt/diagrams/layout4.xml" ContentType="application/vnd.openxmlformats-officedocument.drawingml.diagramLayout+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11.xml" ContentType="application/vnd.openxmlformats-officedocument.presentationml.notesSlide+xml"/>
  <Override PartName="/ppt/diagrams/data5.xml" ContentType="application/vnd.openxmlformats-officedocument.drawingml.diagramData+xml"/>
  <Override PartName="/ppt/diagrams/colors7.xml" ContentType="application/vnd.openxmlformats-officedocument.drawingml.diagramColors+xml"/>
  <Override PartName="/ppt/diagrams/quickStyle12.xml" ContentType="application/vnd.openxmlformats-officedocument.drawingml.diagramStyle+xml"/>
  <Override PartName="/ppt/diagrams/drawing13.xml" ContentType="application/vnd.ms-office.drawingml.diagramDrawing+xml"/>
  <Override PartName="/ppt/notesSlides/notesSlide40.xml" ContentType="application/vnd.openxmlformats-officedocument.presentationml.notesSlide+xml"/>
  <Override PartName="/ppt/notesSlides/notesSlide6.xml" ContentType="application/vnd.openxmlformats-officedocument.presentationml.notesSlide+xml"/>
  <Override PartName="/ppt/diagrams/drawing6.xml" ContentType="application/vnd.ms-office.drawingml.diagramDrawing+xml"/>
  <Override PartName="/ppt/slides/slide8.xml" ContentType="application/vnd.openxmlformats-officedocument.presentationml.slide+xml"/>
  <Override PartName="/ppt/diagrams/data1.xml" ContentType="application/vnd.openxmlformats-officedocument.drawingml.diagramData+xml"/>
  <Override PartName="/ppt/diagrams/colors3.xml" ContentType="application/vnd.openxmlformats-officedocument.drawingml.diagramColors+xml"/>
  <Override PartName="/ppt/diagrams/quickStyle6.xml" ContentType="application/vnd.openxmlformats-officedocument.drawingml.diagramStyle+xml"/>
  <Override PartName="/ppt/diagrams/layout12.xml" ContentType="application/vnd.openxmlformats-officedocument.drawingml.diagramLayout+xml"/>
  <Override PartName="/ppt/diagrams/colors15.xml" ContentType="application/vnd.openxmlformats-officedocument.drawingml.diagramColors+xml"/>
  <Override PartName="/ppt/slides/slide29.xml" ContentType="application/vnd.openxmlformats-officedocument.presentationml.slide+xml"/>
  <Override PartName="/ppt/diagrams/drawing2.xml" ContentType="application/vnd.ms-office.drawingml.diagramDrawing+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54"/>
  </p:notesMasterIdLst>
  <p:handoutMasterIdLst>
    <p:handoutMasterId r:id="rId55"/>
  </p:handoutMasterIdLst>
  <p:sldIdLst>
    <p:sldId id="712" r:id="rId5"/>
    <p:sldId id="698" r:id="rId6"/>
    <p:sldId id="699" r:id="rId7"/>
    <p:sldId id="700" r:id="rId8"/>
    <p:sldId id="701" r:id="rId9"/>
    <p:sldId id="433" r:id="rId10"/>
    <p:sldId id="702" r:id="rId11"/>
    <p:sldId id="703" r:id="rId12"/>
    <p:sldId id="661" r:id="rId13"/>
    <p:sldId id="705" r:id="rId14"/>
    <p:sldId id="706" r:id="rId15"/>
    <p:sldId id="697" r:id="rId16"/>
    <p:sldId id="571" r:id="rId17"/>
    <p:sldId id="616" r:id="rId18"/>
    <p:sldId id="573" r:id="rId19"/>
    <p:sldId id="707" r:id="rId20"/>
    <p:sldId id="636" r:id="rId21"/>
    <p:sldId id="715" r:id="rId22"/>
    <p:sldId id="709" r:id="rId23"/>
    <p:sldId id="708" r:id="rId24"/>
    <p:sldId id="710" r:id="rId25"/>
    <p:sldId id="590" r:id="rId26"/>
    <p:sldId id="603" r:id="rId27"/>
    <p:sldId id="580" r:id="rId28"/>
    <p:sldId id="592" r:id="rId29"/>
    <p:sldId id="694" r:id="rId30"/>
    <p:sldId id="593" r:id="rId31"/>
    <p:sldId id="594" r:id="rId32"/>
    <p:sldId id="595" r:id="rId33"/>
    <p:sldId id="597" r:id="rId34"/>
    <p:sldId id="612" r:id="rId35"/>
    <p:sldId id="681" r:id="rId36"/>
    <p:sldId id="435" r:id="rId37"/>
    <p:sldId id="436" r:id="rId38"/>
    <p:sldId id="711" r:id="rId39"/>
    <p:sldId id="440" r:id="rId40"/>
    <p:sldId id="630" r:id="rId41"/>
    <p:sldId id="631" r:id="rId42"/>
    <p:sldId id="632" r:id="rId43"/>
    <p:sldId id="430" r:id="rId44"/>
    <p:sldId id="563" r:id="rId45"/>
    <p:sldId id="443" r:id="rId46"/>
    <p:sldId id="538" r:id="rId47"/>
    <p:sldId id="651" r:id="rId48"/>
    <p:sldId id="653" r:id="rId49"/>
    <p:sldId id="652" r:id="rId50"/>
    <p:sldId id="547" r:id="rId51"/>
    <p:sldId id="713" r:id="rId52"/>
    <p:sldId id="714" r:id="rId53"/>
  </p:sldIdLst>
  <p:sldSz cx="9906000" cy="6858000" type="A4"/>
  <p:notesSz cx="6797675" cy="9872663"/>
  <p:defaultText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userDrawn="1">
          <p15:clr>
            <a:srgbClr val="A4A3A4"/>
          </p15:clr>
        </p15:guide>
        <p15:guide id="2" pos="3120" userDrawn="1">
          <p15:clr>
            <a:srgbClr val="A4A3A4"/>
          </p15:clr>
        </p15:guide>
      </p15:sldGuideLst>
    </p:ext>
    <p:ext uri="{2D200454-40CA-4A62-9FC3-DE9A4176ACB9}">
      <p15:notes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AE1816"/>
    <a:srgbClr val="F4ACAA"/>
    <a:srgbClr val="8C3836"/>
    <a:srgbClr val="E95551"/>
    <a:srgbClr val="AE1800"/>
    <a:srgbClr val="9A0412"/>
    <a:srgbClr val="AE184D"/>
  </p:clrMru>
  <p:extLst>
    <p:ext uri="{E76CE94A-603C-4142-B9EB-6D1370010A27}">
      <p14:discardImageEditData xmlns="" xmlns:p14="http://schemas.microsoft.com/office/powerpoint/2010/main" val="0"/>
    </p:ext>
    <p:ext uri="{D31A062A-798A-4329-ABDD-BBA856620510}">
      <p14:defaultImageDpi xmlns="" xmlns:p14="http://schemas.microsoft.com/office/powerpoint/2010/main" val="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21E4AEA4-8DFA-4A89-87EB-49C32662AFE0}" styleName="Style moyen 2 - Accentuatio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46F890A9-2807-4EBB-B81D-B2AA78EC7F39}" styleName="Style foncé 2 - Accentuation 5/Accentuation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68D230F3-CF80-4859-8CE7-A43EE81993B5}" styleName="Style léger 1 - Accentuation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E8B1032C-EA38-4F05-BA0D-38AFFFC7BED3}" styleName="Style léger 3 - Accentuation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BDBED569-4797-4DF1-A0F4-6AAB3CD982D8}" styleName="Style léger 3 - Accentuation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632" autoAdjust="0"/>
    <p:restoredTop sz="94800" autoAdjust="0"/>
  </p:normalViewPr>
  <p:slideViewPr>
    <p:cSldViewPr snapToGrid="0" snapToObjects="1">
      <p:cViewPr varScale="1">
        <p:scale>
          <a:sx n="127" d="100"/>
          <a:sy n="127" d="100"/>
        </p:scale>
        <p:origin x="-798" y="-102"/>
      </p:cViewPr>
      <p:guideLst>
        <p:guide orient="horz" pos="2160"/>
        <p:guide pos="3120"/>
      </p:guideLst>
    </p:cSldViewPr>
  </p:slideViewPr>
  <p:notesTextViewPr>
    <p:cViewPr>
      <p:scale>
        <a:sx n="100" d="100"/>
        <a:sy n="100" d="100"/>
      </p:scale>
      <p:origin x="0" y="0"/>
    </p:cViewPr>
  </p:notesTextViewPr>
  <p:sorterViewPr>
    <p:cViewPr>
      <p:scale>
        <a:sx n="100" d="100"/>
        <a:sy n="100" d="100"/>
      </p:scale>
      <p:origin x="0" y="1962"/>
    </p:cViewPr>
  </p:sorterViewPr>
  <p:notesViewPr>
    <p:cSldViewPr snapToGrid="0" snapToObjects="1">
      <p:cViewPr varScale="1">
        <p:scale>
          <a:sx n="77" d="100"/>
          <a:sy n="77" d="100"/>
        </p:scale>
        <p:origin x="3144" y="114"/>
      </p:cViewPr>
      <p:guideLst/>
    </p:cSldViewPr>
  </p:notes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54"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presProps" Target="presProps.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customXml" Target="../customXml/item3.xml"/></Relationships>
</file>

<file path=ppt/diagrams/colors1.xml><?xml version="1.0" encoding="utf-8"?>
<dgm:colorsDef xmlns:dgm="http://schemas.openxmlformats.org/drawingml/2006/diagram" xmlns:a="http://schemas.openxmlformats.org/drawingml/2006/main" uniqueId="urn:microsoft.com/office/officeart/2005/8/colors/accent2_4">
  <dgm:title val=""/>
  <dgm:desc val=""/>
  <dgm:catLst>
    <dgm:cat type="accent2" pri="11400"/>
  </dgm:catLst>
  <dgm:styleLbl name="node0">
    <dgm:fillClrLst meth="cycle">
      <a:schemeClr val="accent2">
        <a:shade val="60000"/>
      </a:schemeClr>
    </dgm:fillClrLst>
    <dgm:linClrLst meth="repeat">
      <a:schemeClr val="lt1"/>
    </dgm:linClrLst>
    <dgm:effectClrLst/>
    <dgm:txLinClrLst/>
    <dgm:txFillClrLst/>
    <dgm:txEffectClrLst/>
  </dgm:styleLbl>
  <dgm:styleLbl name="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alignNode1">
    <dgm:fillClrLst meth="cycle">
      <a:schemeClr val="accent2">
        <a:shade val="50000"/>
      </a:schemeClr>
      <a:schemeClr val="accent2">
        <a:tint val="45000"/>
      </a:schemeClr>
    </dgm:fillClrLst>
    <dgm:linClrLst meth="cycle">
      <a:schemeClr val="accent2">
        <a:shade val="50000"/>
      </a:schemeClr>
      <a:schemeClr val="accent2">
        <a:tint val="45000"/>
      </a:schemeClr>
    </dgm:linClrLst>
    <dgm:effectClrLst/>
    <dgm:txLinClrLst/>
    <dgm:txFillClrLst/>
    <dgm:txEffectClrLst/>
  </dgm:styleLbl>
  <dgm:styleLbl name="ln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vennNode1">
    <dgm:fillClrLst meth="cycle">
      <a:schemeClr val="accent2">
        <a:shade val="80000"/>
        <a:alpha val="50000"/>
      </a:schemeClr>
      <a:schemeClr val="accent2">
        <a:tint val="45000"/>
        <a:alpha val="50000"/>
      </a:schemeClr>
    </dgm:fillClrLst>
    <dgm:linClrLst meth="repeat">
      <a:schemeClr val="lt1"/>
    </dgm:linClrLst>
    <dgm:effectClrLst/>
    <dgm:txLinClrLst/>
    <dgm:txFillClrLst/>
    <dgm:txEffectClrLst/>
  </dgm:styleLbl>
  <dgm:styleLbl name="node2">
    <dgm:fillClrLst>
      <a:schemeClr val="accent2">
        <a:shade val="80000"/>
      </a:schemeClr>
    </dgm:fillClrLst>
    <dgm:linClrLst meth="repeat">
      <a:schemeClr val="lt1"/>
    </dgm:linClrLst>
    <dgm:effectClrLst/>
    <dgm:txLinClrLst/>
    <dgm:txFillClrLst/>
    <dgm:txEffectClrLst/>
  </dgm:styleLbl>
  <dgm:styleLbl name="node3">
    <dgm:fillClrLst>
      <a:schemeClr val="accent2">
        <a:tint val="99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f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b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sibTrans1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0000"/>
      </a:schemeClr>
    </dgm:fillClrLst>
    <dgm:linClrLst meth="repeat">
      <a:schemeClr val="lt1"/>
    </dgm:linClrLst>
    <dgm:effectClrLst/>
    <dgm:txLinClrLst/>
    <dgm:txFillClrLst/>
    <dgm:txEffectClrLst/>
  </dgm:styleLbl>
  <dgm:styleLbl name="asst3">
    <dgm:fillClrLst>
      <a:schemeClr val="accent2">
        <a:tint val="70000"/>
      </a:schemeClr>
    </dgm:fillClrLst>
    <dgm:linClrLst meth="repeat">
      <a:schemeClr val="lt1"/>
    </dgm:linClrLst>
    <dgm:effectClrLst/>
    <dgm:txLinClrLst/>
    <dgm:txFillClrLst/>
    <dgm:txEffectClrLst/>
  </dgm:styleLbl>
  <dgm:styleLbl name="asst4">
    <dgm:fillClrLst>
      <a:schemeClr val="accent2">
        <a:tint val="5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align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bgAccFollowNode1">
    <dgm:fillClrLst meth="repeat">
      <a:schemeClr val="accent2">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55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036CAFD-A3D4-443A-B94C-65C30A0743FC}" type="doc">
      <dgm:prSet loTypeId="urn:microsoft.com/office/officeart/2005/8/layout/funnel1" loCatId="relationship" qsTypeId="urn:microsoft.com/office/officeart/2005/8/quickstyle/simple1" qsCatId="simple" csTypeId="urn:microsoft.com/office/officeart/2005/8/colors/accent2_4" csCatId="accent2" phldr="1"/>
      <dgm:spPr/>
      <dgm:t>
        <a:bodyPr/>
        <a:lstStyle/>
        <a:p>
          <a:endParaRPr lang="fr-FR"/>
        </a:p>
      </dgm:t>
    </dgm:pt>
    <dgm:pt modelId="{6211805E-1F76-488F-854C-BA23F2D08805}">
      <dgm:prSet phldrT="[Texte]"/>
      <dgm:spPr/>
      <dgm:t>
        <a:bodyPr/>
        <a:lstStyle/>
        <a:p>
          <a:r>
            <a:rPr lang="fr-FR" dirty="0"/>
            <a:t>DP</a:t>
          </a:r>
        </a:p>
      </dgm:t>
    </dgm:pt>
    <dgm:pt modelId="{97EFA16D-E730-42F9-9BE4-944E212613D7}" type="parTrans" cxnId="{3BCD29B3-C689-4E92-8BCE-55E56F5DE821}">
      <dgm:prSet/>
      <dgm:spPr/>
      <dgm:t>
        <a:bodyPr/>
        <a:lstStyle/>
        <a:p>
          <a:endParaRPr lang="fr-FR"/>
        </a:p>
      </dgm:t>
    </dgm:pt>
    <dgm:pt modelId="{45FEABF1-5205-4935-9EC4-982894934FFD}" type="sibTrans" cxnId="{3BCD29B3-C689-4E92-8BCE-55E56F5DE821}">
      <dgm:prSet/>
      <dgm:spPr/>
      <dgm:t>
        <a:bodyPr/>
        <a:lstStyle/>
        <a:p>
          <a:endParaRPr lang="fr-FR"/>
        </a:p>
      </dgm:t>
    </dgm:pt>
    <dgm:pt modelId="{EFAB5058-32A4-4284-A5E8-A946DF03CDCF}">
      <dgm:prSet phldrT="[Texte]"/>
      <dgm:spPr/>
      <dgm:t>
        <a:bodyPr/>
        <a:lstStyle/>
        <a:p>
          <a:r>
            <a:rPr lang="fr-FR" dirty="0"/>
            <a:t>CE</a:t>
          </a:r>
        </a:p>
      </dgm:t>
    </dgm:pt>
    <dgm:pt modelId="{0F49C8DB-FA40-404D-9828-AB8F937715D3}" type="parTrans" cxnId="{A4520CD9-CCBA-4007-8A48-1B18DEF0BBF8}">
      <dgm:prSet/>
      <dgm:spPr/>
      <dgm:t>
        <a:bodyPr/>
        <a:lstStyle/>
        <a:p>
          <a:endParaRPr lang="fr-FR"/>
        </a:p>
      </dgm:t>
    </dgm:pt>
    <dgm:pt modelId="{9410A051-B509-4FC7-976C-2D7BB78ECABA}" type="sibTrans" cxnId="{A4520CD9-CCBA-4007-8A48-1B18DEF0BBF8}">
      <dgm:prSet/>
      <dgm:spPr/>
      <dgm:t>
        <a:bodyPr/>
        <a:lstStyle/>
        <a:p>
          <a:endParaRPr lang="fr-FR"/>
        </a:p>
      </dgm:t>
    </dgm:pt>
    <dgm:pt modelId="{D8BC014A-DA16-4DFC-B831-B78711179BFD}">
      <dgm:prSet phldrT="[Texte]"/>
      <dgm:spPr/>
      <dgm:t>
        <a:bodyPr/>
        <a:lstStyle/>
        <a:p>
          <a:r>
            <a:rPr lang="fr-FR" dirty="0"/>
            <a:t>CHSCT</a:t>
          </a:r>
        </a:p>
      </dgm:t>
    </dgm:pt>
    <dgm:pt modelId="{B2785042-4EDF-4DF2-9EE9-E99CE9ADA58E}" type="parTrans" cxnId="{64F3B728-FB57-40F2-B728-68D067206C89}">
      <dgm:prSet/>
      <dgm:spPr/>
      <dgm:t>
        <a:bodyPr/>
        <a:lstStyle/>
        <a:p>
          <a:endParaRPr lang="fr-FR"/>
        </a:p>
      </dgm:t>
    </dgm:pt>
    <dgm:pt modelId="{832E94CB-34B1-4D46-881D-D77272879110}" type="sibTrans" cxnId="{64F3B728-FB57-40F2-B728-68D067206C89}">
      <dgm:prSet/>
      <dgm:spPr/>
      <dgm:t>
        <a:bodyPr/>
        <a:lstStyle/>
        <a:p>
          <a:endParaRPr lang="fr-FR"/>
        </a:p>
      </dgm:t>
    </dgm:pt>
    <dgm:pt modelId="{9D97CC4C-AF59-4650-B7ED-3E0C1D3E5FA9}">
      <dgm:prSet phldrT="[Texte]" custT="1"/>
      <dgm:spPr/>
      <dgm:t>
        <a:bodyPr/>
        <a:lstStyle/>
        <a:p>
          <a:r>
            <a:rPr lang="fr-FR" sz="1800" b="1" dirty="0"/>
            <a:t>Fusion dans le cadre du CSE</a:t>
          </a:r>
        </a:p>
      </dgm:t>
    </dgm:pt>
    <dgm:pt modelId="{003D4D18-53C9-4077-A2DB-EDB73FF49165}" type="parTrans" cxnId="{2877522B-054F-4C51-97AE-DB82BC5038F3}">
      <dgm:prSet/>
      <dgm:spPr/>
      <dgm:t>
        <a:bodyPr/>
        <a:lstStyle/>
        <a:p>
          <a:endParaRPr lang="fr-FR"/>
        </a:p>
      </dgm:t>
    </dgm:pt>
    <dgm:pt modelId="{30451B6D-777E-4EEE-B5C0-6C65F3F6C0AA}" type="sibTrans" cxnId="{2877522B-054F-4C51-97AE-DB82BC5038F3}">
      <dgm:prSet/>
      <dgm:spPr/>
      <dgm:t>
        <a:bodyPr/>
        <a:lstStyle/>
        <a:p>
          <a:endParaRPr lang="fr-FR"/>
        </a:p>
      </dgm:t>
    </dgm:pt>
    <dgm:pt modelId="{08352B43-0324-4A9E-A231-E5BA28161EA3}" type="pres">
      <dgm:prSet presAssocID="{9036CAFD-A3D4-443A-B94C-65C30A0743FC}" presName="Name0" presStyleCnt="0">
        <dgm:presLayoutVars>
          <dgm:chMax val="4"/>
          <dgm:resizeHandles val="exact"/>
        </dgm:presLayoutVars>
      </dgm:prSet>
      <dgm:spPr/>
      <dgm:t>
        <a:bodyPr/>
        <a:lstStyle/>
        <a:p>
          <a:endParaRPr lang="fr-FR"/>
        </a:p>
      </dgm:t>
    </dgm:pt>
    <dgm:pt modelId="{01961453-1A7E-47E6-97DC-5E14D44BB549}" type="pres">
      <dgm:prSet presAssocID="{9036CAFD-A3D4-443A-B94C-65C30A0743FC}" presName="ellipse" presStyleLbl="trBgShp" presStyleIdx="0" presStyleCnt="1"/>
      <dgm:spPr/>
    </dgm:pt>
    <dgm:pt modelId="{D8B91DEB-0B12-48E9-8A1A-1398AFFE1C0C}" type="pres">
      <dgm:prSet presAssocID="{9036CAFD-A3D4-443A-B94C-65C30A0743FC}" presName="arrow1" presStyleLbl="fgShp" presStyleIdx="0" presStyleCnt="1" custLinFactNeighborX="9255" custLinFactNeighborY="6822"/>
      <dgm:spPr/>
    </dgm:pt>
    <dgm:pt modelId="{15CFAD96-AD2B-4B3B-BE20-783FAFE8A027}" type="pres">
      <dgm:prSet presAssocID="{9036CAFD-A3D4-443A-B94C-65C30A0743FC}" presName="rectangle" presStyleLbl="revTx" presStyleIdx="0" presStyleCnt="1" custLinFactNeighborY="-20916">
        <dgm:presLayoutVars>
          <dgm:bulletEnabled val="1"/>
        </dgm:presLayoutVars>
      </dgm:prSet>
      <dgm:spPr/>
      <dgm:t>
        <a:bodyPr/>
        <a:lstStyle/>
        <a:p>
          <a:endParaRPr lang="fr-FR"/>
        </a:p>
      </dgm:t>
    </dgm:pt>
    <dgm:pt modelId="{6E62315D-2122-4122-81D7-2646EC24A838}" type="pres">
      <dgm:prSet presAssocID="{EFAB5058-32A4-4284-A5E8-A946DF03CDCF}" presName="item1" presStyleLbl="node1" presStyleIdx="0" presStyleCnt="3">
        <dgm:presLayoutVars>
          <dgm:bulletEnabled val="1"/>
        </dgm:presLayoutVars>
      </dgm:prSet>
      <dgm:spPr/>
      <dgm:t>
        <a:bodyPr/>
        <a:lstStyle/>
        <a:p>
          <a:endParaRPr lang="fr-FR"/>
        </a:p>
      </dgm:t>
    </dgm:pt>
    <dgm:pt modelId="{E02D4A71-EA5B-4E2E-93D7-73854A49D6B2}" type="pres">
      <dgm:prSet presAssocID="{D8BC014A-DA16-4DFC-B831-B78711179BFD}" presName="item2" presStyleLbl="node1" presStyleIdx="1" presStyleCnt="3">
        <dgm:presLayoutVars>
          <dgm:bulletEnabled val="1"/>
        </dgm:presLayoutVars>
      </dgm:prSet>
      <dgm:spPr/>
      <dgm:t>
        <a:bodyPr/>
        <a:lstStyle/>
        <a:p>
          <a:endParaRPr lang="fr-FR"/>
        </a:p>
      </dgm:t>
    </dgm:pt>
    <dgm:pt modelId="{1065DD4D-4DD8-4D7F-838A-B7DCAFFD2D7E}" type="pres">
      <dgm:prSet presAssocID="{9D97CC4C-AF59-4650-B7ED-3E0C1D3E5FA9}" presName="item3" presStyleLbl="node1" presStyleIdx="2" presStyleCnt="3">
        <dgm:presLayoutVars>
          <dgm:bulletEnabled val="1"/>
        </dgm:presLayoutVars>
      </dgm:prSet>
      <dgm:spPr/>
      <dgm:t>
        <a:bodyPr/>
        <a:lstStyle/>
        <a:p>
          <a:endParaRPr lang="fr-FR"/>
        </a:p>
      </dgm:t>
    </dgm:pt>
    <dgm:pt modelId="{72BEA4E7-7579-4C94-93BF-2C6C25249661}" type="pres">
      <dgm:prSet presAssocID="{9036CAFD-A3D4-443A-B94C-65C30A0743FC}" presName="funnel" presStyleLbl="trAlignAcc1" presStyleIdx="0" presStyleCnt="1" custLinFactNeighborX="1362" custLinFactNeighborY="-893"/>
      <dgm:spPr/>
    </dgm:pt>
  </dgm:ptLst>
  <dgm:cxnLst>
    <dgm:cxn modelId="{64F3B728-FB57-40F2-B728-68D067206C89}" srcId="{9036CAFD-A3D4-443A-B94C-65C30A0743FC}" destId="{D8BC014A-DA16-4DFC-B831-B78711179BFD}" srcOrd="2" destOrd="0" parTransId="{B2785042-4EDF-4DF2-9EE9-E99CE9ADA58E}" sibTransId="{832E94CB-34B1-4D46-881D-D77272879110}"/>
    <dgm:cxn modelId="{2877522B-054F-4C51-97AE-DB82BC5038F3}" srcId="{9036CAFD-A3D4-443A-B94C-65C30A0743FC}" destId="{9D97CC4C-AF59-4650-B7ED-3E0C1D3E5FA9}" srcOrd="3" destOrd="0" parTransId="{003D4D18-53C9-4077-A2DB-EDB73FF49165}" sibTransId="{30451B6D-777E-4EEE-B5C0-6C65F3F6C0AA}"/>
    <dgm:cxn modelId="{7A4E7D04-94A0-4416-9AA0-A9EE0F53BD2D}" type="presOf" srcId="{D8BC014A-DA16-4DFC-B831-B78711179BFD}" destId="{6E62315D-2122-4122-81D7-2646EC24A838}" srcOrd="0" destOrd="0" presId="urn:microsoft.com/office/officeart/2005/8/layout/funnel1"/>
    <dgm:cxn modelId="{F8DF7456-61D0-4AD6-9E62-5EFF808B19D9}" type="presOf" srcId="{9036CAFD-A3D4-443A-B94C-65C30A0743FC}" destId="{08352B43-0324-4A9E-A231-E5BA28161EA3}" srcOrd="0" destOrd="0" presId="urn:microsoft.com/office/officeart/2005/8/layout/funnel1"/>
    <dgm:cxn modelId="{9D24CA2A-C3C4-41E4-833E-F3C6EE880BAF}" type="presOf" srcId="{6211805E-1F76-488F-854C-BA23F2D08805}" destId="{1065DD4D-4DD8-4D7F-838A-B7DCAFFD2D7E}" srcOrd="0" destOrd="0" presId="urn:microsoft.com/office/officeart/2005/8/layout/funnel1"/>
    <dgm:cxn modelId="{3BCD29B3-C689-4E92-8BCE-55E56F5DE821}" srcId="{9036CAFD-A3D4-443A-B94C-65C30A0743FC}" destId="{6211805E-1F76-488F-854C-BA23F2D08805}" srcOrd="0" destOrd="0" parTransId="{97EFA16D-E730-42F9-9BE4-944E212613D7}" sibTransId="{45FEABF1-5205-4935-9EC4-982894934FFD}"/>
    <dgm:cxn modelId="{A4520CD9-CCBA-4007-8A48-1B18DEF0BBF8}" srcId="{9036CAFD-A3D4-443A-B94C-65C30A0743FC}" destId="{EFAB5058-32A4-4284-A5E8-A946DF03CDCF}" srcOrd="1" destOrd="0" parTransId="{0F49C8DB-FA40-404D-9828-AB8F937715D3}" sibTransId="{9410A051-B509-4FC7-976C-2D7BB78ECABA}"/>
    <dgm:cxn modelId="{DF555694-6E27-451E-8B2A-63E49B30669B}" type="presOf" srcId="{9D97CC4C-AF59-4650-B7ED-3E0C1D3E5FA9}" destId="{15CFAD96-AD2B-4B3B-BE20-783FAFE8A027}" srcOrd="0" destOrd="0" presId="urn:microsoft.com/office/officeart/2005/8/layout/funnel1"/>
    <dgm:cxn modelId="{E7638847-40C9-45C4-8774-45ADA30BCDAA}" type="presOf" srcId="{EFAB5058-32A4-4284-A5E8-A946DF03CDCF}" destId="{E02D4A71-EA5B-4E2E-93D7-73854A49D6B2}" srcOrd="0" destOrd="0" presId="urn:microsoft.com/office/officeart/2005/8/layout/funnel1"/>
    <dgm:cxn modelId="{A34A4C36-60C9-4219-85AA-7FF4347D4DB8}" type="presParOf" srcId="{08352B43-0324-4A9E-A231-E5BA28161EA3}" destId="{01961453-1A7E-47E6-97DC-5E14D44BB549}" srcOrd="0" destOrd="0" presId="urn:microsoft.com/office/officeart/2005/8/layout/funnel1"/>
    <dgm:cxn modelId="{08440824-C4A9-41E5-B00B-059F24A5D5D5}" type="presParOf" srcId="{08352B43-0324-4A9E-A231-E5BA28161EA3}" destId="{D8B91DEB-0B12-48E9-8A1A-1398AFFE1C0C}" srcOrd="1" destOrd="0" presId="urn:microsoft.com/office/officeart/2005/8/layout/funnel1"/>
    <dgm:cxn modelId="{B092C737-A15C-4DD0-9F95-479EF43AE538}" type="presParOf" srcId="{08352B43-0324-4A9E-A231-E5BA28161EA3}" destId="{15CFAD96-AD2B-4B3B-BE20-783FAFE8A027}" srcOrd="2" destOrd="0" presId="urn:microsoft.com/office/officeart/2005/8/layout/funnel1"/>
    <dgm:cxn modelId="{03F0DA23-0913-47F2-B74D-AB4F4B17483D}" type="presParOf" srcId="{08352B43-0324-4A9E-A231-E5BA28161EA3}" destId="{6E62315D-2122-4122-81D7-2646EC24A838}" srcOrd="3" destOrd="0" presId="urn:microsoft.com/office/officeart/2005/8/layout/funnel1"/>
    <dgm:cxn modelId="{DEA947EC-C2FB-430A-A1A8-F980F18A8695}" type="presParOf" srcId="{08352B43-0324-4A9E-A231-E5BA28161EA3}" destId="{E02D4A71-EA5B-4E2E-93D7-73854A49D6B2}" srcOrd="4" destOrd="0" presId="urn:microsoft.com/office/officeart/2005/8/layout/funnel1"/>
    <dgm:cxn modelId="{4721DAF5-3558-46D5-A6FF-0BCF5727C57D}" type="presParOf" srcId="{08352B43-0324-4A9E-A231-E5BA28161EA3}" destId="{1065DD4D-4DD8-4D7F-838A-B7DCAFFD2D7E}" srcOrd="5" destOrd="0" presId="urn:microsoft.com/office/officeart/2005/8/layout/funnel1"/>
    <dgm:cxn modelId="{FAA28CC0-D92D-419F-B9FE-9BAE7A6CE024}" type="presParOf" srcId="{08352B43-0324-4A9E-A231-E5BA28161EA3}" destId="{72BEA4E7-7579-4C94-93BF-2C6C25249661}" srcOrd="6" destOrd="0" presId="urn:microsoft.com/office/officeart/2005/8/layout/funnel1"/>
  </dgm:cxnLst>
  <dgm:bg>
    <a:noFill/>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D2612FDD-445E-4C75-A0CE-F5D7DD0600AF}"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fr-FR"/>
        </a:p>
      </dgm:t>
    </dgm:pt>
    <dgm:pt modelId="{B3AAD299-8B24-473B-8A66-E96B280D4927}">
      <dgm:prSet phldrT="[Texte]"/>
      <dgm:spPr/>
      <dgm:t>
        <a:bodyPr/>
        <a:lstStyle/>
        <a:p>
          <a:r>
            <a:rPr lang="fr-FR" dirty="0"/>
            <a:t>Ordre </a:t>
          </a:r>
          <a:r>
            <a:rPr lang="fr-FR" dirty="0" smtClean="0"/>
            <a:t>public)</a:t>
          </a:r>
          <a:endParaRPr lang="fr-FR" dirty="0"/>
        </a:p>
      </dgm:t>
    </dgm:pt>
    <dgm:pt modelId="{05F52EC9-3172-494D-AD93-ED17C6058C83}" type="parTrans" cxnId="{6208890C-113D-433F-A18B-EAADFECCBBEA}">
      <dgm:prSet/>
      <dgm:spPr/>
      <dgm:t>
        <a:bodyPr/>
        <a:lstStyle/>
        <a:p>
          <a:endParaRPr lang="fr-FR"/>
        </a:p>
      </dgm:t>
    </dgm:pt>
    <dgm:pt modelId="{52BEC786-E05F-4F2C-AE5B-7A6C40C0F7B0}" type="sibTrans" cxnId="{6208890C-113D-433F-A18B-EAADFECCBBEA}">
      <dgm:prSet/>
      <dgm:spPr/>
      <dgm:t>
        <a:bodyPr/>
        <a:lstStyle/>
        <a:p>
          <a:endParaRPr lang="fr-FR"/>
        </a:p>
      </dgm:t>
    </dgm:pt>
    <dgm:pt modelId="{24D7D5E9-D774-4718-AE69-14A705FF2E23}">
      <dgm:prSet phldrT="[Texte]"/>
      <dgm:spPr/>
      <dgm:t>
        <a:bodyPr/>
        <a:lstStyle/>
        <a:p>
          <a:pPr algn="just"/>
          <a:r>
            <a:rPr lang="fr-FR" b="1" dirty="0"/>
            <a:t>Mise à disposition </a:t>
          </a:r>
          <a:r>
            <a:rPr lang="fr-FR" dirty="0"/>
            <a:t>d’une </a:t>
          </a:r>
          <a:r>
            <a:rPr lang="fr-FR" dirty="0" smtClean="0"/>
            <a:t>BDES.</a:t>
          </a:r>
          <a:endParaRPr lang="fr-FR" dirty="0"/>
        </a:p>
      </dgm:t>
    </dgm:pt>
    <dgm:pt modelId="{DCDE2086-E276-4278-9D37-C2DBE50AF7AD}" type="parTrans" cxnId="{CFDE1312-8561-4BD1-B1C8-40CD7E166EFA}">
      <dgm:prSet/>
      <dgm:spPr/>
      <dgm:t>
        <a:bodyPr/>
        <a:lstStyle/>
        <a:p>
          <a:endParaRPr lang="fr-FR"/>
        </a:p>
      </dgm:t>
    </dgm:pt>
    <dgm:pt modelId="{DB96E5CA-DF92-4483-8BED-0A717077B7D9}" type="sibTrans" cxnId="{CFDE1312-8561-4BD1-B1C8-40CD7E166EFA}">
      <dgm:prSet/>
      <dgm:spPr/>
      <dgm:t>
        <a:bodyPr/>
        <a:lstStyle/>
        <a:p>
          <a:endParaRPr lang="fr-FR"/>
        </a:p>
      </dgm:t>
    </dgm:pt>
    <dgm:pt modelId="{0D10AB74-05A9-4D1B-96B3-281B818A8D03}">
      <dgm:prSet phldrT="[Texte]"/>
      <dgm:spPr/>
      <dgm:t>
        <a:bodyPr/>
        <a:lstStyle/>
        <a:p>
          <a:pPr algn="just"/>
          <a:r>
            <a:rPr lang="fr-FR" b="1" dirty="0"/>
            <a:t>Informations</a:t>
          </a:r>
          <a:r>
            <a:rPr lang="fr-FR" dirty="0"/>
            <a:t> nécessaires aux consultations </a:t>
          </a:r>
          <a:r>
            <a:rPr lang="fr-FR" dirty="0" smtClean="0"/>
            <a:t>récurrentes.</a:t>
          </a:r>
          <a:endParaRPr lang="fr-FR" dirty="0"/>
        </a:p>
      </dgm:t>
    </dgm:pt>
    <dgm:pt modelId="{579B4948-0C0C-406A-9FD8-62455ECCB6F4}" type="parTrans" cxnId="{6A65870D-EC73-4964-BEA5-5DDE3FDED3F6}">
      <dgm:prSet/>
      <dgm:spPr/>
      <dgm:t>
        <a:bodyPr/>
        <a:lstStyle/>
        <a:p>
          <a:endParaRPr lang="fr-FR"/>
        </a:p>
      </dgm:t>
    </dgm:pt>
    <dgm:pt modelId="{339C4DA5-C67F-40B6-92A6-0E919A702851}" type="sibTrans" cxnId="{6A65870D-EC73-4964-BEA5-5DDE3FDED3F6}">
      <dgm:prSet/>
      <dgm:spPr/>
      <dgm:t>
        <a:bodyPr/>
        <a:lstStyle/>
        <a:p>
          <a:endParaRPr lang="fr-FR"/>
        </a:p>
      </dgm:t>
    </dgm:pt>
    <dgm:pt modelId="{BB768947-2629-41D0-A8D0-9615E7C8E1A2}">
      <dgm:prSet phldrT="[Texte]"/>
      <dgm:spPr/>
      <dgm:t>
        <a:bodyPr/>
        <a:lstStyle/>
        <a:p>
          <a:r>
            <a:rPr lang="fr-FR" dirty="0"/>
            <a:t>Règles ouvertes à la </a:t>
          </a:r>
          <a:r>
            <a:rPr lang="fr-FR" dirty="0" smtClean="0"/>
            <a:t>négociation</a:t>
          </a:r>
          <a:endParaRPr lang="fr-FR" dirty="0"/>
        </a:p>
      </dgm:t>
    </dgm:pt>
    <dgm:pt modelId="{F9D0C85D-07E0-4F96-888E-F0FDFE79F8EB}" type="parTrans" cxnId="{9F9AEE02-7F16-423C-9B92-E9D6C1AB4D0D}">
      <dgm:prSet/>
      <dgm:spPr/>
      <dgm:t>
        <a:bodyPr/>
        <a:lstStyle/>
        <a:p>
          <a:endParaRPr lang="fr-FR"/>
        </a:p>
      </dgm:t>
    </dgm:pt>
    <dgm:pt modelId="{5210E533-8774-4E4B-989A-8C18D5104726}" type="sibTrans" cxnId="{9F9AEE02-7F16-423C-9B92-E9D6C1AB4D0D}">
      <dgm:prSet/>
      <dgm:spPr/>
      <dgm:t>
        <a:bodyPr/>
        <a:lstStyle/>
        <a:p>
          <a:endParaRPr lang="fr-FR"/>
        </a:p>
      </dgm:t>
    </dgm:pt>
    <dgm:pt modelId="{3A5227D4-7E7A-4725-ABAF-8AE051445A1D}">
      <dgm:prSet phldrT="[Texte]"/>
      <dgm:spPr/>
      <dgm:t>
        <a:bodyPr/>
        <a:lstStyle/>
        <a:p>
          <a:pPr algn="just"/>
          <a:r>
            <a:rPr lang="fr-FR" dirty="0">
              <a:solidFill>
                <a:srgbClr val="C00000"/>
              </a:solidFill>
            </a:rPr>
            <a:t>Organisation, architecture et contenu </a:t>
          </a:r>
          <a:r>
            <a:rPr lang="fr-FR" dirty="0"/>
            <a:t>de la </a:t>
          </a:r>
          <a:r>
            <a:rPr lang="fr-FR" dirty="0" smtClean="0"/>
            <a:t>base.</a:t>
          </a:r>
          <a:endParaRPr lang="fr-FR" dirty="0"/>
        </a:p>
      </dgm:t>
    </dgm:pt>
    <dgm:pt modelId="{1704744B-43AC-418E-967A-205D38F861CE}" type="parTrans" cxnId="{D03FA2BE-7C89-4FFF-92C2-3DAD294CD85A}">
      <dgm:prSet/>
      <dgm:spPr/>
      <dgm:t>
        <a:bodyPr/>
        <a:lstStyle/>
        <a:p>
          <a:endParaRPr lang="fr-FR"/>
        </a:p>
      </dgm:t>
    </dgm:pt>
    <dgm:pt modelId="{DBE5D29F-4CF8-46FE-90ED-9C42225C1BE5}" type="sibTrans" cxnId="{D03FA2BE-7C89-4FFF-92C2-3DAD294CD85A}">
      <dgm:prSet/>
      <dgm:spPr/>
      <dgm:t>
        <a:bodyPr/>
        <a:lstStyle/>
        <a:p>
          <a:endParaRPr lang="fr-FR"/>
        </a:p>
      </dgm:t>
    </dgm:pt>
    <dgm:pt modelId="{F58E16E0-FD43-44FF-A491-C5098373E054}">
      <dgm:prSet phldrT="[Texte]"/>
      <dgm:spPr/>
      <dgm:t>
        <a:bodyPr/>
        <a:lstStyle/>
        <a:p>
          <a:pPr algn="just"/>
          <a:r>
            <a:rPr lang="fr-FR" dirty="0"/>
            <a:t>Son </a:t>
          </a:r>
          <a:r>
            <a:rPr lang="fr-FR" dirty="0">
              <a:solidFill>
                <a:srgbClr val="C00000"/>
              </a:solidFill>
            </a:rPr>
            <a:t>support et ses modalités de consultation et </a:t>
          </a:r>
          <a:r>
            <a:rPr lang="fr-FR" dirty="0" smtClean="0">
              <a:solidFill>
                <a:srgbClr val="C00000"/>
              </a:solidFill>
            </a:rPr>
            <a:t>d’utilisation.</a:t>
          </a:r>
          <a:endParaRPr lang="fr-FR" dirty="0">
            <a:solidFill>
              <a:srgbClr val="C00000"/>
            </a:solidFill>
          </a:endParaRPr>
        </a:p>
      </dgm:t>
    </dgm:pt>
    <dgm:pt modelId="{42CE1DA2-8BB0-43C6-B42E-282E98D6E10E}" type="parTrans" cxnId="{DE9EDD73-F5A3-479A-A87D-8FE4D4715BB3}">
      <dgm:prSet/>
      <dgm:spPr/>
      <dgm:t>
        <a:bodyPr/>
        <a:lstStyle/>
        <a:p>
          <a:endParaRPr lang="fr-FR"/>
        </a:p>
      </dgm:t>
    </dgm:pt>
    <dgm:pt modelId="{4C836AE8-D66C-49CF-A9A8-2B26F1F1E9F1}" type="sibTrans" cxnId="{DE9EDD73-F5A3-479A-A87D-8FE4D4715BB3}">
      <dgm:prSet/>
      <dgm:spPr/>
      <dgm:t>
        <a:bodyPr/>
        <a:lstStyle/>
        <a:p>
          <a:endParaRPr lang="fr-FR"/>
        </a:p>
      </dgm:t>
    </dgm:pt>
    <dgm:pt modelId="{A87F59A5-A5AB-4704-9D5F-441DFF658DDA}">
      <dgm:prSet phldrT="[Texte]"/>
      <dgm:spPr/>
      <dgm:t>
        <a:bodyPr/>
        <a:lstStyle/>
        <a:p>
          <a:r>
            <a:rPr lang="fr-FR" dirty="0"/>
            <a:t>Dispositions </a:t>
          </a:r>
          <a:r>
            <a:rPr lang="fr-FR" dirty="0" smtClean="0"/>
            <a:t>supplétives</a:t>
          </a:r>
          <a:endParaRPr lang="fr-FR" dirty="0"/>
        </a:p>
      </dgm:t>
    </dgm:pt>
    <dgm:pt modelId="{DF51E992-8290-4CB5-B9AA-32D63576AA95}" type="parTrans" cxnId="{C335AED2-E106-4323-85C6-60C6010A2C25}">
      <dgm:prSet/>
      <dgm:spPr/>
      <dgm:t>
        <a:bodyPr/>
        <a:lstStyle/>
        <a:p>
          <a:endParaRPr lang="fr-FR"/>
        </a:p>
      </dgm:t>
    </dgm:pt>
    <dgm:pt modelId="{105C047E-DF25-4B33-9B00-762EE9F3700A}" type="sibTrans" cxnId="{C335AED2-E106-4323-85C6-60C6010A2C25}">
      <dgm:prSet/>
      <dgm:spPr/>
      <dgm:t>
        <a:bodyPr/>
        <a:lstStyle/>
        <a:p>
          <a:endParaRPr lang="fr-FR"/>
        </a:p>
      </dgm:t>
    </dgm:pt>
    <dgm:pt modelId="{6F2E8AED-AA81-4035-88E1-ABA4C1B20282}">
      <dgm:prSet phldrT="[Texte]"/>
      <dgm:spPr/>
      <dgm:t>
        <a:bodyPr/>
        <a:lstStyle/>
        <a:p>
          <a:pPr algn="just"/>
          <a:r>
            <a:rPr lang="fr-FR" dirty="0"/>
            <a:t>Règles identiques avant l’entrée en vigueur des </a:t>
          </a:r>
          <a:r>
            <a:rPr lang="fr-FR" dirty="0" smtClean="0"/>
            <a:t>ordonnances.  </a:t>
          </a:r>
          <a:endParaRPr lang="fr-FR" dirty="0"/>
        </a:p>
      </dgm:t>
    </dgm:pt>
    <dgm:pt modelId="{7D4697B4-6E76-449B-BE19-A65F8DA1BD58}" type="parTrans" cxnId="{60BD132A-2EC4-4E53-9661-FCA879A77414}">
      <dgm:prSet/>
      <dgm:spPr/>
      <dgm:t>
        <a:bodyPr/>
        <a:lstStyle/>
        <a:p>
          <a:endParaRPr lang="fr-FR"/>
        </a:p>
      </dgm:t>
    </dgm:pt>
    <dgm:pt modelId="{6FCEBD92-0DD5-4C7A-BBDB-E3CAA35CAC89}" type="sibTrans" cxnId="{60BD132A-2EC4-4E53-9661-FCA879A77414}">
      <dgm:prSet/>
      <dgm:spPr/>
      <dgm:t>
        <a:bodyPr/>
        <a:lstStyle/>
        <a:p>
          <a:endParaRPr lang="fr-FR"/>
        </a:p>
      </dgm:t>
    </dgm:pt>
    <dgm:pt modelId="{17CACBD5-89A1-46F0-B746-79D4CDFFA125}">
      <dgm:prSet phldrT="[Texte]"/>
      <dgm:spPr/>
      <dgm:t>
        <a:bodyPr/>
        <a:lstStyle/>
        <a:p>
          <a:pPr algn="just"/>
          <a:r>
            <a:rPr lang="fr-FR" b="1" dirty="0" smtClean="0"/>
            <a:t>L’actualisation</a:t>
          </a:r>
          <a:r>
            <a:rPr lang="fr-FR" dirty="0" smtClean="0"/>
            <a:t> </a:t>
          </a:r>
          <a:r>
            <a:rPr lang="fr-FR" dirty="0"/>
            <a:t>de la BDES </a:t>
          </a:r>
          <a:r>
            <a:rPr lang="fr-FR" dirty="0" smtClean="0"/>
            <a:t>remplace les communications.</a:t>
          </a:r>
          <a:endParaRPr lang="fr-FR" dirty="0"/>
        </a:p>
      </dgm:t>
    </dgm:pt>
    <dgm:pt modelId="{2F0E37B0-EF78-400F-A9F0-0D5DA0FBDC66}" type="parTrans" cxnId="{7020BE31-6BB9-4C8D-B586-E3123B42C030}">
      <dgm:prSet/>
      <dgm:spPr/>
      <dgm:t>
        <a:bodyPr/>
        <a:lstStyle/>
        <a:p>
          <a:endParaRPr lang="fr-FR"/>
        </a:p>
      </dgm:t>
    </dgm:pt>
    <dgm:pt modelId="{F662A79D-5551-497D-ABFF-9964AB05F462}" type="sibTrans" cxnId="{7020BE31-6BB9-4C8D-B586-E3123B42C030}">
      <dgm:prSet/>
      <dgm:spPr/>
      <dgm:t>
        <a:bodyPr/>
        <a:lstStyle/>
        <a:p>
          <a:endParaRPr lang="fr-FR"/>
        </a:p>
      </dgm:t>
    </dgm:pt>
    <dgm:pt modelId="{9442DD39-7E39-4A48-805F-9911623165B5}">
      <dgm:prSet phldrT="[Texte]"/>
      <dgm:spPr/>
      <dgm:t>
        <a:bodyPr/>
        <a:lstStyle/>
        <a:p>
          <a:pPr algn="just"/>
          <a:r>
            <a:rPr lang="fr-FR" dirty="0"/>
            <a:t>Indicateurs relatifs à </a:t>
          </a:r>
          <a:r>
            <a:rPr lang="fr-FR" b="1" dirty="0"/>
            <a:t>l’égalité professionnelle</a:t>
          </a:r>
          <a:r>
            <a:rPr lang="fr-FR" dirty="0"/>
            <a:t> notamment les écarts de </a:t>
          </a:r>
          <a:r>
            <a:rPr lang="fr-FR" dirty="0" smtClean="0"/>
            <a:t>rémunération.</a:t>
          </a:r>
          <a:endParaRPr lang="fr-FR" dirty="0"/>
        </a:p>
      </dgm:t>
    </dgm:pt>
    <dgm:pt modelId="{469103B7-00A1-4C12-9CC5-CE60BFE7402E}" type="parTrans" cxnId="{9959CEFE-D5FF-4D3D-AAAF-9E8F03BEAFBA}">
      <dgm:prSet/>
      <dgm:spPr/>
      <dgm:t>
        <a:bodyPr/>
        <a:lstStyle/>
        <a:p>
          <a:endParaRPr lang="fr-FR"/>
        </a:p>
      </dgm:t>
    </dgm:pt>
    <dgm:pt modelId="{D6594542-E766-4464-8EEA-7C4867299F1F}" type="sibTrans" cxnId="{9959CEFE-D5FF-4D3D-AAAF-9E8F03BEAFBA}">
      <dgm:prSet/>
      <dgm:spPr/>
      <dgm:t>
        <a:bodyPr/>
        <a:lstStyle/>
        <a:p>
          <a:endParaRPr lang="fr-FR"/>
        </a:p>
      </dgm:t>
    </dgm:pt>
    <dgm:pt modelId="{9C631E9B-F999-497A-A559-43585E1C1759}">
      <dgm:prSet phldrT="[Texte]"/>
      <dgm:spPr/>
      <dgm:t>
        <a:bodyPr/>
        <a:lstStyle/>
        <a:p>
          <a:pPr algn="just"/>
          <a:r>
            <a:rPr lang="fr-FR" dirty="0" smtClean="0">
              <a:solidFill>
                <a:srgbClr val="C00000"/>
              </a:solidFill>
            </a:rPr>
            <a:t>Modalités </a:t>
          </a:r>
          <a:r>
            <a:rPr lang="fr-FR" dirty="0">
              <a:solidFill>
                <a:srgbClr val="C00000"/>
              </a:solidFill>
            </a:rPr>
            <a:t>de fonctionnement </a:t>
          </a:r>
          <a:r>
            <a:rPr lang="fr-FR" dirty="0"/>
            <a:t>(notamment droit d’accès et niveau de mise en place</a:t>
          </a:r>
          <a:r>
            <a:rPr lang="fr-FR" dirty="0" smtClean="0"/>
            <a:t>).</a:t>
          </a:r>
          <a:endParaRPr lang="fr-FR" dirty="0"/>
        </a:p>
      </dgm:t>
    </dgm:pt>
    <dgm:pt modelId="{2B0FADBA-6A7A-4AAF-8A4C-86A8A22FCF7C}" type="parTrans" cxnId="{887BC4DF-68F4-41E3-8A8A-E9FA23741A16}">
      <dgm:prSet/>
      <dgm:spPr/>
      <dgm:t>
        <a:bodyPr/>
        <a:lstStyle/>
        <a:p>
          <a:endParaRPr lang="fr-FR"/>
        </a:p>
      </dgm:t>
    </dgm:pt>
    <dgm:pt modelId="{ECB789E5-436D-44C0-BEA6-8564B87F828A}" type="sibTrans" cxnId="{887BC4DF-68F4-41E3-8A8A-E9FA23741A16}">
      <dgm:prSet/>
      <dgm:spPr/>
      <dgm:t>
        <a:bodyPr/>
        <a:lstStyle/>
        <a:p>
          <a:endParaRPr lang="fr-FR"/>
        </a:p>
      </dgm:t>
    </dgm:pt>
    <dgm:pt modelId="{0D2B8FCD-5535-46DB-B13F-9E774EE523BC}">
      <dgm:prSet phldrT="[Texte]"/>
      <dgm:spPr/>
      <dgm:t>
        <a:bodyPr/>
        <a:lstStyle/>
        <a:p>
          <a:pPr algn="just"/>
          <a:r>
            <a:rPr lang="fr-FR" dirty="0"/>
            <a:t>Les </a:t>
          </a:r>
          <a:r>
            <a:rPr lang="fr-FR" dirty="0">
              <a:solidFill>
                <a:srgbClr val="C00000"/>
              </a:solidFill>
            </a:rPr>
            <a:t>informations nécessaires aux consultations ponctuelles et aux négociations obligatoires </a:t>
          </a:r>
          <a:r>
            <a:rPr lang="fr-FR" dirty="0"/>
            <a:t>avec les </a:t>
          </a:r>
          <a:r>
            <a:rPr lang="fr-FR" dirty="0" smtClean="0"/>
            <a:t>DS.</a:t>
          </a:r>
          <a:endParaRPr lang="fr-FR" dirty="0"/>
        </a:p>
      </dgm:t>
    </dgm:pt>
    <dgm:pt modelId="{0D0C3467-4088-45FB-B72E-FD37067CA0B1}" type="parTrans" cxnId="{702A89BF-C1D3-40F8-AA43-CE7ABE92EA1B}">
      <dgm:prSet/>
      <dgm:spPr/>
      <dgm:t>
        <a:bodyPr/>
        <a:lstStyle/>
        <a:p>
          <a:endParaRPr lang="fr-FR"/>
        </a:p>
      </dgm:t>
    </dgm:pt>
    <dgm:pt modelId="{DE3FBB4B-BE46-4866-A7CF-FEE812B3F597}" type="sibTrans" cxnId="{702A89BF-C1D3-40F8-AA43-CE7ABE92EA1B}">
      <dgm:prSet/>
      <dgm:spPr/>
      <dgm:t>
        <a:bodyPr/>
        <a:lstStyle/>
        <a:p>
          <a:endParaRPr lang="fr-FR"/>
        </a:p>
      </dgm:t>
    </dgm:pt>
    <dgm:pt modelId="{57F83B80-7B02-4811-85FD-9D7B3F35E34F}" type="pres">
      <dgm:prSet presAssocID="{D2612FDD-445E-4C75-A0CE-F5D7DD0600AF}" presName="Name0" presStyleCnt="0">
        <dgm:presLayoutVars>
          <dgm:dir/>
          <dgm:animLvl val="lvl"/>
          <dgm:resizeHandles val="exact"/>
        </dgm:presLayoutVars>
      </dgm:prSet>
      <dgm:spPr/>
      <dgm:t>
        <a:bodyPr/>
        <a:lstStyle/>
        <a:p>
          <a:endParaRPr lang="fr-FR"/>
        </a:p>
      </dgm:t>
    </dgm:pt>
    <dgm:pt modelId="{07D44722-D892-4B5C-A50D-B74D26A30370}" type="pres">
      <dgm:prSet presAssocID="{B3AAD299-8B24-473B-8A66-E96B280D4927}" presName="composite" presStyleCnt="0"/>
      <dgm:spPr/>
    </dgm:pt>
    <dgm:pt modelId="{FD15B2FF-EF91-4A26-AC04-B3A33A6ECDF8}" type="pres">
      <dgm:prSet presAssocID="{B3AAD299-8B24-473B-8A66-E96B280D4927}" presName="parTx" presStyleLbl="alignNode1" presStyleIdx="0" presStyleCnt="3">
        <dgm:presLayoutVars>
          <dgm:chMax val="0"/>
          <dgm:chPref val="0"/>
          <dgm:bulletEnabled val="1"/>
        </dgm:presLayoutVars>
      </dgm:prSet>
      <dgm:spPr/>
      <dgm:t>
        <a:bodyPr/>
        <a:lstStyle/>
        <a:p>
          <a:endParaRPr lang="fr-FR"/>
        </a:p>
      </dgm:t>
    </dgm:pt>
    <dgm:pt modelId="{B0C21FF7-1696-4E92-A9A9-F43EE8AEF91F}" type="pres">
      <dgm:prSet presAssocID="{B3AAD299-8B24-473B-8A66-E96B280D4927}" presName="desTx" presStyleLbl="alignAccFollowNode1" presStyleIdx="0" presStyleCnt="3">
        <dgm:presLayoutVars>
          <dgm:bulletEnabled val="1"/>
        </dgm:presLayoutVars>
      </dgm:prSet>
      <dgm:spPr/>
      <dgm:t>
        <a:bodyPr/>
        <a:lstStyle/>
        <a:p>
          <a:endParaRPr lang="fr-FR"/>
        </a:p>
      </dgm:t>
    </dgm:pt>
    <dgm:pt modelId="{C9584410-F9EB-4AA6-9085-C7FC9B4E8F85}" type="pres">
      <dgm:prSet presAssocID="{52BEC786-E05F-4F2C-AE5B-7A6C40C0F7B0}" presName="space" presStyleCnt="0"/>
      <dgm:spPr/>
    </dgm:pt>
    <dgm:pt modelId="{41B064E1-C96B-40B4-BBD5-26B1294A3DF0}" type="pres">
      <dgm:prSet presAssocID="{BB768947-2629-41D0-A8D0-9615E7C8E1A2}" presName="composite" presStyleCnt="0"/>
      <dgm:spPr/>
    </dgm:pt>
    <dgm:pt modelId="{F4B97E63-BEFA-47B6-92BB-A3890DA4FB36}" type="pres">
      <dgm:prSet presAssocID="{BB768947-2629-41D0-A8D0-9615E7C8E1A2}" presName="parTx" presStyleLbl="alignNode1" presStyleIdx="1" presStyleCnt="3">
        <dgm:presLayoutVars>
          <dgm:chMax val="0"/>
          <dgm:chPref val="0"/>
          <dgm:bulletEnabled val="1"/>
        </dgm:presLayoutVars>
      </dgm:prSet>
      <dgm:spPr/>
      <dgm:t>
        <a:bodyPr/>
        <a:lstStyle/>
        <a:p>
          <a:endParaRPr lang="fr-FR"/>
        </a:p>
      </dgm:t>
    </dgm:pt>
    <dgm:pt modelId="{4825D730-1F2C-44B3-9640-AA1C20A3F350}" type="pres">
      <dgm:prSet presAssocID="{BB768947-2629-41D0-A8D0-9615E7C8E1A2}" presName="desTx" presStyleLbl="alignAccFollowNode1" presStyleIdx="1" presStyleCnt="3">
        <dgm:presLayoutVars>
          <dgm:bulletEnabled val="1"/>
        </dgm:presLayoutVars>
      </dgm:prSet>
      <dgm:spPr/>
      <dgm:t>
        <a:bodyPr/>
        <a:lstStyle/>
        <a:p>
          <a:endParaRPr lang="fr-FR"/>
        </a:p>
      </dgm:t>
    </dgm:pt>
    <dgm:pt modelId="{14DB2060-B557-48EE-A4D4-E6EB02D99FED}" type="pres">
      <dgm:prSet presAssocID="{5210E533-8774-4E4B-989A-8C18D5104726}" presName="space" presStyleCnt="0"/>
      <dgm:spPr/>
    </dgm:pt>
    <dgm:pt modelId="{E3749B43-EB9B-498D-89DA-0BDAD4EA6747}" type="pres">
      <dgm:prSet presAssocID="{A87F59A5-A5AB-4704-9D5F-441DFF658DDA}" presName="composite" presStyleCnt="0"/>
      <dgm:spPr/>
    </dgm:pt>
    <dgm:pt modelId="{0BD446EA-0E23-441E-BDEC-2CDB06DA4252}" type="pres">
      <dgm:prSet presAssocID="{A87F59A5-A5AB-4704-9D5F-441DFF658DDA}" presName="parTx" presStyleLbl="alignNode1" presStyleIdx="2" presStyleCnt="3">
        <dgm:presLayoutVars>
          <dgm:chMax val="0"/>
          <dgm:chPref val="0"/>
          <dgm:bulletEnabled val="1"/>
        </dgm:presLayoutVars>
      </dgm:prSet>
      <dgm:spPr/>
      <dgm:t>
        <a:bodyPr/>
        <a:lstStyle/>
        <a:p>
          <a:endParaRPr lang="fr-FR"/>
        </a:p>
      </dgm:t>
    </dgm:pt>
    <dgm:pt modelId="{306FE521-1215-4951-9DAB-9C9E7E3B9572}" type="pres">
      <dgm:prSet presAssocID="{A87F59A5-A5AB-4704-9D5F-441DFF658DDA}" presName="desTx" presStyleLbl="alignAccFollowNode1" presStyleIdx="2" presStyleCnt="3">
        <dgm:presLayoutVars>
          <dgm:bulletEnabled val="1"/>
        </dgm:presLayoutVars>
      </dgm:prSet>
      <dgm:spPr/>
      <dgm:t>
        <a:bodyPr/>
        <a:lstStyle/>
        <a:p>
          <a:endParaRPr lang="fr-FR"/>
        </a:p>
      </dgm:t>
    </dgm:pt>
  </dgm:ptLst>
  <dgm:cxnLst>
    <dgm:cxn modelId="{60BD132A-2EC4-4E53-9661-FCA879A77414}" srcId="{A87F59A5-A5AB-4704-9D5F-441DFF658DDA}" destId="{6F2E8AED-AA81-4035-88E1-ABA4C1B20282}" srcOrd="0" destOrd="0" parTransId="{7D4697B4-6E76-449B-BE19-A65F8DA1BD58}" sibTransId="{6FCEBD92-0DD5-4C7A-BBDB-E3CAA35CAC89}"/>
    <dgm:cxn modelId="{702A89BF-C1D3-40F8-AA43-CE7ABE92EA1B}" srcId="{BB768947-2629-41D0-A8D0-9615E7C8E1A2}" destId="{0D2B8FCD-5535-46DB-B13F-9E774EE523BC}" srcOrd="3" destOrd="0" parTransId="{0D0C3467-4088-45FB-B72E-FD37067CA0B1}" sibTransId="{DE3FBB4B-BE46-4866-A7CF-FEE812B3F597}"/>
    <dgm:cxn modelId="{9959CEFE-D5FF-4D3D-AAAF-9E8F03BEAFBA}" srcId="{B3AAD299-8B24-473B-8A66-E96B280D4927}" destId="{9442DD39-7E39-4A48-805F-9911623165B5}" srcOrd="3" destOrd="0" parTransId="{469103B7-00A1-4C12-9CC5-CE60BFE7402E}" sibTransId="{D6594542-E766-4464-8EEA-7C4867299F1F}"/>
    <dgm:cxn modelId="{7020BE31-6BB9-4C8D-B586-E3123B42C030}" srcId="{B3AAD299-8B24-473B-8A66-E96B280D4927}" destId="{17CACBD5-89A1-46F0-B746-79D4CDFFA125}" srcOrd="2" destOrd="0" parTransId="{2F0E37B0-EF78-400F-A9F0-0D5DA0FBDC66}" sibTransId="{F662A79D-5551-497D-ABFF-9964AB05F462}"/>
    <dgm:cxn modelId="{887BC4DF-68F4-41E3-8A8A-E9FA23741A16}" srcId="{BB768947-2629-41D0-A8D0-9615E7C8E1A2}" destId="{9C631E9B-F999-497A-A559-43585E1C1759}" srcOrd="1" destOrd="0" parTransId="{2B0FADBA-6A7A-4AAF-8A4C-86A8A22FCF7C}" sibTransId="{ECB789E5-436D-44C0-BEA6-8564B87F828A}"/>
    <dgm:cxn modelId="{CFDE1312-8561-4BD1-B1C8-40CD7E166EFA}" srcId="{B3AAD299-8B24-473B-8A66-E96B280D4927}" destId="{24D7D5E9-D774-4718-AE69-14A705FF2E23}" srcOrd="0" destOrd="0" parTransId="{DCDE2086-E276-4278-9D37-C2DBE50AF7AD}" sibTransId="{DB96E5CA-DF92-4483-8BED-0A717077B7D9}"/>
    <dgm:cxn modelId="{52C3C146-1CA6-43CB-958B-8C60B8EFB2F4}" type="presOf" srcId="{0D2B8FCD-5535-46DB-B13F-9E774EE523BC}" destId="{4825D730-1F2C-44B3-9640-AA1C20A3F350}" srcOrd="0" destOrd="3" presId="urn:microsoft.com/office/officeart/2005/8/layout/hList1"/>
    <dgm:cxn modelId="{6094786F-213C-4B35-A8C3-A606C3A4DCC5}" type="presOf" srcId="{0D10AB74-05A9-4D1B-96B3-281B818A8D03}" destId="{B0C21FF7-1696-4E92-A9A9-F43EE8AEF91F}" srcOrd="0" destOrd="1" presId="urn:microsoft.com/office/officeart/2005/8/layout/hList1"/>
    <dgm:cxn modelId="{03B462B1-A216-4769-B52F-BFEFD6BBA6D7}" type="presOf" srcId="{6F2E8AED-AA81-4035-88E1-ABA4C1B20282}" destId="{306FE521-1215-4951-9DAB-9C9E7E3B9572}" srcOrd="0" destOrd="0" presId="urn:microsoft.com/office/officeart/2005/8/layout/hList1"/>
    <dgm:cxn modelId="{1E3A0E9E-7D04-4EBD-9155-E3843A8ABEDC}" type="presOf" srcId="{D2612FDD-445E-4C75-A0CE-F5D7DD0600AF}" destId="{57F83B80-7B02-4811-85FD-9D7B3F35E34F}" srcOrd="0" destOrd="0" presId="urn:microsoft.com/office/officeart/2005/8/layout/hList1"/>
    <dgm:cxn modelId="{6208890C-113D-433F-A18B-EAADFECCBBEA}" srcId="{D2612FDD-445E-4C75-A0CE-F5D7DD0600AF}" destId="{B3AAD299-8B24-473B-8A66-E96B280D4927}" srcOrd="0" destOrd="0" parTransId="{05F52EC9-3172-494D-AD93-ED17C6058C83}" sibTransId="{52BEC786-E05F-4F2C-AE5B-7A6C40C0F7B0}"/>
    <dgm:cxn modelId="{25E1179A-CAC5-4D6D-B484-B077DDB8DB09}" type="presOf" srcId="{17CACBD5-89A1-46F0-B746-79D4CDFFA125}" destId="{B0C21FF7-1696-4E92-A9A9-F43EE8AEF91F}" srcOrd="0" destOrd="2" presId="urn:microsoft.com/office/officeart/2005/8/layout/hList1"/>
    <dgm:cxn modelId="{158606D2-7484-4149-95D3-2EE0D13DF2B5}" type="presOf" srcId="{9C631E9B-F999-497A-A559-43585E1C1759}" destId="{4825D730-1F2C-44B3-9640-AA1C20A3F350}" srcOrd="0" destOrd="1" presId="urn:microsoft.com/office/officeart/2005/8/layout/hList1"/>
    <dgm:cxn modelId="{D76C9901-DE66-4747-B066-1AF483911069}" type="presOf" srcId="{3A5227D4-7E7A-4725-ABAF-8AE051445A1D}" destId="{4825D730-1F2C-44B3-9640-AA1C20A3F350}" srcOrd="0" destOrd="0" presId="urn:microsoft.com/office/officeart/2005/8/layout/hList1"/>
    <dgm:cxn modelId="{5A817B26-D0B7-48F9-8D3C-B8D94066475D}" type="presOf" srcId="{A87F59A5-A5AB-4704-9D5F-441DFF658DDA}" destId="{0BD446EA-0E23-441E-BDEC-2CDB06DA4252}" srcOrd="0" destOrd="0" presId="urn:microsoft.com/office/officeart/2005/8/layout/hList1"/>
    <dgm:cxn modelId="{DE9EDD73-F5A3-479A-A87D-8FE4D4715BB3}" srcId="{BB768947-2629-41D0-A8D0-9615E7C8E1A2}" destId="{F58E16E0-FD43-44FF-A491-C5098373E054}" srcOrd="2" destOrd="0" parTransId="{42CE1DA2-8BB0-43C6-B42E-282E98D6E10E}" sibTransId="{4C836AE8-D66C-49CF-A9A8-2B26F1F1E9F1}"/>
    <dgm:cxn modelId="{F7FA3610-2176-45B0-994A-7146900D61BA}" type="presOf" srcId="{BB768947-2629-41D0-A8D0-9615E7C8E1A2}" destId="{F4B97E63-BEFA-47B6-92BB-A3890DA4FB36}" srcOrd="0" destOrd="0" presId="urn:microsoft.com/office/officeart/2005/8/layout/hList1"/>
    <dgm:cxn modelId="{9F9AEE02-7F16-423C-9B92-E9D6C1AB4D0D}" srcId="{D2612FDD-445E-4C75-A0CE-F5D7DD0600AF}" destId="{BB768947-2629-41D0-A8D0-9615E7C8E1A2}" srcOrd="1" destOrd="0" parTransId="{F9D0C85D-07E0-4F96-888E-F0FDFE79F8EB}" sibTransId="{5210E533-8774-4E4B-989A-8C18D5104726}"/>
    <dgm:cxn modelId="{4BCE9CF8-F242-4A56-8874-35E989434CC8}" type="presOf" srcId="{24D7D5E9-D774-4718-AE69-14A705FF2E23}" destId="{B0C21FF7-1696-4E92-A9A9-F43EE8AEF91F}" srcOrd="0" destOrd="0" presId="urn:microsoft.com/office/officeart/2005/8/layout/hList1"/>
    <dgm:cxn modelId="{8D233822-3159-45D6-8340-84F719B7BB6E}" type="presOf" srcId="{F58E16E0-FD43-44FF-A491-C5098373E054}" destId="{4825D730-1F2C-44B3-9640-AA1C20A3F350}" srcOrd="0" destOrd="2" presId="urn:microsoft.com/office/officeart/2005/8/layout/hList1"/>
    <dgm:cxn modelId="{38C137CA-D7AF-4D85-B8EF-0FC645AC8DD2}" type="presOf" srcId="{B3AAD299-8B24-473B-8A66-E96B280D4927}" destId="{FD15B2FF-EF91-4A26-AC04-B3A33A6ECDF8}" srcOrd="0" destOrd="0" presId="urn:microsoft.com/office/officeart/2005/8/layout/hList1"/>
    <dgm:cxn modelId="{C335AED2-E106-4323-85C6-60C6010A2C25}" srcId="{D2612FDD-445E-4C75-A0CE-F5D7DD0600AF}" destId="{A87F59A5-A5AB-4704-9D5F-441DFF658DDA}" srcOrd="2" destOrd="0" parTransId="{DF51E992-8290-4CB5-B9AA-32D63576AA95}" sibTransId="{105C047E-DF25-4B33-9B00-762EE9F3700A}"/>
    <dgm:cxn modelId="{927CC2FE-0E72-4165-9F45-1D5C7B706817}" type="presOf" srcId="{9442DD39-7E39-4A48-805F-9911623165B5}" destId="{B0C21FF7-1696-4E92-A9A9-F43EE8AEF91F}" srcOrd="0" destOrd="3" presId="urn:microsoft.com/office/officeart/2005/8/layout/hList1"/>
    <dgm:cxn modelId="{6A65870D-EC73-4964-BEA5-5DDE3FDED3F6}" srcId="{B3AAD299-8B24-473B-8A66-E96B280D4927}" destId="{0D10AB74-05A9-4D1B-96B3-281B818A8D03}" srcOrd="1" destOrd="0" parTransId="{579B4948-0C0C-406A-9FD8-62455ECCB6F4}" sibTransId="{339C4DA5-C67F-40B6-92A6-0E919A702851}"/>
    <dgm:cxn modelId="{D03FA2BE-7C89-4FFF-92C2-3DAD294CD85A}" srcId="{BB768947-2629-41D0-A8D0-9615E7C8E1A2}" destId="{3A5227D4-7E7A-4725-ABAF-8AE051445A1D}" srcOrd="0" destOrd="0" parTransId="{1704744B-43AC-418E-967A-205D38F861CE}" sibTransId="{DBE5D29F-4CF8-46FE-90ED-9C42225C1BE5}"/>
    <dgm:cxn modelId="{A117F897-69CB-40E2-9A42-D1D3DBA5FD99}" type="presParOf" srcId="{57F83B80-7B02-4811-85FD-9D7B3F35E34F}" destId="{07D44722-D892-4B5C-A50D-B74D26A30370}" srcOrd="0" destOrd="0" presId="urn:microsoft.com/office/officeart/2005/8/layout/hList1"/>
    <dgm:cxn modelId="{2172ABA1-7BF4-4E58-A8EA-46FABA13C35D}" type="presParOf" srcId="{07D44722-D892-4B5C-A50D-B74D26A30370}" destId="{FD15B2FF-EF91-4A26-AC04-B3A33A6ECDF8}" srcOrd="0" destOrd="0" presId="urn:microsoft.com/office/officeart/2005/8/layout/hList1"/>
    <dgm:cxn modelId="{A3EC16CD-DD63-4212-995D-25AE9D7F4AEA}" type="presParOf" srcId="{07D44722-D892-4B5C-A50D-B74D26A30370}" destId="{B0C21FF7-1696-4E92-A9A9-F43EE8AEF91F}" srcOrd="1" destOrd="0" presId="urn:microsoft.com/office/officeart/2005/8/layout/hList1"/>
    <dgm:cxn modelId="{852DFC5D-705F-4404-BD2D-F1EC6A9480A5}" type="presParOf" srcId="{57F83B80-7B02-4811-85FD-9D7B3F35E34F}" destId="{C9584410-F9EB-4AA6-9085-C7FC9B4E8F85}" srcOrd="1" destOrd="0" presId="urn:microsoft.com/office/officeart/2005/8/layout/hList1"/>
    <dgm:cxn modelId="{BD3F6562-2072-4DF6-9BB1-C4505169A5E4}" type="presParOf" srcId="{57F83B80-7B02-4811-85FD-9D7B3F35E34F}" destId="{41B064E1-C96B-40B4-BBD5-26B1294A3DF0}" srcOrd="2" destOrd="0" presId="urn:microsoft.com/office/officeart/2005/8/layout/hList1"/>
    <dgm:cxn modelId="{1EFCF4F5-B3B5-4A69-B682-F07759B02D2B}" type="presParOf" srcId="{41B064E1-C96B-40B4-BBD5-26B1294A3DF0}" destId="{F4B97E63-BEFA-47B6-92BB-A3890DA4FB36}" srcOrd="0" destOrd="0" presId="urn:microsoft.com/office/officeart/2005/8/layout/hList1"/>
    <dgm:cxn modelId="{198EFD7E-ACAD-43A4-81EA-E76B8F3992E8}" type="presParOf" srcId="{41B064E1-C96B-40B4-BBD5-26B1294A3DF0}" destId="{4825D730-1F2C-44B3-9640-AA1C20A3F350}" srcOrd="1" destOrd="0" presId="urn:microsoft.com/office/officeart/2005/8/layout/hList1"/>
    <dgm:cxn modelId="{F20CF3E9-8A25-4051-966D-FB4FC30DEACA}" type="presParOf" srcId="{57F83B80-7B02-4811-85FD-9D7B3F35E34F}" destId="{14DB2060-B557-48EE-A4D4-E6EB02D99FED}" srcOrd="3" destOrd="0" presId="urn:microsoft.com/office/officeart/2005/8/layout/hList1"/>
    <dgm:cxn modelId="{53638162-CE23-4B27-9A8E-D4ED0A3E88BC}" type="presParOf" srcId="{57F83B80-7B02-4811-85FD-9D7B3F35E34F}" destId="{E3749B43-EB9B-498D-89DA-0BDAD4EA6747}" srcOrd="4" destOrd="0" presId="urn:microsoft.com/office/officeart/2005/8/layout/hList1"/>
    <dgm:cxn modelId="{34EED6ED-86A3-40AE-AA8F-542E5C3054F2}" type="presParOf" srcId="{E3749B43-EB9B-498D-89DA-0BDAD4EA6747}" destId="{0BD446EA-0E23-441E-BDEC-2CDB06DA4252}" srcOrd="0" destOrd="0" presId="urn:microsoft.com/office/officeart/2005/8/layout/hList1"/>
    <dgm:cxn modelId="{67E2333F-AEA0-4E0C-94A7-E21ED774777E}" type="presParOf" srcId="{E3749B43-EB9B-498D-89DA-0BDAD4EA6747}" destId="{306FE521-1215-4951-9DAB-9C9E7E3B9572}" srcOrd="1" destOrd="0" presId="urn:microsoft.com/office/officeart/2005/8/layout/hList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C811DEF9-6CBC-4A6D-9EF9-8D8F4649C32B}"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fr-FR"/>
        </a:p>
      </dgm:t>
    </dgm:pt>
    <dgm:pt modelId="{EAD0D4CB-B3E6-4BD5-8C0D-13535E51FDA7}">
      <dgm:prSet phldrT="[Texte]" custT="1"/>
      <dgm:spPr/>
      <dgm:t>
        <a:bodyPr/>
        <a:lstStyle/>
        <a:p>
          <a:r>
            <a:rPr lang="fr-FR" sz="1400" i="0" dirty="0"/>
            <a:t>Expert</a:t>
          </a:r>
        </a:p>
      </dgm:t>
    </dgm:pt>
    <dgm:pt modelId="{ED990C6A-3E03-4BC9-9B0B-995780825F1B}" type="parTrans" cxnId="{ADA275A8-8C8C-42EF-9700-76624CD8814F}">
      <dgm:prSet/>
      <dgm:spPr/>
      <dgm:t>
        <a:bodyPr/>
        <a:lstStyle/>
        <a:p>
          <a:endParaRPr lang="fr-FR"/>
        </a:p>
      </dgm:t>
    </dgm:pt>
    <dgm:pt modelId="{9697BFAC-74CD-4E40-A1BC-1ADCF732E0CD}" type="sibTrans" cxnId="{ADA275A8-8C8C-42EF-9700-76624CD8814F}">
      <dgm:prSet/>
      <dgm:spPr/>
      <dgm:t>
        <a:bodyPr/>
        <a:lstStyle/>
        <a:p>
          <a:endParaRPr lang="fr-FR"/>
        </a:p>
      </dgm:t>
    </dgm:pt>
    <dgm:pt modelId="{050249BF-C221-4020-8915-9B42C10C0057}">
      <dgm:prSet phldrT="[Texte]" custT="1"/>
      <dgm:spPr/>
      <dgm:t>
        <a:bodyPr/>
        <a:lstStyle/>
        <a:p>
          <a:r>
            <a:rPr lang="fr-FR" sz="1400" dirty="0"/>
            <a:t>Consultation récurrente sur les orientations stratégiques de </a:t>
          </a:r>
          <a:r>
            <a:rPr lang="fr-FR" sz="1400" dirty="0" smtClean="0"/>
            <a:t>l’entreprise.  </a:t>
          </a:r>
          <a:endParaRPr lang="fr-FR" sz="1400" dirty="0"/>
        </a:p>
      </dgm:t>
    </dgm:pt>
    <dgm:pt modelId="{979981B3-95B4-4DBE-9E0C-4926C2F0DAA9}" type="parTrans" cxnId="{421CF5E6-F781-4AD1-B2B1-D9E5541EB76B}">
      <dgm:prSet/>
      <dgm:spPr/>
      <dgm:t>
        <a:bodyPr/>
        <a:lstStyle/>
        <a:p>
          <a:endParaRPr lang="fr-FR"/>
        </a:p>
      </dgm:t>
    </dgm:pt>
    <dgm:pt modelId="{9F57E355-6812-4ACC-8686-E57AAF0350C5}" type="sibTrans" cxnId="{421CF5E6-F781-4AD1-B2B1-D9E5541EB76B}">
      <dgm:prSet/>
      <dgm:spPr/>
      <dgm:t>
        <a:bodyPr/>
        <a:lstStyle/>
        <a:p>
          <a:endParaRPr lang="fr-FR"/>
        </a:p>
      </dgm:t>
    </dgm:pt>
    <dgm:pt modelId="{620B4AFE-ABEF-4A73-854A-F6C43FB99917}">
      <dgm:prSet phldrT="[Texte]" custT="1"/>
      <dgm:spPr/>
      <dgm:t>
        <a:bodyPr/>
        <a:lstStyle/>
        <a:p>
          <a:r>
            <a:rPr lang="fr-FR" sz="1400" dirty="0"/>
            <a:t>Expert-comptable</a:t>
          </a:r>
        </a:p>
      </dgm:t>
    </dgm:pt>
    <dgm:pt modelId="{B8EBD48B-E662-4241-832E-B911D376E18D}" type="parTrans" cxnId="{513304A4-CDE0-419F-80AE-4B61B7E2999F}">
      <dgm:prSet/>
      <dgm:spPr/>
      <dgm:t>
        <a:bodyPr/>
        <a:lstStyle/>
        <a:p>
          <a:endParaRPr lang="fr-FR"/>
        </a:p>
      </dgm:t>
    </dgm:pt>
    <dgm:pt modelId="{0B52DA69-DD7C-44B6-ACE1-881CA52C77DD}" type="sibTrans" cxnId="{513304A4-CDE0-419F-80AE-4B61B7E2999F}">
      <dgm:prSet/>
      <dgm:spPr/>
      <dgm:t>
        <a:bodyPr/>
        <a:lstStyle/>
        <a:p>
          <a:endParaRPr lang="fr-FR"/>
        </a:p>
      </dgm:t>
    </dgm:pt>
    <dgm:pt modelId="{17B847C6-DC5F-42D4-A660-5629EB94525A}">
      <dgm:prSet phldrT="[Texte]" custT="1"/>
      <dgm:spPr/>
      <dgm:t>
        <a:bodyPr/>
        <a:lstStyle/>
        <a:p>
          <a:pPr algn="just"/>
          <a:r>
            <a:rPr lang="fr-FR" sz="1400" dirty="0"/>
            <a:t>Consultation récurrente sur la situation économique et financière </a:t>
          </a:r>
          <a:r>
            <a:rPr lang="fr-FR" sz="1400" dirty="0" smtClean="0"/>
            <a:t>.</a:t>
          </a:r>
          <a:endParaRPr lang="fr-FR" sz="1400" dirty="0"/>
        </a:p>
      </dgm:t>
    </dgm:pt>
    <dgm:pt modelId="{D10CC6A6-F370-4D52-8493-79079EAF031C}" type="parTrans" cxnId="{EA1357B4-6121-4049-8B4E-B49ABE9000C0}">
      <dgm:prSet/>
      <dgm:spPr/>
      <dgm:t>
        <a:bodyPr/>
        <a:lstStyle/>
        <a:p>
          <a:endParaRPr lang="fr-FR"/>
        </a:p>
      </dgm:t>
    </dgm:pt>
    <dgm:pt modelId="{658DF536-5380-491D-88F0-FF3E31E0D364}" type="sibTrans" cxnId="{EA1357B4-6121-4049-8B4E-B49ABE9000C0}">
      <dgm:prSet/>
      <dgm:spPr/>
      <dgm:t>
        <a:bodyPr/>
        <a:lstStyle/>
        <a:p>
          <a:endParaRPr lang="fr-FR"/>
        </a:p>
      </dgm:t>
    </dgm:pt>
    <dgm:pt modelId="{A515642E-704F-4B56-9A2F-1E2538899522}">
      <dgm:prSet phldrT="[Texte]" custT="1"/>
      <dgm:spPr/>
      <dgm:t>
        <a:bodyPr/>
        <a:lstStyle/>
        <a:p>
          <a:pPr algn="just"/>
          <a:r>
            <a:rPr lang="fr-FR" sz="1400" dirty="0"/>
            <a:t>Droit d’alerte </a:t>
          </a:r>
          <a:r>
            <a:rPr lang="fr-FR" sz="1400" dirty="0" smtClean="0"/>
            <a:t>économique.</a:t>
          </a:r>
          <a:endParaRPr lang="fr-FR" sz="1400" dirty="0"/>
        </a:p>
      </dgm:t>
    </dgm:pt>
    <dgm:pt modelId="{5066391D-5EB9-4687-BADF-21AA5DEF555E}" type="parTrans" cxnId="{BD02BBB0-0457-4573-97BD-F53ECED7AE30}">
      <dgm:prSet/>
      <dgm:spPr/>
      <dgm:t>
        <a:bodyPr/>
        <a:lstStyle/>
        <a:p>
          <a:endParaRPr lang="fr-FR"/>
        </a:p>
      </dgm:t>
    </dgm:pt>
    <dgm:pt modelId="{2B141724-A086-4B16-928F-AF5D98F1875E}" type="sibTrans" cxnId="{BD02BBB0-0457-4573-97BD-F53ECED7AE30}">
      <dgm:prSet/>
      <dgm:spPr/>
      <dgm:t>
        <a:bodyPr/>
        <a:lstStyle/>
        <a:p>
          <a:endParaRPr lang="fr-FR"/>
        </a:p>
      </dgm:t>
    </dgm:pt>
    <dgm:pt modelId="{99986DD9-4C87-466C-A9C8-BC33B702A7EF}">
      <dgm:prSet phldrT="[Texte]" custT="1"/>
      <dgm:spPr/>
      <dgm:t>
        <a:bodyPr/>
        <a:lstStyle/>
        <a:p>
          <a:r>
            <a:rPr lang="fr-FR" sz="1400" dirty="0"/>
            <a:t>Expert habilité</a:t>
          </a:r>
        </a:p>
      </dgm:t>
    </dgm:pt>
    <dgm:pt modelId="{41861F61-3380-4CDF-8675-638E4296CDFE}" type="parTrans" cxnId="{BA65F07B-F2EE-4556-91ED-87D704178B45}">
      <dgm:prSet/>
      <dgm:spPr/>
      <dgm:t>
        <a:bodyPr/>
        <a:lstStyle/>
        <a:p>
          <a:endParaRPr lang="fr-FR"/>
        </a:p>
      </dgm:t>
    </dgm:pt>
    <dgm:pt modelId="{0094B63C-2C72-48F0-96C6-2E2D03A77CC8}" type="sibTrans" cxnId="{BA65F07B-F2EE-4556-91ED-87D704178B45}">
      <dgm:prSet/>
      <dgm:spPr/>
      <dgm:t>
        <a:bodyPr/>
        <a:lstStyle/>
        <a:p>
          <a:endParaRPr lang="fr-FR"/>
        </a:p>
      </dgm:t>
    </dgm:pt>
    <dgm:pt modelId="{CAF7C412-0C13-4408-B1B7-D491E139F78F}">
      <dgm:prSet phldrT="[Texte]" custT="1"/>
      <dgm:spPr/>
      <dgm:t>
        <a:bodyPr/>
        <a:lstStyle/>
        <a:p>
          <a:pPr algn="just"/>
          <a:r>
            <a:rPr lang="fr-FR" sz="1400" dirty="0"/>
            <a:t>Lorsqu’un </a:t>
          </a:r>
          <a:r>
            <a:rPr lang="fr-FR" sz="1400" b="1" dirty="0">
              <a:solidFill>
                <a:schemeClr val="accent1"/>
              </a:solidFill>
            </a:rPr>
            <a:t>risque grave </a:t>
          </a:r>
          <a:r>
            <a:rPr lang="fr-FR" sz="1400" dirty="0"/>
            <a:t>est </a:t>
          </a:r>
          <a:r>
            <a:rPr lang="fr-FR" sz="1400" i="1" dirty="0"/>
            <a:t>identifié et actuel </a:t>
          </a:r>
          <a:r>
            <a:rPr lang="fr-FR" sz="1400" dirty="0" smtClean="0"/>
            <a:t>révélé </a:t>
          </a:r>
          <a:r>
            <a:rPr lang="fr-FR" sz="1400" dirty="0"/>
            <a:t>ou non par un accident du travail une maladie professionnelle ou à caractère professionnel constaté dans l’établissement </a:t>
          </a:r>
          <a:r>
            <a:rPr lang="fr-FR" sz="1400" dirty="0" smtClean="0"/>
            <a:t>.</a:t>
          </a:r>
          <a:endParaRPr lang="fr-FR" sz="1400" dirty="0"/>
        </a:p>
      </dgm:t>
    </dgm:pt>
    <dgm:pt modelId="{37FF43B9-E787-4424-BB95-CFDDE1E6C7A5}" type="parTrans" cxnId="{D173B1B1-DB88-4507-8846-EA84E23EFB43}">
      <dgm:prSet/>
      <dgm:spPr/>
      <dgm:t>
        <a:bodyPr/>
        <a:lstStyle/>
        <a:p>
          <a:endParaRPr lang="fr-FR"/>
        </a:p>
      </dgm:t>
    </dgm:pt>
    <dgm:pt modelId="{578A1D19-128A-4751-A048-DAC22EE2E169}" type="sibTrans" cxnId="{D173B1B1-DB88-4507-8846-EA84E23EFB43}">
      <dgm:prSet/>
      <dgm:spPr/>
      <dgm:t>
        <a:bodyPr/>
        <a:lstStyle/>
        <a:p>
          <a:endParaRPr lang="fr-FR"/>
        </a:p>
      </dgm:t>
    </dgm:pt>
    <dgm:pt modelId="{1CA2C8D5-E157-46B2-9125-7374109EC4FC}">
      <dgm:prSet custT="1"/>
      <dgm:spPr/>
      <dgm:t>
        <a:bodyPr/>
        <a:lstStyle/>
        <a:p>
          <a:r>
            <a:rPr lang="fr-FR" sz="1400" dirty="0"/>
            <a:t>Expert technique (+ 300 salariés)</a:t>
          </a:r>
        </a:p>
      </dgm:t>
    </dgm:pt>
    <dgm:pt modelId="{CC529B4A-E2BC-4643-859A-8C102BD66419}" type="parTrans" cxnId="{C434E60F-8694-491B-97AF-826E11919C3B}">
      <dgm:prSet/>
      <dgm:spPr/>
      <dgm:t>
        <a:bodyPr/>
        <a:lstStyle/>
        <a:p>
          <a:endParaRPr lang="fr-FR"/>
        </a:p>
      </dgm:t>
    </dgm:pt>
    <dgm:pt modelId="{05E1ADF1-B2B8-44DB-A13A-FCB23B4F03CB}" type="sibTrans" cxnId="{C434E60F-8694-491B-97AF-826E11919C3B}">
      <dgm:prSet/>
      <dgm:spPr/>
      <dgm:t>
        <a:bodyPr/>
        <a:lstStyle/>
        <a:p>
          <a:endParaRPr lang="fr-FR"/>
        </a:p>
      </dgm:t>
    </dgm:pt>
    <dgm:pt modelId="{D68DA915-56FD-4C18-B03A-868DF6209CB2}">
      <dgm:prSet phldrT="[Texte]" custT="1"/>
      <dgm:spPr/>
      <dgm:t>
        <a:bodyPr/>
        <a:lstStyle/>
        <a:p>
          <a:pPr algn="just"/>
          <a:r>
            <a:rPr lang="fr-FR" sz="1400" dirty="0"/>
            <a:t>Projet de licenciement collectif pour motif économique d’au moins 10 salariés sur une même période de 30 </a:t>
          </a:r>
          <a:r>
            <a:rPr lang="fr-FR" sz="1400" dirty="0" smtClean="0"/>
            <a:t>jours.</a:t>
          </a:r>
          <a:endParaRPr lang="fr-FR" sz="1400" dirty="0"/>
        </a:p>
      </dgm:t>
    </dgm:pt>
    <dgm:pt modelId="{59A8FCF3-3AB0-45E4-AE96-BFE5A647552C}" type="parTrans" cxnId="{DD9ACEB9-68FC-4F0F-991A-A0735431F869}">
      <dgm:prSet/>
      <dgm:spPr/>
      <dgm:t>
        <a:bodyPr/>
        <a:lstStyle/>
        <a:p>
          <a:endParaRPr lang="fr-FR"/>
        </a:p>
      </dgm:t>
    </dgm:pt>
    <dgm:pt modelId="{8512B8E7-9A11-4E4B-9471-4328FA1EAD25}" type="sibTrans" cxnId="{DD9ACEB9-68FC-4F0F-991A-A0735431F869}">
      <dgm:prSet/>
      <dgm:spPr/>
      <dgm:t>
        <a:bodyPr/>
        <a:lstStyle/>
        <a:p>
          <a:endParaRPr lang="fr-FR"/>
        </a:p>
      </dgm:t>
    </dgm:pt>
    <dgm:pt modelId="{46448329-A28E-48C6-83CA-02AE40858506}">
      <dgm:prSet phldrT="[Texte]" custT="1"/>
      <dgm:spPr/>
      <dgm:t>
        <a:bodyPr/>
        <a:lstStyle/>
        <a:p>
          <a:pPr algn="just"/>
          <a:r>
            <a:rPr lang="fr-FR" sz="1400" dirty="0"/>
            <a:t> Aide à la préparation de la négociation relatives aux accords de de préservation ou développement de l’emploi ou </a:t>
          </a:r>
          <a:r>
            <a:rPr lang="fr-FR" sz="1400" dirty="0" smtClean="0"/>
            <a:t>PSE. </a:t>
          </a:r>
          <a:endParaRPr lang="fr-FR" sz="700" dirty="0"/>
        </a:p>
      </dgm:t>
    </dgm:pt>
    <dgm:pt modelId="{C3F1603A-E458-4704-9319-BD4692C17F35}" type="parTrans" cxnId="{F9AC7E91-67B2-4C5A-8392-2F9DA9B7B0C3}">
      <dgm:prSet/>
      <dgm:spPr/>
      <dgm:t>
        <a:bodyPr/>
        <a:lstStyle/>
        <a:p>
          <a:endParaRPr lang="fr-FR"/>
        </a:p>
      </dgm:t>
    </dgm:pt>
    <dgm:pt modelId="{52B44890-C31A-4D87-9A1E-5F7521F30ADB}" type="sibTrans" cxnId="{F9AC7E91-67B2-4C5A-8392-2F9DA9B7B0C3}">
      <dgm:prSet/>
      <dgm:spPr/>
      <dgm:t>
        <a:bodyPr/>
        <a:lstStyle/>
        <a:p>
          <a:endParaRPr lang="fr-FR"/>
        </a:p>
      </dgm:t>
    </dgm:pt>
    <dgm:pt modelId="{83363306-5BE5-456C-B8B6-2CF0A8D81B3A}">
      <dgm:prSet phldrT="[Texte]" custT="1"/>
      <dgm:spPr/>
      <dgm:t>
        <a:bodyPr/>
        <a:lstStyle/>
        <a:p>
          <a:pPr algn="just"/>
          <a:r>
            <a:rPr lang="fr-FR" sz="1400" dirty="0"/>
            <a:t>En cas de </a:t>
          </a:r>
          <a:r>
            <a:rPr lang="fr-FR" sz="1400" b="1" dirty="0">
              <a:solidFill>
                <a:schemeClr val="accent1"/>
              </a:solidFill>
            </a:rPr>
            <a:t>projet important </a:t>
          </a:r>
          <a:r>
            <a:rPr lang="fr-FR" sz="1400" dirty="0"/>
            <a:t>modifiant les conditions de santé ou de sécurité ou les conditions de travail </a:t>
          </a:r>
          <a:r>
            <a:rPr lang="fr-FR" sz="1400" dirty="0" smtClean="0"/>
            <a:t>.</a:t>
          </a:r>
          <a:endParaRPr lang="fr-FR" sz="1400" dirty="0"/>
        </a:p>
      </dgm:t>
    </dgm:pt>
    <dgm:pt modelId="{D251288C-7B6C-4C0A-A7B6-27FEC92E72DF}" type="parTrans" cxnId="{CB99139A-C26A-4336-B89B-761FD549AFE5}">
      <dgm:prSet/>
      <dgm:spPr/>
      <dgm:t>
        <a:bodyPr/>
        <a:lstStyle/>
        <a:p>
          <a:endParaRPr lang="fr-FR"/>
        </a:p>
      </dgm:t>
    </dgm:pt>
    <dgm:pt modelId="{B220D726-CB4D-4261-B05F-8CDC4225FEF4}" type="sibTrans" cxnId="{CB99139A-C26A-4336-B89B-761FD549AFE5}">
      <dgm:prSet/>
      <dgm:spPr/>
      <dgm:t>
        <a:bodyPr/>
        <a:lstStyle/>
        <a:p>
          <a:endParaRPr lang="fr-FR"/>
        </a:p>
      </dgm:t>
    </dgm:pt>
    <dgm:pt modelId="{305745E3-CB18-4B4F-BCF8-C944E456558E}">
      <dgm:prSet custT="1"/>
      <dgm:spPr/>
      <dgm:t>
        <a:bodyPr/>
        <a:lstStyle/>
        <a:p>
          <a:r>
            <a:rPr lang="fr-FR" sz="1400" dirty="0"/>
            <a:t>Consultation sur l’introduction d’une nouvelle technologie et aménagement important modifiant les conditions de santé, de sécurité ou les conditions de </a:t>
          </a:r>
          <a:r>
            <a:rPr lang="fr-FR" sz="1400" dirty="0" smtClean="0"/>
            <a:t>travail.</a:t>
          </a:r>
          <a:endParaRPr lang="fr-FR" sz="1400" dirty="0"/>
        </a:p>
      </dgm:t>
    </dgm:pt>
    <dgm:pt modelId="{00BBF7B1-5C66-4F92-9780-F9BDE8E6A0DE}" type="parTrans" cxnId="{1CE3AF39-6337-4FAB-A694-5DD602AF659B}">
      <dgm:prSet/>
      <dgm:spPr/>
      <dgm:t>
        <a:bodyPr/>
        <a:lstStyle/>
        <a:p>
          <a:endParaRPr lang="fr-FR"/>
        </a:p>
      </dgm:t>
    </dgm:pt>
    <dgm:pt modelId="{D64920DF-F11A-468A-9248-1DE41C6F22B3}" type="sibTrans" cxnId="{1CE3AF39-6337-4FAB-A694-5DD602AF659B}">
      <dgm:prSet/>
      <dgm:spPr/>
      <dgm:t>
        <a:bodyPr/>
        <a:lstStyle/>
        <a:p>
          <a:endParaRPr lang="fr-FR"/>
        </a:p>
      </dgm:t>
    </dgm:pt>
    <dgm:pt modelId="{D6C37200-67A5-4ADA-BFFC-5C28954A373C}">
      <dgm:prSet custT="1"/>
      <dgm:spPr/>
      <dgm:t>
        <a:bodyPr/>
        <a:lstStyle/>
        <a:p>
          <a:r>
            <a:rPr lang="fr-FR" sz="1400" dirty="0"/>
            <a:t>En vue de préparer la négociation sur l’égalité </a:t>
          </a:r>
          <a:r>
            <a:rPr lang="fr-FR" sz="1400" dirty="0" smtClean="0"/>
            <a:t>professionnelle.</a:t>
          </a:r>
          <a:endParaRPr lang="fr-FR" sz="1400" dirty="0"/>
        </a:p>
      </dgm:t>
    </dgm:pt>
    <dgm:pt modelId="{9287EDFD-F798-461C-BDD8-412813DD58F0}" type="parTrans" cxnId="{A36B4FAC-928C-4995-8AAA-EBEDB99F5CD5}">
      <dgm:prSet/>
      <dgm:spPr/>
      <dgm:t>
        <a:bodyPr/>
        <a:lstStyle/>
        <a:p>
          <a:endParaRPr lang="fr-FR"/>
        </a:p>
      </dgm:t>
    </dgm:pt>
    <dgm:pt modelId="{75CD4C06-4075-4E73-9ED8-142FD7803164}" type="sibTrans" cxnId="{A36B4FAC-928C-4995-8AAA-EBEDB99F5CD5}">
      <dgm:prSet/>
      <dgm:spPr/>
      <dgm:t>
        <a:bodyPr/>
        <a:lstStyle/>
        <a:p>
          <a:endParaRPr lang="fr-FR"/>
        </a:p>
      </dgm:t>
    </dgm:pt>
    <dgm:pt modelId="{B8918FAE-51C2-41B5-B04B-1946F34AD393}">
      <dgm:prSet phldrT="[Texte]" custT="1"/>
      <dgm:spPr/>
      <dgm:t>
        <a:bodyPr/>
        <a:lstStyle/>
        <a:p>
          <a:pPr algn="just"/>
          <a:r>
            <a:rPr lang="fr-FR" sz="1400" dirty="0" smtClean="0"/>
            <a:t>L’examen </a:t>
          </a:r>
          <a:r>
            <a:rPr lang="fr-FR" sz="1400" dirty="0"/>
            <a:t>de la participation </a:t>
          </a:r>
          <a:r>
            <a:rPr lang="fr-FR" sz="1400" dirty="0" smtClean="0"/>
            <a:t>n’est  pas repris dans les ordonnances.</a:t>
          </a:r>
          <a:endParaRPr lang="fr-FR" sz="1400" i="1" dirty="0"/>
        </a:p>
      </dgm:t>
    </dgm:pt>
    <dgm:pt modelId="{C6CD47BF-4540-4D4D-B605-B93DFC24B7F5}" type="parTrans" cxnId="{13ABB734-292C-4175-AFD9-E8044240B6DE}">
      <dgm:prSet/>
      <dgm:spPr/>
      <dgm:t>
        <a:bodyPr/>
        <a:lstStyle/>
        <a:p>
          <a:endParaRPr lang="fr-FR"/>
        </a:p>
      </dgm:t>
    </dgm:pt>
    <dgm:pt modelId="{06432F05-E04A-447A-9382-978C6ABD4B53}" type="sibTrans" cxnId="{13ABB734-292C-4175-AFD9-E8044240B6DE}">
      <dgm:prSet/>
      <dgm:spPr/>
      <dgm:t>
        <a:bodyPr/>
        <a:lstStyle/>
        <a:p>
          <a:endParaRPr lang="fr-FR"/>
        </a:p>
      </dgm:t>
    </dgm:pt>
    <dgm:pt modelId="{09B85AD3-6AD6-47DE-988C-CD77E6CD569F}">
      <dgm:prSet phldrT="[Texte]" custT="1"/>
      <dgm:spPr/>
      <dgm:t>
        <a:bodyPr/>
        <a:lstStyle/>
        <a:p>
          <a:pPr algn="just"/>
          <a:r>
            <a:rPr lang="fr-FR" sz="1400" dirty="0"/>
            <a:t>Consultation ponctuelle sur les concentrations / </a:t>
          </a:r>
          <a:r>
            <a:rPr lang="fr-FR" sz="1400" dirty="0" smtClean="0"/>
            <a:t>OPA.</a:t>
          </a:r>
          <a:endParaRPr lang="fr-FR" sz="1400" dirty="0"/>
        </a:p>
      </dgm:t>
    </dgm:pt>
    <dgm:pt modelId="{4A3387BD-2911-4929-B98F-E3C66BBE1B97}" type="parTrans" cxnId="{C27E43C3-ECB4-4AFC-89A4-045E021C1671}">
      <dgm:prSet/>
      <dgm:spPr/>
      <dgm:t>
        <a:bodyPr/>
        <a:lstStyle/>
        <a:p>
          <a:endParaRPr lang="fr-FR"/>
        </a:p>
      </dgm:t>
    </dgm:pt>
    <dgm:pt modelId="{97A039F6-21A1-46EA-9310-1449E0831EFD}" type="sibTrans" cxnId="{C27E43C3-ECB4-4AFC-89A4-045E021C1671}">
      <dgm:prSet/>
      <dgm:spPr/>
      <dgm:t>
        <a:bodyPr/>
        <a:lstStyle/>
        <a:p>
          <a:endParaRPr lang="fr-FR"/>
        </a:p>
      </dgm:t>
    </dgm:pt>
    <dgm:pt modelId="{485583FD-7B56-4A45-BC81-8EB00D14AD2C}">
      <dgm:prSet phldrT="[Texte]" custT="1"/>
      <dgm:spPr/>
      <dgm:t>
        <a:bodyPr/>
        <a:lstStyle/>
        <a:p>
          <a:pPr algn="just"/>
          <a:r>
            <a:rPr lang="fr-FR" sz="1400" dirty="0"/>
            <a:t>Consultation récurrente sur la politique sociale, les conditions de travail et </a:t>
          </a:r>
          <a:r>
            <a:rPr lang="fr-FR" sz="1400" dirty="0" smtClean="0"/>
            <a:t>l’emploi.</a:t>
          </a:r>
          <a:endParaRPr lang="fr-FR" sz="1400" dirty="0"/>
        </a:p>
      </dgm:t>
    </dgm:pt>
    <dgm:pt modelId="{ADF944CF-21C0-46F3-83A3-813850025B99}" type="parTrans" cxnId="{9BDAB355-5245-4AD5-A9E1-69CE84D7A347}">
      <dgm:prSet/>
      <dgm:spPr/>
      <dgm:t>
        <a:bodyPr/>
        <a:lstStyle/>
        <a:p>
          <a:endParaRPr lang="fr-FR"/>
        </a:p>
      </dgm:t>
    </dgm:pt>
    <dgm:pt modelId="{9233AE20-E8A2-4284-9503-56F1AB1BE75C}" type="sibTrans" cxnId="{9BDAB355-5245-4AD5-A9E1-69CE84D7A347}">
      <dgm:prSet/>
      <dgm:spPr/>
      <dgm:t>
        <a:bodyPr/>
        <a:lstStyle/>
        <a:p>
          <a:endParaRPr lang="fr-FR"/>
        </a:p>
      </dgm:t>
    </dgm:pt>
    <dgm:pt modelId="{42734E0E-FE84-4CC0-A9E2-05CD643B5F12}" type="pres">
      <dgm:prSet presAssocID="{C811DEF9-6CBC-4A6D-9EF9-8D8F4649C32B}" presName="linear" presStyleCnt="0">
        <dgm:presLayoutVars>
          <dgm:dir/>
          <dgm:animLvl val="lvl"/>
          <dgm:resizeHandles val="exact"/>
        </dgm:presLayoutVars>
      </dgm:prSet>
      <dgm:spPr/>
      <dgm:t>
        <a:bodyPr/>
        <a:lstStyle/>
        <a:p>
          <a:endParaRPr lang="fr-FR"/>
        </a:p>
      </dgm:t>
    </dgm:pt>
    <dgm:pt modelId="{F0DE6A1A-EAFE-4693-AB93-084FEDBD84BB}" type="pres">
      <dgm:prSet presAssocID="{EAD0D4CB-B3E6-4BD5-8C0D-13535E51FDA7}" presName="parentLin" presStyleCnt="0"/>
      <dgm:spPr/>
    </dgm:pt>
    <dgm:pt modelId="{8F60FD90-F3BA-4D5F-9E25-BCE91B9B326B}" type="pres">
      <dgm:prSet presAssocID="{EAD0D4CB-B3E6-4BD5-8C0D-13535E51FDA7}" presName="parentLeftMargin" presStyleLbl="node1" presStyleIdx="0" presStyleCnt="4"/>
      <dgm:spPr/>
      <dgm:t>
        <a:bodyPr/>
        <a:lstStyle/>
        <a:p>
          <a:endParaRPr lang="fr-FR"/>
        </a:p>
      </dgm:t>
    </dgm:pt>
    <dgm:pt modelId="{C11AB8DF-1C1C-4B90-9D17-5448616AD80D}" type="pres">
      <dgm:prSet presAssocID="{EAD0D4CB-B3E6-4BD5-8C0D-13535E51FDA7}" presName="parentText" presStyleLbl="node1" presStyleIdx="0" presStyleCnt="4">
        <dgm:presLayoutVars>
          <dgm:chMax val="0"/>
          <dgm:bulletEnabled val="1"/>
        </dgm:presLayoutVars>
      </dgm:prSet>
      <dgm:spPr/>
      <dgm:t>
        <a:bodyPr/>
        <a:lstStyle/>
        <a:p>
          <a:endParaRPr lang="fr-FR"/>
        </a:p>
      </dgm:t>
    </dgm:pt>
    <dgm:pt modelId="{F79CB34D-0B2A-4F2F-B983-6C419E714630}" type="pres">
      <dgm:prSet presAssocID="{EAD0D4CB-B3E6-4BD5-8C0D-13535E51FDA7}" presName="negativeSpace" presStyleCnt="0"/>
      <dgm:spPr/>
    </dgm:pt>
    <dgm:pt modelId="{7B0D4B7C-B0FC-4123-A2D0-DC1821AC3C82}" type="pres">
      <dgm:prSet presAssocID="{EAD0D4CB-B3E6-4BD5-8C0D-13535E51FDA7}" presName="childText" presStyleLbl="conFgAcc1" presStyleIdx="0" presStyleCnt="4">
        <dgm:presLayoutVars>
          <dgm:bulletEnabled val="1"/>
        </dgm:presLayoutVars>
      </dgm:prSet>
      <dgm:spPr/>
      <dgm:t>
        <a:bodyPr/>
        <a:lstStyle/>
        <a:p>
          <a:endParaRPr lang="fr-FR"/>
        </a:p>
      </dgm:t>
    </dgm:pt>
    <dgm:pt modelId="{30874B89-F33A-4769-8E57-B785B0BDD975}" type="pres">
      <dgm:prSet presAssocID="{9697BFAC-74CD-4E40-A1BC-1ADCF732E0CD}" presName="spaceBetweenRectangles" presStyleCnt="0"/>
      <dgm:spPr/>
    </dgm:pt>
    <dgm:pt modelId="{7BF6653F-D880-49F5-A76D-B5C70A218FC4}" type="pres">
      <dgm:prSet presAssocID="{620B4AFE-ABEF-4A73-854A-F6C43FB99917}" presName="parentLin" presStyleCnt="0"/>
      <dgm:spPr/>
    </dgm:pt>
    <dgm:pt modelId="{D04F5D9A-BA8E-47AC-AB14-93A49B262316}" type="pres">
      <dgm:prSet presAssocID="{620B4AFE-ABEF-4A73-854A-F6C43FB99917}" presName="parentLeftMargin" presStyleLbl="node1" presStyleIdx="0" presStyleCnt="4"/>
      <dgm:spPr/>
      <dgm:t>
        <a:bodyPr/>
        <a:lstStyle/>
        <a:p>
          <a:endParaRPr lang="fr-FR"/>
        </a:p>
      </dgm:t>
    </dgm:pt>
    <dgm:pt modelId="{438748A2-9F00-42D1-9AC2-84313DD5F8CC}" type="pres">
      <dgm:prSet presAssocID="{620B4AFE-ABEF-4A73-854A-F6C43FB99917}" presName="parentText" presStyleLbl="node1" presStyleIdx="1" presStyleCnt="4">
        <dgm:presLayoutVars>
          <dgm:chMax val="0"/>
          <dgm:bulletEnabled val="1"/>
        </dgm:presLayoutVars>
      </dgm:prSet>
      <dgm:spPr/>
      <dgm:t>
        <a:bodyPr/>
        <a:lstStyle/>
        <a:p>
          <a:endParaRPr lang="fr-FR"/>
        </a:p>
      </dgm:t>
    </dgm:pt>
    <dgm:pt modelId="{0A2C11E0-5DB0-4085-BCF2-0035A9F85C1B}" type="pres">
      <dgm:prSet presAssocID="{620B4AFE-ABEF-4A73-854A-F6C43FB99917}" presName="negativeSpace" presStyleCnt="0"/>
      <dgm:spPr/>
    </dgm:pt>
    <dgm:pt modelId="{160136D4-1D2A-4A03-8AE3-4F7BE8CCFECB}" type="pres">
      <dgm:prSet presAssocID="{620B4AFE-ABEF-4A73-854A-F6C43FB99917}" presName="childText" presStyleLbl="conFgAcc1" presStyleIdx="1" presStyleCnt="4">
        <dgm:presLayoutVars>
          <dgm:bulletEnabled val="1"/>
        </dgm:presLayoutVars>
      </dgm:prSet>
      <dgm:spPr/>
      <dgm:t>
        <a:bodyPr/>
        <a:lstStyle/>
        <a:p>
          <a:endParaRPr lang="fr-FR"/>
        </a:p>
      </dgm:t>
    </dgm:pt>
    <dgm:pt modelId="{A250B4E3-4A11-4E1B-844D-C46DC288AC42}" type="pres">
      <dgm:prSet presAssocID="{0B52DA69-DD7C-44B6-ACE1-881CA52C77DD}" presName="spaceBetweenRectangles" presStyleCnt="0"/>
      <dgm:spPr/>
    </dgm:pt>
    <dgm:pt modelId="{8779F7BD-6573-4353-BCE5-745DCE8349D0}" type="pres">
      <dgm:prSet presAssocID="{99986DD9-4C87-466C-A9C8-BC33B702A7EF}" presName="parentLin" presStyleCnt="0"/>
      <dgm:spPr/>
    </dgm:pt>
    <dgm:pt modelId="{A45CA9FB-15E7-4406-8CE0-58E2B5072502}" type="pres">
      <dgm:prSet presAssocID="{99986DD9-4C87-466C-A9C8-BC33B702A7EF}" presName="parentLeftMargin" presStyleLbl="node1" presStyleIdx="1" presStyleCnt="4"/>
      <dgm:spPr/>
      <dgm:t>
        <a:bodyPr/>
        <a:lstStyle/>
        <a:p>
          <a:endParaRPr lang="fr-FR"/>
        </a:p>
      </dgm:t>
    </dgm:pt>
    <dgm:pt modelId="{9BD510F3-C383-45AF-9538-01DECC845F58}" type="pres">
      <dgm:prSet presAssocID="{99986DD9-4C87-466C-A9C8-BC33B702A7EF}" presName="parentText" presStyleLbl="node1" presStyleIdx="2" presStyleCnt="4">
        <dgm:presLayoutVars>
          <dgm:chMax val="0"/>
          <dgm:bulletEnabled val="1"/>
        </dgm:presLayoutVars>
      </dgm:prSet>
      <dgm:spPr/>
      <dgm:t>
        <a:bodyPr/>
        <a:lstStyle/>
        <a:p>
          <a:endParaRPr lang="fr-FR"/>
        </a:p>
      </dgm:t>
    </dgm:pt>
    <dgm:pt modelId="{2E08A1D4-2867-45BB-A8EB-6651798891E9}" type="pres">
      <dgm:prSet presAssocID="{99986DD9-4C87-466C-A9C8-BC33B702A7EF}" presName="negativeSpace" presStyleCnt="0"/>
      <dgm:spPr/>
    </dgm:pt>
    <dgm:pt modelId="{562AECC7-8389-4386-BEF6-033C28A1819F}" type="pres">
      <dgm:prSet presAssocID="{99986DD9-4C87-466C-A9C8-BC33B702A7EF}" presName="childText" presStyleLbl="conFgAcc1" presStyleIdx="2" presStyleCnt="4">
        <dgm:presLayoutVars>
          <dgm:bulletEnabled val="1"/>
        </dgm:presLayoutVars>
      </dgm:prSet>
      <dgm:spPr/>
      <dgm:t>
        <a:bodyPr/>
        <a:lstStyle/>
        <a:p>
          <a:endParaRPr lang="fr-FR"/>
        </a:p>
      </dgm:t>
    </dgm:pt>
    <dgm:pt modelId="{17D9F6CD-9E1B-45C1-A73A-A4A05055EE6D}" type="pres">
      <dgm:prSet presAssocID="{0094B63C-2C72-48F0-96C6-2E2D03A77CC8}" presName="spaceBetweenRectangles" presStyleCnt="0"/>
      <dgm:spPr/>
    </dgm:pt>
    <dgm:pt modelId="{3C171468-E940-40E0-A5ED-BF1D10B7C5F4}" type="pres">
      <dgm:prSet presAssocID="{1CA2C8D5-E157-46B2-9125-7374109EC4FC}" presName="parentLin" presStyleCnt="0"/>
      <dgm:spPr/>
    </dgm:pt>
    <dgm:pt modelId="{568E62D0-BF5B-472E-9F86-0DD492ECF2C1}" type="pres">
      <dgm:prSet presAssocID="{1CA2C8D5-E157-46B2-9125-7374109EC4FC}" presName="parentLeftMargin" presStyleLbl="node1" presStyleIdx="2" presStyleCnt="4"/>
      <dgm:spPr/>
      <dgm:t>
        <a:bodyPr/>
        <a:lstStyle/>
        <a:p>
          <a:endParaRPr lang="fr-FR"/>
        </a:p>
      </dgm:t>
    </dgm:pt>
    <dgm:pt modelId="{E4791B30-E568-469B-81C9-B3A73068D7EF}" type="pres">
      <dgm:prSet presAssocID="{1CA2C8D5-E157-46B2-9125-7374109EC4FC}" presName="parentText" presStyleLbl="node1" presStyleIdx="3" presStyleCnt="4">
        <dgm:presLayoutVars>
          <dgm:chMax val="0"/>
          <dgm:bulletEnabled val="1"/>
        </dgm:presLayoutVars>
      </dgm:prSet>
      <dgm:spPr/>
      <dgm:t>
        <a:bodyPr/>
        <a:lstStyle/>
        <a:p>
          <a:endParaRPr lang="fr-FR"/>
        </a:p>
      </dgm:t>
    </dgm:pt>
    <dgm:pt modelId="{CB6D03B3-AEEB-40E7-8C5E-E9A12849F6DB}" type="pres">
      <dgm:prSet presAssocID="{1CA2C8D5-E157-46B2-9125-7374109EC4FC}" presName="negativeSpace" presStyleCnt="0"/>
      <dgm:spPr/>
    </dgm:pt>
    <dgm:pt modelId="{091F13EF-585C-444D-9271-D42C1A801159}" type="pres">
      <dgm:prSet presAssocID="{1CA2C8D5-E157-46B2-9125-7374109EC4FC}" presName="childText" presStyleLbl="conFgAcc1" presStyleIdx="3" presStyleCnt="4" custLinFactNeighborX="-242" custLinFactNeighborY="14864">
        <dgm:presLayoutVars>
          <dgm:bulletEnabled val="1"/>
        </dgm:presLayoutVars>
      </dgm:prSet>
      <dgm:spPr/>
      <dgm:t>
        <a:bodyPr/>
        <a:lstStyle/>
        <a:p>
          <a:endParaRPr lang="fr-FR"/>
        </a:p>
      </dgm:t>
    </dgm:pt>
  </dgm:ptLst>
  <dgm:cxnLst>
    <dgm:cxn modelId="{C434E60F-8694-491B-97AF-826E11919C3B}" srcId="{C811DEF9-6CBC-4A6D-9EF9-8D8F4649C32B}" destId="{1CA2C8D5-E157-46B2-9125-7374109EC4FC}" srcOrd="3" destOrd="0" parTransId="{CC529B4A-E2BC-4643-859A-8C102BD66419}" sibTransId="{05E1ADF1-B2B8-44DB-A13A-FCB23B4F03CB}"/>
    <dgm:cxn modelId="{9BDAB355-5245-4AD5-A9E1-69CE84D7A347}" srcId="{620B4AFE-ABEF-4A73-854A-F6C43FB99917}" destId="{485583FD-7B56-4A45-BC81-8EB00D14AD2C}" srcOrd="1" destOrd="0" parTransId="{ADF944CF-21C0-46F3-83A3-813850025B99}" sibTransId="{9233AE20-E8A2-4284-9503-56F1AB1BE75C}"/>
    <dgm:cxn modelId="{BD02BBB0-0457-4573-97BD-F53ECED7AE30}" srcId="{620B4AFE-ABEF-4A73-854A-F6C43FB99917}" destId="{A515642E-704F-4B56-9A2F-1E2538899522}" srcOrd="3" destOrd="0" parTransId="{5066391D-5EB9-4687-BADF-21AA5DEF555E}" sibTransId="{2B141724-A086-4B16-928F-AF5D98F1875E}"/>
    <dgm:cxn modelId="{9AA95FDE-B3E9-4E18-9083-9B6EA94C72EF}" type="presOf" srcId="{050249BF-C221-4020-8915-9B42C10C0057}" destId="{7B0D4B7C-B0FC-4123-A2D0-DC1821AC3C82}" srcOrd="0" destOrd="0" presId="urn:microsoft.com/office/officeart/2005/8/layout/list1"/>
    <dgm:cxn modelId="{05993AF9-7E93-430B-A487-3817DB1F7B62}" type="presOf" srcId="{485583FD-7B56-4A45-BC81-8EB00D14AD2C}" destId="{160136D4-1D2A-4A03-8AE3-4F7BE8CCFECB}" srcOrd="0" destOrd="1" presId="urn:microsoft.com/office/officeart/2005/8/layout/list1"/>
    <dgm:cxn modelId="{DD9ACEB9-68FC-4F0F-991A-A0735431F869}" srcId="{620B4AFE-ABEF-4A73-854A-F6C43FB99917}" destId="{D68DA915-56FD-4C18-B03A-868DF6209CB2}" srcOrd="4" destOrd="0" parTransId="{59A8FCF3-3AB0-45E4-AE96-BFE5A647552C}" sibTransId="{8512B8E7-9A11-4E4B-9471-4328FA1EAD25}"/>
    <dgm:cxn modelId="{EA1357B4-6121-4049-8B4E-B49ABE9000C0}" srcId="{620B4AFE-ABEF-4A73-854A-F6C43FB99917}" destId="{17B847C6-DC5F-42D4-A660-5629EB94525A}" srcOrd="0" destOrd="0" parTransId="{D10CC6A6-F370-4D52-8493-79079EAF031C}" sibTransId="{658DF536-5380-491D-88F0-FF3E31E0D364}"/>
    <dgm:cxn modelId="{E616A1EE-8207-42DF-A899-C70D3D0DC30A}" type="presOf" srcId="{1CA2C8D5-E157-46B2-9125-7374109EC4FC}" destId="{E4791B30-E568-469B-81C9-B3A73068D7EF}" srcOrd="1" destOrd="0" presId="urn:microsoft.com/office/officeart/2005/8/layout/list1"/>
    <dgm:cxn modelId="{F0B1A485-D6FD-490A-ABE6-DABCC5E31718}" type="presOf" srcId="{B8918FAE-51C2-41B5-B04B-1946F34AD393}" destId="{160136D4-1D2A-4A03-8AE3-4F7BE8CCFECB}" srcOrd="0" destOrd="6" presId="urn:microsoft.com/office/officeart/2005/8/layout/list1"/>
    <dgm:cxn modelId="{D6F378F5-F98D-43AF-B5F7-C2BE3FD79343}" type="presOf" srcId="{620B4AFE-ABEF-4A73-854A-F6C43FB99917}" destId="{438748A2-9F00-42D1-9AC2-84313DD5F8CC}" srcOrd="1" destOrd="0" presId="urn:microsoft.com/office/officeart/2005/8/layout/list1"/>
    <dgm:cxn modelId="{F5BDDA2B-7033-4076-A0D1-FCE2C0950BB4}" type="presOf" srcId="{99986DD9-4C87-466C-A9C8-BC33B702A7EF}" destId="{A45CA9FB-15E7-4406-8CE0-58E2B5072502}" srcOrd="0" destOrd="0" presId="urn:microsoft.com/office/officeart/2005/8/layout/list1"/>
    <dgm:cxn modelId="{C27E43C3-ECB4-4AFC-89A4-045E021C1671}" srcId="{620B4AFE-ABEF-4A73-854A-F6C43FB99917}" destId="{09B85AD3-6AD6-47DE-988C-CD77E6CD569F}" srcOrd="2" destOrd="0" parTransId="{4A3387BD-2911-4929-B98F-E3C66BBE1B97}" sibTransId="{97A039F6-21A1-46EA-9310-1449E0831EFD}"/>
    <dgm:cxn modelId="{C3DA667D-D3D9-41AD-92F8-2AA18F3CD508}" type="presOf" srcId="{46448329-A28E-48C6-83CA-02AE40858506}" destId="{160136D4-1D2A-4A03-8AE3-4F7BE8CCFECB}" srcOrd="0" destOrd="5" presId="urn:microsoft.com/office/officeart/2005/8/layout/list1"/>
    <dgm:cxn modelId="{F9392F11-E5D8-470E-B38D-FEA974CA617C}" type="presOf" srcId="{D68DA915-56FD-4C18-B03A-868DF6209CB2}" destId="{160136D4-1D2A-4A03-8AE3-4F7BE8CCFECB}" srcOrd="0" destOrd="4" presId="urn:microsoft.com/office/officeart/2005/8/layout/list1"/>
    <dgm:cxn modelId="{ADA275A8-8C8C-42EF-9700-76624CD8814F}" srcId="{C811DEF9-6CBC-4A6D-9EF9-8D8F4649C32B}" destId="{EAD0D4CB-B3E6-4BD5-8C0D-13535E51FDA7}" srcOrd="0" destOrd="0" parTransId="{ED990C6A-3E03-4BC9-9B0B-995780825F1B}" sibTransId="{9697BFAC-74CD-4E40-A1BC-1ADCF732E0CD}"/>
    <dgm:cxn modelId="{13ABB734-292C-4175-AFD9-E8044240B6DE}" srcId="{620B4AFE-ABEF-4A73-854A-F6C43FB99917}" destId="{B8918FAE-51C2-41B5-B04B-1946F34AD393}" srcOrd="6" destOrd="0" parTransId="{C6CD47BF-4540-4D4D-B605-B93DFC24B7F5}" sibTransId="{06432F05-E04A-447A-9382-978C6ABD4B53}"/>
    <dgm:cxn modelId="{BA65F07B-F2EE-4556-91ED-87D704178B45}" srcId="{C811DEF9-6CBC-4A6D-9EF9-8D8F4649C32B}" destId="{99986DD9-4C87-466C-A9C8-BC33B702A7EF}" srcOrd="2" destOrd="0" parTransId="{41861F61-3380-4CDF-8675-638E4296CDFE}" sibTransId="{0094B63C-2C72-48F0-96C6-2E2D03A77CC8}"/>
    <dgm:cxn modelId="{D33AB8DF-439A-42D9-AAB4-D3B09BE3DC4F}" type="presOf" srcId="{CAF7C412-0C13-4408-B1B7-D491E139F78F}" destId="{562AECC7-8389-4386-BEF6-033C28A1819F}" srcOrd="0" destOrd="0" presId="urn:microsoft.com/office/officeart/2005/8/layout/list1"/>
    <dgm:cxn modelId="{B5D29B72-7E16-459D-A699-797EC6FABBCD}" type="presOf" srcId="{D6C37200-67A5-4ADA-BFFC-5C28954A373C}" destId="{091F13EF-585C-444D-9271-D42C1A801159}" srcOrd="0" destOrd="1" presId="urn:microsoft.com/office/officeart/2005/8/layout/list1"/>
    <dgm:cxn modelId="{2566FA8D-5910-4874-B44F-7A3ED6E8B08E}" type="presOf" srcId="{A515642E-704F-4B56-9A2F-1E2538899522}" destId="{160136D4-1D2A-4A03-8AE3-4F7BE8CCFECB}" srcOrd="0" destOrd="3" presId="urn:microsoft.com/office/officeart/2005/8/layout/list1"/>
    <dgm:cxn modelId="{4024846D-576E-4A69-A7B6-C45A8A9EB186}" type="presOf" srcId="{305745E3-CB18-4B4F-BCF8-C944E456558E}" destId="{091F13EF-585C-444D-9271-D42C1A801159}" srcOrd="0" destOrd="0" presId="urn:microsoft.com/office/officeart/2005/8/layout/list1"/>
    <dgm:cxn modelId="{D173B1B1-DB88-4507-8846-EA84E23EFB43}" srcId="{99986DD9-4C87-466C-A9C8-BC33B702A7EF}" destId="{CAF7C412-0C13-4408-B1B7-D491E139F78F}" srcOrd="0" destOrd="0" parTransId="{37FF43B9-E787-4424-BB95-CFDDE1E6C7A5}" sibTransId="{578A1D19-128A-4751-A048-DAC22EE2E169}"/>
    <dgm:cxn modelId="{4497DB52-9AB4-44F2-A03C-705DAF7B5E8F}" type="presOf" srcId="{09B85AD3-6AD6-47DE-988C-CD77E6CD569F}" destId="{160136D4-1D2A-4A03-8AE3-4F7BE8CCFECB}" srcOrd="0" destOrd="2" presId="urn:microsoft.com/office/officeart/2005/8/layout/list1"/>
    <dgm:cxn modelId="{161A6A56-868F-4331-A677-B18B78C5F725}" type="presOf" srcId="{EAD0D4CB-B3E6-4BD5-8C0D-13535E51FDA7}" destId="{8F60FD90-F3BA-4D5F-9E25-BCE91B9B326B}" srcOrd="0" destOrd="0" presId="urn:microsoft.com/office/officeart/2005/8/layout/list1"/>
    <dgm:cxn modelId="{98621C64-EB41-4D08-9286-8C39A021AF8F}" type="presOf" srcId="{99986DD9-4C87-466C-A9C8-BC33B702A7EF}" destId="{9BD510F3-C383-45AF-9538-01DECC845F58}" srcOrd="1" destOrd="0" presId="urn:microsoft.com/office/officeart/2005/8/layout/list1"/>
    <dgm:cxn modelId="{4A1D4C1D-5755-4061-83FE-075471154FAD}" type="presOf" srcId="{EAD0D4CB-B3E6-4BD5-8C0D-13535E51FDA7}" destId="{C11AB8DF-1C1C-4B90-9D17-5448616AD80D}" srcOrd="1" destOrd="0" presId="urn:microsoft.com/office/officeart/2005/8/layout/list1"/>
    <dgm:cxn modelId="{CB99139A-C26A-4336-B89B-761FD549AFE5}" srcId="{99986DD9-4C87-466C-A9C8-BC33B702A7EF}" destId="{83363306-5BE5-456C-B8B6-2CF0A8D81B3A}" srcOrd="1" destOrd="0" parTransId="{D251288C-7B6C-4C0A-A7B6-27FEC92E72DF}" sibTransId="{B220D726-CB4D-4261-B05F-8CDC4225FEF4}"/>
    <dgm:cxn modelId="{83CF9546-C507-42B0-8D1B-7FBEC8399E20}" type="presOf" srcId="{620B4AFE-ABEF-4A73-854A-F6C43FB99917}" destId="{D04F5D9A-BA8E-47AC-AB14-93A49B262316}" srcOrd="0" destOrd="0" presId="urn:microsoft.com/office/officeart/2005/8/layout/list1"/>
    <dgm:cxn modelId="{A1930A87-F8C1-485A-B8B7-0203D0508A7F}" type="presOf" srcId="{17B847C6-DC5F-42D4-A660-5629EB94525A}" destId="{160136D4-1D2A-4A03-8AE3-4F7BE8CCFECB}" srcOrd="0" destOrd="0" presId="urn:microsoft.com/office/officeart/2005/8/layout/list1"/>
    <dgm:cxn modelId="{A36B4FAC-928C-4995-8AAA-EBEDB99F5CD5}" srcId="{1CA2C8D5-E157-46B2-9125-7374109EC4FC}" destId="{D6C37200-67A5-4ADA-BFFC-5C28954A373C}" srcOrd="1" destOrd="0" parTransId="{9287EDFD-F798-461C-BDD8-412813DD58F0}" sibTransId="{75CD4C06-4075-4E73-9ED8-142FD7803164}"/>
    <dgm:cxn modelId="{F2598443-8383-45A9-98F4-E1FC8B2B52DA}" type="presOf" srcId="{1CA2C8D5-E157-46B2-9125-7374109EC4FC}" destId="{568E62D0-BF5B-472E-9F86-0DD492ECF2C1}" srcOrd="0" destOrd="0" presId="urn:microsoft.com/office/officeart/2005/8/layout/list1"/>
    <dgm:cxn modelId="{1CE3AF39-6337-4FAB-A694-5DD602AF659B}" srcId="{1CA2C8D5-E157-46B2-9125-7374109EC4FC}" destId="{305745E3-CB18-4B4F-BCF8-C944E456558E}" srcOrd="0" destOrd="0" parTransId="{00BBF7B1-5C66-4F92-9780-F9BDE8E6A0DE}" sibTransId="{D64920DF-F11A-468A-9248-1DE41C6F22B3}"/>
    <dgm:cxn modelId="{947DAAB2-8026-40DB-8ADD-605D762D9531}" type="presOf" srcId="{C811DEF9-6CBC-4A6D-9EF9-8D8F4649C32B}" destId="{42734E0E-FE84-4CC0-A9E2-05CD643B5F12}" srcOrd="0" destOrd="0" presId="urn:microsoft.com/office/officeart/2005/8/layout/list1"/>
    <dgm:cxn modelId="{421CF5E6-F781-4AD1-B2B1-D9E5541EB76B}" srcId="{EAD0D4CB-B3E6-4BD5-8C0D-13535E51FDA7}" destId="{050249BF-C221-4020-8915-9B42C10C0057}" srcOrd="0" destOrd="0" parTransId="{979981B3-95B4-4DBE-9E0C-4926C2F0DAA9}" sibTransId="{9F57E355-6812-4ACC-8686-E57AAF0350C5}"/>
    <dgm:cxn modelId="{513304A4-CDE0-419F-80AE-4B61B7E2999F}" srcId="{C811DEF9-6CBC-4A6D-9EF9-8D8F4649C32B}" destId="{620B4AFE-ABEF-4A73-854A-F6C43FB99917}" srcOrd="1" destOrd="0" parTransId="{B8EBD48B-E662-4241-832E-B911D376E18D}" sibTransId="{0B52DA69-DD7C-44B6-ACE1-881CA52C77DD}"/>
    <dgm:cxn modelId="{1893EDE0-AD21-4C3F-82FA-44236C2EF1A1}" type="presOf" srcId="{83363306-5BE5-456C-B8B6-2CF0A8D81B3A}" destId="{562AECC7-8389-4386-BEF6-033C28A1819F}" srcOrd="0" destOrd="1" presId="urn:microsoft.com/office/officeart/2005/8/layout/list1"/>
    <dgm:cxn modelId="{F9AC7E91-67B2-4C5A-8392-2F9DA9B7B0C3}" srcId="{620B4AFE-ABEF-4A73-854A-F6C43FB99917}" destId="{46448329-A28E-48C6-83CA-02AE40858506}" srcOrd="5" destOrd="0" parTransId="{C3F1603A-E458-4704-9319-BD4692C17F35}" sibTransId="{52B44890-C31A-4D87-9A1E-5F7521F30ADB}"/>
    <dgm:cxn modelId="{AE25427B-F3A5-4FFB-9B38-AD37F2434A7C}" type="presParOf" srcId="{42734E0E-FE84-4CC0-A9E2-05CD643B5F12}" destId="{F0DE6A1A-EAFE-4693-AB93-084FEDBD84BB}" srcOrd="0" destOrd="0" presId="urn:microsoft.com/office/officeart/2005/8/layout/list1"/>
    <dgm:cxn modelId="{2D168EB5-8929-49CD-9D4B-E9E837C50D4D}" type="presParOf" srcId="{F0DE6A1A-EAFE-4693-AB93-084FEDBD84BB}" destId="{8F60FD90-F3BA-4D5F-9E25-BCE91B9B326B}" srcOrd="0" destOrd="0" presId="urn:microsoft.com/office/officeart/2005/8/layout/list1"/>
    <dgm:cxn modelId="{5AA0E1E9-B1FE-48D3-8A88-C4281B7D93FF}" type="presParOf" srcId="{F0DE6A1A-EAFE-4693-AB93-084FEDBD84BB}" destId="{C11AB8DF-1C1C-4B90-9D17-5448616AD80D}" srcOrd="1" destOrd="0" presId="urn:microsoft.com/office/officeart/2005/8/layout/list1"/>
    <dgm:cxn modelId="{6AE758AD-BBC5-4F3B-8514-0C3AA3C5A739}" type="presParOf" srcId="{42734E0E-FE84-4CC0-A9E2-05CD643B5F12}" destId="{F79CB34D-0B2A-4F2F-B983-6C419E714630}" srcOrd="1" destOrd="0" presId="urn:microsoft.com/office/officeart/2005/8/layout/list1"/>
    <dgm:cxn modelId="{38ECFF03-EF15-43EB-9997-FE0DCFD815DC}" type="presParOf" srcId="{42734E0E-FE84-4CC0-A9E2-05CD643B5F12}" destId="{7B0D4B7C-B0FC-4123-A2D0-DC1821AC3C82}" srcOrd="2" destOrd="0" presId="urn:microsoft.com/office/officeart/2005/8/layout/list1"/>
    <dgm:cxn modelId="{4979DC9F-FF5C-4885-B24E-76D4AFC96426}" type="presParOf" srcId="{42734E0E-FE84-4CC0-A9E2-05CD643B5F12}" destId="{30874B89-F33A-4769-8E57-B785B0BDD975}" srcOrd="3" destOrd="0" presId="urn:microsoft.com/office/officeart/2005/8/layout/list1"/>
    <dgm:cxn modelId="{376C15D6-1AA6-4BBD-BA3E-3BC885C74BDC}" type="presParOf" srcId="{42734E0E-FE84-4CC0-A9E2-05CD643B5F12}" destId="{7BF6653F-D880-49F5-A76D-B5C70A218FC4}" srcOrd="4" destOrd="0" presId="urn:microsoft.com/office/officeart/2005/8/layout/list1"/>
    <dgm:cxn modelId="{62CC9926-998C-4B6D-9BE8-1D56B3D5180B}" type="presParOf" srcId="{7BF6653F-D880-49F5-A76D-B5C70A218FC4}" destId="{D04F5D9A-BA8E-47AC-AB14-93A49B262316}" srcOrd="0" destOrd="0" presId="urn:microsoft.com/office/officeart/2005/8/layout/list1"/>
    <dgm:cxn modelId="{AC5D8EBC-C921-4021-939B-3DAFF61D64DD}" type="presParOf" srcId="{7BF6653F-D880-49F5-A76D-B5C70A218FC4}" destId="{438748A2-9F00-42D1-9AC2-84313DD5F8CC}" srcOrd="1" destOrd="0" presId="urn:microsoft.com/office/officeart/2005/8/layout/list1"/>
    <dgm:cxn modelId="{076390D2-A8F8-45D1-B292-9C526218CE01}" type="presParOf" srcId="{42734E0E-FE84-4CC0-A9E2-05CD643B5F12}" destId="{0A2C11E0-5DB0-4085-BCF2-0035A9F85C1B}" srcOrd="5" destOrd="0" presId="urn:microsoft.com/office/officeart/2005/8/layout/list1"/>
    <dgm:cxn modelId="{E21B5980-5024-4EFE-AF1E-7DE88F8958B9}" type="presParOf" srcId="{42734E0E-FE84-4CC0-A9E2-05CD643B5F12}" destId="{160136D4-1D2A-4A03-8AE3-4F7BE8CCFECB}" srcOrd="6" destOrd="0" presId="urn:microsoft.com/office/officeart/2005/8/layout/list1"/>
    <dgm:cxn modelId="{2BA78306-1CB0-4B5D-B6E8-C7F96C126438}" type="presParOf" srcId="{42734E0E-FE84-4CC0-A9E2-05CD643B5F12}" destId="{A250B4E3-4A11-4E1B-844D-C46DC288AC42}" srcOrd="7" destOrd="0" presId="urn:microsoft.com/office/officeart/2005/8/layout/list1"/>
    <dgm:cxn modelId="{DCC7326D-D895-4AA2-9357-054F6DF9D9E6}" type="presParOf" srcId="{42734E0E-FE84-4CC0-A9E2-05CD643B5F12}" destId="{8779F7BD-6573-4353-BCE5-745DCE8349D0}" srcOrd="8" destOrd="0" presId="urn:microsoft.com/office/officeart/2005/8/layout/list1"/>
    <dgm:cxn modelId="{C91B3DD8-EB3E-489C-B74C-F771A2A937F1}" type="presParOf" srcId="{8779F7BD-6573-4353-BCE5-745DCE8349D0}" destId="{A45CA9FB-15E7-4406-8CE0-58E2B5072502}" srcOrd="0" destOrd="0" presId="urn:microsoft.com/office/officeart/2005/8/layout/list1"/>
    <dgm:cxn modelId="{A035EAD9-2769-41E0-9EAB-B17F25825820}" type="presParOf" srcId="{8779F7BD-6573-4353-BCE5-745DCE8349D0}" destId="{9BD510F3-C383-45AF-9538-01DECC845F58}" srcOrd="1" destOrd="0" presId="urn:microsoft.com/office/officeart/2005/8/layout/list1"/>
    <dgm:cxn modelId="{58F74BD7-BF8B-4BFC-85D3-C1C1047E0871}" type="presParOf" srcId="{42734E0E-FE84-4CC0-A9E2-05CD643B5F12}" destId="{2E08A1D4-2867-45BB-A8EB-6651798891E9}" srcOrd="9" destOrd="0" presId="urn:microsoft.com/office/officeart/2005/8/layout/list1"/>
    <dgm:cxn modelId="{99AABB81-4D34-4897-85C2-A1129E306340}" type="presParOf" srcId="{42734E0E-FE84-4CC0-A9E2-05CD643B5F12}" destId="{562AECC7-8389-4386-BEF6-033C28A1819F}" srcOrd="10" destOrd="0" presId="urn:microsoft.com/office/officeart/2005/8/layout/list1"/>
    <dgm:cxn modelId="{4F1EF1A8-779B-4EDA-9EC4-D6E9BC31D093}" type="presParOf" srcId="{42734E0E-FE84-4CC0-A9E2-05CD643B5F12}" destId="{17D9F6CD-9E1B-45C1-A73A-A4A05055EE6D}" srcOrd="11" destOrd="0" presId="urn:microsoft.com/office/officeart/2005/8/layout/list1"/>
    <dgm:cxn modelId="{5258C846-12CB-4905-8F19-E4095DAD7BB2}" type="presParOf" srcId="{42734E0E-FE84-4CC0-A9E2-05CD643B5F12}" destId="{3C171468-E940-40E0-A5ED-BF1D10B7C5F4}" srcOrd="12" destOrd="0" presId="urn:microsoft.com/office/officeart/2005/8/layout/list1"/>
    <dgm:cxn modelId="{00406F45-93CF-4861-8A2A-EB2F59100817}" type="presParOf" srcId="{3C171468-E940-40E0-A5ED-BF1D10B7C5F4}" destId="{568E62D0-BF5B-472E-9F86-0DD492ECF2C1}" srcOrd="0" destOrd="0" presId="urn:microsoft.com/office/officeart/2005/8/layout/list1"/>
    <dgm:cxn modelId="{7ACE1B5F-DB79-4704-A304-79C384F79C5D}" type="presParOf" srcId="{3C171468-E940-40E0-A5ED-BF1D10B7C5F4}" destId="{E4791B30-E568-469B-81C9-B3A73068D7EF}" srcOrd="1" destOrd="0" presId="urn:microsoft.com/office/officeart/2005/8/layout/list1"/>
    <dgm:cxn modelId="{EF1DCF2C-C604-402E-BAD2-094117120CE3}" type="presParOf" srcId="{42734E0E-FE84-4CC0-A9E2-05CD643B5F12}" destId="{CB6D03B3-AEEB-40E7-8C5E-E9A12849F6DB}" srcOrd="13" destOrd="0" presId="urn:microsoft.com/office/officeart/2005/8/layout/list1"/>
    <dgm:cxn modelId="{5661BD14-13E7-45B1-9405-72B26321BE5B}" type="presParOf" srcId="{42734E0E-FE84-4CC0-A9E2-05CD643B5F12}" destId="{091F13EF-585C-444D-9271-D42C1A801159}" srcOrd="14" destOrd="0" presId="urn:microsoft.com/office/officeart/2005/8/layout/list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C2680045-C5A1-4D0C-8C43-7FB2CBA9F0CB}"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fr-FR"/>
        </a:p>
      </dgm:t>
    </dgm:pt>
    <dgm:pt modelId="{CAA74F44-44EB-4A3E-AC6D-FFCB35F9EC48}">
      <dgm:prSet phldrT="[Texte]" custT="1"/>
      <dgm:spPr/>
      <dgm:t>
        <a:bodyPr/>
        <a:lstStyle/>
        <a:p>
          <a:r>
            <a:rPr lang="fr-FR" sz="1400" b="1" dirty="0"/>
            <a:t>Bloc 1 : </a:t>
          </a:r>
          <a:r>
            <a:rPr lang="fr-FR" sz="1400" b="1" dirty="0" smtClean="0"/>
            <a:t>primauté à la </a:t>
          </a:r>
          <a:r>
            <a:rPr lang="fr-FR" sz="1400" b="1" dirty="0"/>
            <a:t>branche (13 thèmes IMPERATIFS</a:t>
          </a:r>
          <a:r>
            <a:rPr lang="fr-FR" sz="1400" b="1" dirty="0" smtClean="0"/>
            <a:t>)</a:t>
          </a:r>
          <a:endParaRPr lang="fr-FR" sz="1400" b="1" dirty="0"/>
        </a:p>
      </dgm:t>
    </dgm:pt>
    <dgm:pt modelId="{68FB25BA-CCEA-4647-9AA7-9B80B7490D0F}" type="parTrans" cxnId="{336F6BCA-9561-4163-BECF-809BAC468A44}">
      <dgm:prSet/>
      <dgm:spPr/>
      <dgm:t>
        <a:bodyPr/>
        <a:lstStyle/>
        <a:p>
          <a:endParaRPr lang="fr-FR"/>
        </a:p>
      </dgm:t>
    </dgm:pt>
    <dgm:pt modelId="{2100B861-140D-4871-98BB-70CED8A261DD}" type="sibTrans" cxnId="{336F6BCA-9561-4163-BECF-809BAC468A44}">
      <dgm:prSet/>
      <dgm:spPr/>
      <dgm:t>
        <a:bodyPr/>
        <a:lstStyle/>
        <a:p>
          <a:endParaRPr lang="fr-FR"/>
        </a:p>
      </dgm:t>
    </dgm:pt>
    <dgm:pt modelId="{1DBE8B74-BBD5-4DE9-93C2-20B95600C1DD}">
      <dgm:prSet phldrT="[Texte]" custT="1"/>
      <dgm:spPr/>
      <dgm:t>
        <a:bodyPr/>
        <a:lstStyle/>
        <a:p>
          <a:r>
            <a:rPr lang="fr-FR" sz="1200" dirty="0"/>
            <a:t>Salaires minima </a:t>
          </a:r>
        </a:p>
      </dgm:t>
    </dgm:pt>
    <dgm:pt modelId="{23A499C4-3669-4CCC-BC31-24766DE63979}" type="parTrans" cxnId="{2C43A4FD-2B3D-4215-9C71-892E82B5174F}">
      <dgm:prSet/>
      <dgm:spPr/>
      <dgm:t>
        <a:bodyPr/>
        <a:lstStyle/>
        <a:p>
          <a:endParaRPr lang="fr-FR"/>
        </a:p>
      </dgm:t>
    </dgm:pt>
    <dgm:pt modelId="{7F2286D5-8586-4291-B381-1E9C94EAFCC8}" type="sibTrans" cxnId="{2C43A4FD-2B3D-4215-9C71-892E82B5174F}">
      <dgm:prSet/>
      <dgm:spPr/>
      <dgm:t>
        <a:bodyPr/>
        <a:lstStyle/>
        <a:p>
          <a:endParaRPr lang="fr-FR"/>
        </a:p>
      </dgm:t>
    </dgm:pt>
    <dgm:pt modelId="{5FBE3CC8-AE92-4E52-8ACC-03F7EFAAFC7E}">
      <dgm:prSet phldrT="[Texte]" custT="1"/>
      <dgm:spPr/>
      <dgm:t>
        <a:bodyPr/>
        <a:lstStyle/>
        <a:p>
          <a:r>
            <a:rPr lang="fr-FR" sz="1200" dirty="0"/>
            <a:t>Classifications </a:t>
          </a:r>
        </a:p>
      </dgm:t>
    </dgm:pt>
    <dgm:pt modelId="{054B54FA-9BEB-46FF-A919-001B873BF75A}" type="parTrans" cxnId="{23060B25-2669-47D5-9E91-064114BB6A54}">
      <dgm:prSet/>
      <dgm:spPr/>
      <dgm:t>
        <a:bodyPr/>
        <a:lstStyle/>
        <a:p>
          <a:endParaRPr lang="fr-FR"/>
        </a:p>
      </dgm:t>
    </dgm:pt>
    <dgm:pt modelId="{93C3387B-55C9-4ABD-9240-AA4B58861AC2}" type="sibTrans" cxnId="{23060B25-2669-47D5-9E91-064114BB6A54}">
      <dgm:prSet/>
      <dgm:spPr/>
      <dgm:t>
        <a:bodyPr/>
        <a:lstStyle/>
        <a:p>
          <a:endParaRPr lang="fr-FR"/>
        </a:p>
      </dgm:t>
    </dgm:pt>
    <dgm:pt modelId="{683308AE-482C-4F53-8C26-17FAED6CAFA1}">
      <dgm:prSet phldrT="[Texte]" custT="1"/>
      <dgm:spPr/>
      <dgm:t>
        <a:bodyPr/>
        <a:lstStyle/>
        <a:p>
          <a:r>
            <a:rPr lang="fr-FR" sz="1400" b="1" dirty="0"/>
            <a:t>Bloc 2 : possibilité pour la branche de verrouiller (4 thèmes facultatifs)</a:t>
          </a:r>
        </a:p>
      </dgm:t>
    </dgm:pt>
    <dgm:pt modelId="{A8D7F7FC-A716-4686-86D4-6828092F448E}" type="parTrans" cxnId="{8A65D4D7-7062-4173-94DD-41333D56E0F7}">
      <dgm:prSet/>
      <dgm:spPr/>
      <dgm:t>
        <a:bodyPr/>
        <a:lstStyle/>
        <a:p>
          <a:endParaRPr lang="fr-FR"/>
        </a:p>
      </dgm:t>
    </dgm:pt>
    <dgm:pt modelId="{1E1E9495-6F58-4BA2-AD3F-F20B442D2D54}" type="sibTrans" cxnId="{8A65D4D7-7062-4173-94DD-41333D56E0F7}">
      <dgm:prSet/>
      <dgm:spPr/>
      <dgm:t>
        <a:bodyPr/>
        <a:lstStyle/>
        <a:p>
          <a:endParaRPr lang="fr-FR"/>
        </a:p>
      </dgm:t>
    </dgm:pt>
    <dgm:pt modelId="{8DC1F382-3C16-4981-A6FA-5B1A1D18E897}">
      <dgm:prSet phldrT="[Texte]" custT="1"/>
      <dgm:spPr/>
      <dgm:t>
        <a:bodyPr/>
        <a:lstStyle/>
        <a:p>
          <a:r>
            <a:rPr lang="fr-FR" sz="1200" dirty="0"/>
            <a:t>Prévention de </a:t>
          </a:r>
          <a:r>
            <a:rPr lang="fr-FR" sz="1200" dirty="0" smtClean="0"/>
            <a:t>l’exposition aux facteurs de risque professionnels (listés à l’article L 4161-1)</a:t>
          </a:r>
          <a:endParaRPr lang="fr-FR" sz="1200" dirty="0"/>
        </a:p>
      </dgm:t>
    </dgm:pt>
    <dgm:pt modelId="{77F62BB5-EDDF-45DE-BA50-CC4F279C421E}" type="parTrans" cxnId="{B89EA50C-47FE-410D-AE7A-0CD1208101AB}">
      <dgm:prSet/>
      <dgm:spPr/>
      <dgm:t>
        <a:bodyPr/>
        <a:lstStyle/>
        <a:p>
          <a:endParaRPr lang="fr-FR"/>
        </a:p>
      </dgm:t>
    </dgm:pt>
    <dgm:pt modelId="{42CC97F0-69AD-4CC5-BFD0-F3980B575864}" type="sibTrans" cxnId="{B89EA50C-47FE-410D-AE7A-0CD1208101AB}">
      <dgm:prSet/>
      <dgm:spPr/>
      <dgm:t>
        <a:bodyPr/>
        <a:lstStyle/>
        <a:p>
          <a:endParaRPr lang="fr-FR"/>
        </a:p>
      </dgm:t>
    </dgm:pt>
    <dgm:pt modelId="{2CBFD836-2075-4C81-966F-5B2448C55CEC}">
      <dgm:prSet phldrT="[Texte]" custT="1"/>
      <dgm:spPr/>
      <dgm:t>
        <a:bodyPr/>
        <a:lstStyle/>
        <a:p>
          <a:r>
            <a:rPr lang="fr-FR" sz="1400" b="1" dirty="0"/>
            <a:t>Bloc 3 : primauté </a:t>
          </a:r>
          <a:r>
            <a:rPr lang="fr-FR" sz="1400" b="1" dirty="0" smtClean="0"/>
            <a:t>à l’entreprise pour tous les autres thèmes</a:t>
          </a:r>
          <a:endParaRPr lang="fr-FR" sz="1400" b="1" dirty="0"/>
        </a:p>
      </dgm:t>
    </dgm:pt>
    <dgm:pt modelId="{8D963F3F-FAC3-4F03-B461-A1537CA5D8F9}" type="parTrans" cxnId="{68438D8A-3F8C-49F0-9B35-ABBB88D07E54}">
      <dgm:prSet/>
      <dgm:spPr/>
      <dgm:t>
        <a:bodyPr/>
        <a:lstStyle/>
        <a:p>
          <a:endParaRPr lang="fr-FR"/>
        </a:p>
      </dgm:t>
    </dgm:pt>
    <dgm:pt modelId="{76020946-7704-4BED-9A7E-23B032628BFF}" type="sibTrans" cxnId="{68438D8A-3F8C-49F0-9B35-ABBB88D07E54}">
      <dgm:prSet/>
      <dgm:spPr/>
      <dgm:t>
        <a:bodyPr/>
        <a:lstStyle/>
        <a:p>
          <a:endParaRPr lang="fr-FR"/>
        </a:p>
      </dgm:t>
    </dgm:pt>
    <dgm:pt modelId="{D8FFC673-0ADD-4BAA-9DE1-D4F8B7583A15}">
      <dgm:prSet phldrT="[Texte]" custT="1"/>
      <dgm:spPr/>
      <dgm:t>
        <a:bodyPr/>
        <a:lstStyle/>
        <a:p>
          <a:r>
            <a:rPr lang="fr-FR" sz="1200" i="0" dirty="0"/>
            <a:t>Mutualisation des fonds de financement du paritarisme </a:t>
          </a:r>
        </a:p>
      </dgm:t>
    </dgm:pt>
    <dgm:pt modelId="{79F5C8F0-7240-4530-A952-AC8B13D6B61F}" type="parTrans" cxnId="{AE8E1530-62FD-45C8-A693-7CB7A6D93E1A}">
      <dgm:prSet/>
      <dgm:spPr/>
      <dgm:t>
        <a:bodyPr/>
        <a:lstStyle/>
        <a:p>
          <a:endParaRPr lang="fr-FR"/>
        </a:p>
      </dgm:t>
    </dgm:pt>
    <dgm:pt modelId="{F6696CC7-4EA5-45BA-B372-27C4F3582A49}" type="sibTrans" cxnId="{AE8E1530-62FD-45C8-A693-7CB7A6D93E1A}">
      <dgm:prSet/>
      <dgm:spPr/>
      <dgm:t>
        <a:bodyPr/>
        <a:lstStyle/>
        <a:p>
          <a:endParaRPr lang="fr-FR"/>
        </a:p>
      </dgm:t>
    </dgm:pt>
    <dgm:pt modelId="{81A44F51-9919-4FF1-BC9B-8396CF6548FC}">
      <dgm:prSet phldrT="[Texte]" custT="1"/>
      <dgm:spPr/>
      <dgm:t>
        <a:bodyPr/>
        <a:lstStyle/>
        <a:p>
          <a:r>
            <a:rPr lang="fr-FR" sz="1200" dirty="0"/>
            <a:t>Mutualisation des fonds de la formation professionnelle </a:t>
          </a:r>
        </a:p>
      </dgm:t>
    </dgm:pt>
    <dgm:pt modelId="{BD91437D-8DF0-439C-96A0-602990E8FAA2}" type="parTrans" cxnId="{6B176523-55E9-4D00-9D94-5510D739BA5A}">
      <dgm:prSet/>
      <dgm:spPr/>
      <dgm:t>
        <a:bodyPr/>
        <a:lstStyle/>
        <a:p>
          <a:endParaRPr lang="fr-FR"/>
        </a:p>
      </dgm:t>
    </dgm:pt>
    <dgm:pt modelId="{86658B5D-057D-417B-A87E-B1A9BB7DACDA}" type="sibTrans" cxnId="{6B176523-55E9-4D00-9D94-5510D739BA5A}">
      <dgm:prSet/>
      <dgm:spPr/>
      <dgm:t>
        <a:bodyPr/>
        <a:lstStyle/>
        <a:p>
          <a:endParaRPr lang="fr-FR"/>
        </a:p>
      </dgm:t>
    </dgm:pt>
    <dgm:pt modelId="{6E39AF97-957F-43B4-A081-FC9C90051B07}">
      <dgm:prSet phldrT="[Texte]" custT="1"/>
      <dgm:spPr/>
      <dgm:t>
        <a:bodyPr/>
        <a:lstStyle/>
        <a:p>
          <a:r>
            <a:rPr lang="fr-FR" sz="1200" dirty="0"/>
            <a:t>Garanties collectives en matière de protection sociale complémentaire </a:t>
          </a:r>
        </a:p>
      </dgm:t>
    </dgm:pt>
    <dgm:pt modelId="{D625DA99-9DDF-4D98-9AB1-06729CBBB0D9}" type="parTrans" cxnId="{95898938-6D27-4B44-8B30-142E6F0B2FBA}">
      <dgm:prSet/>
      <dgm:spPr/>
      <dgm:t>
        <a:bodyPr/>
        <a:lstStyle/>
        <a:p>
          <a:endParaRPr lang="fr-FR"/>
        </a:p>
      </dgm:t>
    </dgm:pt>
    <dgm:pt modelId="{56F8C15A-86FF-422F-B5FB-F5D51F6FA254}" type="sibTrans" cxnId="{95898938-6D27-4B44-8B30-142E6F0B2FBA}">
      <dgm:prSet/>
      <dgm:spPr/>
      <dgm:t>
        <a:bodyPr/>
        <a:lstStyle/>
        <a:p>
          <a:endParaRPr lang="fr-FR"/>
        </a:p>
      </dgm:t>
    </dgm:pt>
    <dgm:pt modelId="{3E80A941-AEC8-420F-9C51-9D9311A8B8C8}">
      <dgm:prSet phldrT="[Texte]" custT="1"/>
      <dgm:spPr/>
      <dgm:t>
        <a:bodyPr/>
        <a:lstStyle/>
        <a:p>
          <a:r>
            <a:rPr lang="fr-FR" sz="1200" dirty="0"/>
            <a:t>Durée du travail (certaines mesures)</a:t>
          </a:r>
        </a:p>
      </dgm:t>
    </dgm:pt>
    <dgm:pt modelId="{CA24E0F1-C454-4C11-A1E6-C7B0CA756064}" type="parTrans" cxnId="{614136C2-DF49-4767-A68A-60E37716ED4D}">
      <dgm:prSet/>
      <dgm:spPr/>
      <dgm:t>
        <a:bodyPr/>
        <a:lstStyle/>
        <a:p>
          <a:endParaRPr lang="fr-FR"/>
        </a:p>
      </dgm:t>
    </dgm:pt>
    <dgm:pt modelId="{12980407-0A59-4751-917A-5DE1EB95667E}" type="sibTrans" cxnId="{614136C2-DF49-4767-A68A-60E37716ED4D}">
      <dgm:prSet/>
      <dgm:spPr/>
      <dgm:t>
        <a:bodyPr/>
        <a:lstStyle/>
        <a:p>
          <a:endParaRPr lang="fr-FR"/>
        </a:p>
      </dgm:t>
    </dgm:pt>
    <dgm:pt modelId="{9806720E-01DD-43BB-86B3-C421AE387DD7}">
      <dgm:prSet phldrT="[Texte]" custT="1"/>
      <dgm:spPr/>
      <dgm:t>
        <a:bodyPr/>
        <a:lstStyle/>
        <a:p>
          <a:r>
            <a:rPr lang="fr-FR" sz="1200" dirty="0"/>
            <a:t>CDD, contrat de travail temporaire (durée, renouvellement, carence, délai de transmission) </a:t>
          </a:r>
        </a:p>
      </dgm:t>
    </dgm:pt>
    <dgm:pt modelId="{4A4D069E-2273-4788-8894-7145EAE4C02C}" type="parTrans" cxnId="{7D45A555-C160-46B5-8B57-15A0F26E7706}">
      <dgm:prSet/>
      <dgm:spPr/>
      <dgm:t>
        <a:bodyPr/>
        <a:lstStyle/>
        <a:p>
          <a:endParaRPr lang="fr-FR"/>
        </a:p>
      </dgm:t>
    </dgm:pt>
    <dgm:pt modelId="{DB82F58B-FF6C-48AB-9C6E-F94FA972A113}" type="sibTrans" cxnId="{7D45A555-C160-46B5-8B57-15A0F26E7706}">
      <dgm:prSet/>
      <dgm:spPr/>
      <dgm:t>
        <a:bodyPr/>
        <a:lstStyle/>
        <a:p>
          <a:endParaRPr lang="fr-FR"/>
        </a:p>
      </dgm:t>
    </dgm:pt>
    <dgm:pt modelId="{4A2F6DBF-BF71-4183-B6A0-F032FB204DAB}">
      <dgm:prSet phldrT="[Texte]" custT="1"/>
      <dgm:spPr/>
      <dgm:t>
        <a:bodyPr/>
        <a:lstStyle/>
        <a:p>
          <a:r>
            <a:rPr lang="fr-FR" sz="1200" dirty="0"/>
            <a:t>CDI de chantier </a:t>
          </a:r>
        </a:p>
      </dgm:t>
    </dgm:pt>
    <dgm:pt modelId="{8EDB1302-8233-4864-92B8-9EF84EE5FB96}" type="parTrans" cxnId="{CAB3E719-1652-4D7C-B285-42CC448AB2CA}">
      <dgm:prSet/>
      <dgm:spPr/>
      <dgm:t>
        <a:bodyPr/>
        <a:lstStyle/>
        <a:p>
          <a:endParaRPr lang="fr-FR"/>
        </a:p>
      </dgm:t>
    </dgm:pt>
    <dgm:pt modelId="{D13D947E-1D04-4111-BC6D-AEF384B39F32}" type="sibTrans" cxnId="{CAB3E719-1652-4D7C-B285-42CC448AB2CA}">
      <dgm:prSet/>
      <dgm:spPr/>
      <dgm:t>
        <a:bodyPr/>
        <a:lstStyle/>
        <a:p>
          <a:endParaRPr lang="fr-FR"/>
        </a:p>
      </dgm:t>
    </dgm:pt>
    <dgm:pt modelId="{AA4E1C3F-1747-45B2-8813-6FF032FAD4B0}">
      <dgm:prSet phldrT="[Texte]" custT="1"/>
      <dgm:spPr/>
      <dgm:t>
        <a:bodyPr/>
        <a:lstStyle/>
        <a:p>
          <a:r>
            <a:rPr lang="fr-FR" sz="1200" dirty="0"/>
            <a:t>Égalité professionnelle </a:t>
          </a:r>
        </a:p>
      </dgm:t>
    </dgm:pt>
    <dgm:pt modelId="{EF348BC0-9DA4-4EFA-AC5E-94FE96819CC9}" type="parTrans" cxnId="{EDF1414C-865A-43D7-94D7-E8568FA1CFBE}">
      <dgm:prSet/>
      <dgm:spPr/>
      <dgm:t>
        <a:bodyPr/>
        <a:lstStyle/>
        <a:p>
          <a:endParaRPr lang="fr-FR"/>
        </a:p>
      </dgm:t>
    </dgm:pt>
    <dgm:pt modelId="{E431962E-39D5-4EF3-B0B0-3FFB5800F07A}" type="sibTrans" cxnId="{EDF1414C-865A-43D7-94D7-E8568FA1CFBE}">
      <dgm:prSet/>
      <dgm:spPr/>
      <dgm:t>
        <a:bodyPr/>
        <a:lstStyle/>
        <a:p>
          <a:endParaRPr lang="fr-FR"/>
        </a:p>
      </dgm:t>
    </dgm:pt>
    <dgm:pt modelId="{88002815-36C7-4AC2-BCDF-4CB34DC7B335}">
      <dgm:prSet phldrT="[Texte]" custT="1"/>
      <dgm:spPr/>
      <dgm:t>
        <a:bodyPr/>
        <a:lstStyle/>
        <a:p>
          <a:r>
            <a:rPr lang="fr-FR" sz="1200" dirty="0"/>
            <a:t>Période d’essai (conditions et durée du renouvellement)</a:t>
          </a:r>
        </a:p>
      </dgm:t>
    </dgm:pt>
    <dgm:pt modelId="{898E23D7-9D0D-4624-8E9F-FAA5287815C0}" type="parTrans" cxnId="{E97D20F3-9F4D-4728-B8E8-1A823FAAACB2}">
      <dgm:prSet/>
      <dgm:spPr/>
      <dgm:t>
        <a:bodyPr/>
        <a:lstStyle/>
        <a:p>
          <a:endParaRPr lang="fr-FR"/>
        </a:p>
      </dgm:t>
    </dgm:pt>
    <dgm:pt modelId="{DCE2FA88-01C3-4F3A-A46D-D7F677B029F3}" type="sibTrans" cxnId="{E97D20F3-9F4D-4728-B8E8-1A823FAAACB2}">
      <dgm:prSet/>
      <dgm:spPr/>
      <dgm:t>
        <a:bodyPr/>
        <a:lstStyle/>
        <a:p>
          <a:endParaRPr lang="fr-FR"/>
        </a:p>
      </dgm:t>
    </dgm:pt>
    <dgm:pt modelId="{A3AAD933-8EBE-4590-88B1-25FF02542247}">
      <dgm:prSet phldrT="[Texte]" custT="1"/>
      <dgm:spPr/>
      <dgm:t>
        <a:bodyPr/>
        <a:lstStyle/>
        <a:p>
          <a:r>
            <a:rPr lang="fr-FR" sz="1200" dirty="0"/>
            <a:t>Transfert des contrats de travail en cas de changement de prestataire </a:t>
          </a:r>
        </a:p>
      </dgm:t>
    </dgm:pt>
    <dgm:pt modelId="{60CF74A1-55A4-4B9E-A210-5CE3816067C5}" type="parTrans" cxnId="{3C0045FB-041E-470C-B54E-469E927A125C}">
      <dgm:prSet/>
      <dgm:spPr/>
      <dgm:t>
        <a:bodyPr/>
        <a:lstStyle/>
        <a:p>
          <a:endParaRPr lang="fr-FR"/>
        </a:p>
      </dgm:t>
    </dgm:pt>
    <dgm:pt modelId="{A1C0B5F8-5846-4A3D-A76F-500AFDFA8722}" type="sibTrans" cxnId="{3C0045FB-041E-470C-B54E-469E927A125C}">
      <dgm:prSet/>
      <dgm:spPr/>
      <dgm:t>
        <a:bodyPr/>
        <a:lstStyle/>
        <a:p>
          <a:endParaRPr lang="fr-FR"/>
        </a:p>
      </dgm:t>
    </dgm:pt>
    <dgm:pt modelId="{76C27502-F28B-49D5-9B7E-D3A37868E8EB}">
      <dgm:prSet phldrT="[Texte]" custT="1"/>
      <dgm:spPr/>
      <dgm:t>
        <a:bodyPr/>
        <a:lstStyle/>
        <a:p>
          <a:r>
            <a:rPr lang="fr-FR" sz="1200" dirty="0" smtClean="0"/>
            <a:t>Mise à </a:t>
          </a:r>
          <a:r>
            <a:rPr lang="fr-FR" sz="1200" dirty="0"/>
            <a:t>disposition d’un salarié temporaire auprès d’une entreprise </a:t>
          </a:r>
          <a:r>
            <a:rPr lang="fr-FR" sz="1200" dirty="0" smtClean="0"/>
            <a:t>utilisatrice pour insertion</a:t>
          </a:r>
          <a:endParaRPr lang="fr-FR" sz="1200" dirty="0"/>
        </a:p>
      </dgm:t>
    </dgm:pt>
    <dgm:pt modelId="{24FB3AC1-13AF-45BD-82D9-6F225B9828E3}" type="parTrans" cxnId="{02170B84-AA48-4F7D-B182-DADDD641AA64}">
      <dgm:prSet/>
      <dgm:spPr/>
      <dgm:t>
        <a:bodyPr/>
        <a:lstStyle/>
        <a:p>
          <a:endParaRPr lang="fr-FR"/>
        </a:p>
      </dgm:t>
    </dgm:pt>
    <dgm:pt modelId="{069F7F91-793C-460E-8245-783E59960C0B}" type="sibTrans" cxnId="{02170B84-AA48-4F7D-B182-DADDD641AA64}">
      <dgm:prSet/>
      <dgm:spPr/>
      <dgm:t>
        <a:bodyPr/>
        <a:lstStyle/>
        <a:p>
          <a:endParaRPr lang="fr-FR"/>
        </a:p>
      </dgm:t>
    </dgm:pt>
    <dgm:pt modelId="{4BE7B71F-D60A-4504-B67C-D9631EDCD6BD}">
      <dgm:prSet phldrT="[Texte]" custT="1"/>
      <dgm:spPr/>
      <dgm:t>
        <a:bodyPr/>
        <a:lstStyle/>
        <a:p>
          <a:r>
            <a:rPr lang="fr-FR" sz="1200" dirty="0"/>
            <a:t>Rémunération minimale du salarié porté et montant de l’indemnité d’apport d’affaire</a:t>
          </a:r>
        </a:p>
      </dgm:t>
    </dgm:pt>
    <dgm:pt modelId="{18AD2E6C-F6E6-4B7D-8867-60B19324604B}" type="parTrans" cxnId="{ECB2676D-42C3-4AB9-8E99-3D4DD83E9B83}">
      <dgm:prSet/>
      <dgm:spPr/>
      <dgm:t>
        <a:bodyPr/>
        <a:lstStyle/>
        <a:p>
          <a:endParaRPr lang="fr-FR"/>
        </a:p>
      </dgm:t>
    </dgm:pt>
    <dgm:pt modelId="{2537A543-0D2A-40FF-9C88-EBB24682EF92}" type="sibTrans" cxnId="{ECB2676D-42C3-4AB9-8E99-3D4DD83E9B83}">
      <dgm:prSet/>
      <dgm:spPr/>
      <dgm:t>
        <a:bodyPr/>
        <a:lstStyle/>
        <a:p>
          <a:endParaRPr lang="fr-FR"/>
        </a:p>
      </dgm:t>
    </dgm:pt>
    <dgm:pt modelId="{6129653E-DFF2-495F-93A4-63DEB4C43876}">
      <dgm:prSet phldrT="[Texte]" custT="1"/>
      <dgm:spPr/>
      <dgm:t>
        <a:bodyPr/>
        <a:lstStyle/>
        <a:p>
          <a:r>
            <a:rPr lang="fr-FR" sz="1200" dirty="0"/>
            <a:t>Insertion professionnelle et maintien dans l’emploi des travailleurs handicapés</a:t>
          </a:r>
        </a:p>
      </dgm:t>
    </dgm:pt>
    <dgm:pt modelId="{8985B76B-B0A3-41DA-B429-CBE5475271A8}" type="parTrans" cxnId="{234251C0-02F5-434A-BE5C-F09CEFE4576B}">
      <dgm:prSet/>
      <dgm:spPr/>
      <dgm:t>
        <a:bodyPr/>
        <a:lstStyle/>
        <a:p>
          <a:endParaRPr lang="fr-FR"/>
        </a:p>
      </dgm:t>
    </dgm:pt>
    <dgm:pt modelId="{26FB859E-8D3A-4689-8E6F-87B2FE7D08F2}" type="sibTrans" cxnId="{234251C0-02F5-434A-BE5C-F09CEFE4576B}">
      <dgm:prSet/>
      <dgm:spPr/>
      <dgm:t>
        <a:bodyPr/>
        <a:lstStyle/>
        <a:p>
          <a:endParaRPr lang="fr-FR"/>
        </a:p>
      </dgm:t>
    </dgm:pt>
    <dgm:pt modelId="{F26FD9F6-6B20-4D58-A4D1-1FDDEEB73850}">
      <dgm:prSet phldrT="[Texte]" custT="1"/>
      <dgm:spPr/>
      <dgm:t>
        <a:bodyPr/>
        <a:lstStyle/>
        <a:p>
          <a:r>
            <a:rPr lang="fr-FR" sz="1200" dirty="0"/>
            <a:t>DS: effectif à partir duquel ils peuvent être désignés, nombre et valorisation de leurs parcours syndical</a:t>
          </a:r>
        </a:p>
      </dgm:t>
    </dgm:pt>
    <dgm:pt modelId="{9A3060E9-4355-48F6-AD2A-C1709C32B2E5}" type="parTrans" cxnId="{83E28B4C-E3EC-4AE9-B100-67AB54587EB1}">
      <dgm:prSet/>
      <dgm:spPr/>
      <dgm:t>
        <a:bodyPr/>
        <a:lstStyle/>
        <a:p>
          <a:endParaRPr lang="fr-FR"/>
        </a:p>
      </dgm:t>
    </dgm:pt>
    <dgm:pt modelId="{BFFECD47-6AB3-4F5F-8BFA-F599652361DA}" type="sibTrans" cxnId="{83E28B4C-E3EC-4AE9-B100-67AB54587EB1}">
      <dgm:prSet/>
      <dgm:spPr/>
      <dgm:t>
        <a:bodyPr/>
        <a:lstStyle/>
        <a:p>
          <a:endParaRPr lang="fr-FR"/>
        </a:p>
      </dgm:t>
    </dgm:pt>
    <dgm:pt modelId="{3E9284D9-1D90-42FD-B826-E1F9F948A05F}">
      <dgm:prSet phldrT="[Texte]" custT="1"/>
      <dgm:spPr/>
      <dgm:t>
        <a:bodyPr/>
        <a:lstStyle/>
        <a:p>
          <a:r>
            <a:rPr lang="fr-FR" sz="1200" dirty="0" smtClean="0"/>
            <a:t>Primes pour travaux dangereux ou insalubres</a:t>
          </a:r>
          <a:endParaRPr lang="fr-FR" sz="1200" dirty="0"/>
        </a:p>
      </dgm:t>
    </dgm:pt>
    <dgm:pt modelId="{E3D16593-81AC-40A5-A7C9-F4CBAF183259}" type="parTrans" cxnId="{7C29EDD8-382D-4C7C-BF95-D7C2AEE1E049}">
      <dgm:prSet/>
      <dgm:spPr/>
      <dgm:t>
        <a:bodyPr/>
        <a:lstStyle/>
        <a:p>
          <a:endParaRPr lang="fr-FR"/>
        </a:p>
      </dgm:t>
    </dgm:pt>
    <dgm:pt modelId="{D42A39A3-FFF8-47A6-A50A-6DCD60D679D8}" type="sibTrans" cxnId="{7C29EDD8-382D-4C7C-BF95-D7C2AEE1E049}">
      <dgm:prSet/>
      <dgm:spPr/>
      <dgm:t>
        <a:bodyPr/>
        <a:lstStyle/>
        <a:p>
          <a:endParaRPr lang="fr-FR"/>
        </a:p>
      </dgm:t>
    </dgm:pt>
    <dgm:pt modelId="{5B6D65E4-C050-461D-AE5C-312AEFDB88C5}" type="pres">
      <dgm:prSet presAssocID="{C2680045-C5A1-4D0C-8C43-7FB2CBA9F0CB}" presName="linear" presStyleCnt="0">
        <dgm:presLayoutVars>
          <dgm:dir/>
          <dgm:animLvl val="lvl"/>
          <dgm:resizeHandles val="exact"/>
        </dgm:presLayoutVars>
      </dgm:prSet>
      <dgm:spPr/>
      <dgm:t>
        <a:bodyPr/>
        <a:lstStyle/>
        <a:p>
          <a:endParaRPr lang="fr-FR"/>
        </a:p>
      </dgm:t>
    </dgm:pt>
    <dgm:pt modelId="{2DB341F7-E77E-466A-85F2-45A4DA9CFD40}" type="pres">
      <dgm:prSet presAssocID="{CAA74F44-44EB-4A3E-AC6D-FFCB35F9EC48}" presName="parentLin" presStyleCnt="0"/>
      <dgm:spPr/>
    </dgm:pt>
    <dgm:pt modelId="{4695764C-7C10-44D6-89BF-CD5B81616103}" type="pres">
      <dgm:prSet presAssocID="{CAA74F44-44EB-4A3E-AC6D-FFCB35F9EC48}" presName="parentLeftMargin" presStyleLbl="node1" presStyleIdx="0" presStyleCnt="3"/>
      <dgm:spPr/>
      <dgm:t>
        <a:bodyPr/>
        <a:lstStyle/>
        <a:p>
          <a:endParaRPr lang="fr-FR"/>
        </a:p>
      </dgm:t>
    </dgm:pt>
    <dgm:pt modelId="{B6D30F93-F547-4689-B525-B790AA1505CF}" type="pres">
      <dgm:prSet presAssocID="{CAA74F44-44EB-4A3E-AC6D-FFCB35F9EC48}" presName="parentText" presStyleLbl="node1" presStyleIdx="0" presStyleCnt="3" custScaleY="126375">
        <dgm:presLayoutVars>
          <dgm:chMax val="0"/>
          <dgm:bulletEnabled val="1"/>
        </dgm:presLayoutVars>
      </dgm:prSet>
      <dgm:spPr/>
      <dgm:t>
        <a:bodyPr/>
        <a:lstStyle/>
        <a:p>
          <a:endParaRPr lang="fr-FR"/>
        </a:p>
      </dgm:t>
    </dgm:pt>
    <dgm:pt modelId="{830229C1-7F8F-4136-8D00-D40F60CA6F60}" type="pres">
      <dgm:prSet presAssocID="{CAA74F44-44EB-4A3E-AC6D-FFCB35F9EC48}" presName="negativeSpace" presStyleCnt="0"/>
      <dgm:spPr/>
    </dgm:pt>
    <dgm:pt modelId="{F6388D7E-CDD3-4BDA-AF1F-685D37D9F176}" type="pres">
      <dgm:prSet presAssocID="{CAA74F44-44EB-4A3E-AC6D-FFCB35F9EC48}" presName="childText" presStyleLbl="conFgAcc1" presStyleIdx="0" presStyleCnt="3">
        <dgm:presLayoutVars>
          <dgm:bulletEnabled val="1"/>
        </dgm:presLayoutVars>
      </dgm:prSet>
      <dgm:spPr/>
      <dgm:t>
        <a:bodyPr/>
        <a:lstStyle/>
        <a:p>
          <a:endParaRPr lang="fr-FR"/>
        </a:p>
      </dgm:t>
    </dgm:pt>
    <dgm:pt modelId="{C504C28A-9396-4B53-8907-73BC25B8B459}" type="pres">
      <dgm:prSet presAssocID="{2100B861-140D-4871-98BB-70CED8A261DD}" presName="spaceBetweenRectangles" presStyleCnt="0"/>
      <dgm:spPr/>
    </dgm:pt>
    <dgm:pt modelId="{42553AAD-D561-4320-B2C4-526AE51EA835}" type="pres">
      <dgm:prSet presAssocID="{683308AE-482C-4F53-8C26-17FAED6CAFA1}" presName="parentLin" presStyleCnt="0"/>
      <dgm:spPr/>
    </dgm:pt>
    <dgm:pt modelId="{C860C527-997A-4CCE-9593-3DA613D516BD}" type="pres">
      <dgm:prSet presAssocID="{683308AE-482C-4F53-8C26-17FAED6CAFA1}" presName="parentLeftMargin" presStyleLbl="node1" presStyleIdx="0" presStyleCnt="3"/>
      <dgm:spPr/>
      <dgm:t>
        <a:bodyPr/>
        <a:lstStyle/>
        <a:p>
          <a:endParaRPr lang="fr-FR"/>
        </a:p>
      </dgm:t>
    </dgm:pt>
    <dgm:pt modelId="{EE3ED62F-0D5B-4B2E-A049-21ADF0BBBDA7}" type="pres">
      <dgm:prSet presAssocID="{683308AE-482C-4F53-8C26-17FAED6CAFA1}" presName="parentText" presStyleLbl="node1" presStyleIdx="1" presStyleCnt="3" custScaleY="119336">
        <dgm:presLayoutVars>
          <dgm:chMax val="0"/>
          <dgm:bulletEnabled val="1"/>
        </dgm:presLayoutVars>
      </dgm:prSet>
      <dgm:spPr/>
      <dgm:t>
        <a:bodyPr/>
        <a:lstStyle/>
        <a:p>
          <a:endParaRPr lang="fr-FR"/>
        </a:p>
      </dgm:t>
    </dgm:pt>
    <dgm:pt modelId="{CA1B2884-A7B9-4AA5-88AB-51ED8A48FB0B}" type="pres">
      <dgm:prSet presAssocID="{683308AE-482C-4F53-8C26-17FAED6CAFA1}" presName="negativeSpace" presStyleCnt="0"/>
      <dgm:spPr/>
    </dgm:pt>
    <dgm:pt modelId="{2825A75A-2EFE-4C67-8645-9243062B4FE6}" type="pres">
      <dgm:prSet presAssocID="{683308AE-482C-4F53-8C26-17FAED6CAFA1}" presName="childText" presStyleLbl="conFgAcc1" presStyleIdx="1" presStyleCnt="3">
        <dgm:presLayoutVars>
          <dgm:bulletEnabled val="1"/>
        </dgm:presLayoutVars>
      </dgm:prSet>
      <dgm:spPr/>
      <dgm:t>
        <a:bodyPr/>
        <a:lstStyle/>
        <a:p>
          <a:endParaRPr lang="fr-FR"/>
        </a:p>
      </dgm:t>
    </dgm:pt>
    <dgm:pt modelId="{1CA435C4-282F-4DDE-836B-9A067C562140}" type="pres">
      <dgm:prSet presAssocID="{1E1E9495-6F58-4BA2-AD3F-F20B442D2D54}" presName="spaceBetweenRectangles" presStyleCnt="0"/>
      <dgm:spPr/>
    </dgm:pt>
    <dgm:pt modelId="{42E8FBBD-98AA-4E38-84F8-CF9489F9B084}" type="pres">
      <dgm:prSet presAssocID="{2CBFD836-2075-4C81-966F-5B2448C55CEC}" presName="parentLin" presStyleCnt="0"/>
      <dgm:spPr/>
    </dgm:pt>
    <dgm:pt modelId="{6315A2C2-17AE-4BAD-9384-AFB571EF85F6}" type="pres">
      <dgm:prSet presAssocID="{2CBFD836-2075-4C81-966F-5B2448C55CEC}" presName="parentLeftMargin" presStyleLbl="node1" presStyleIdx="1" presStyleCnt="3"/>
      <dgm:spPr/>
      <dgm:t>
        <a:bodyPr/>
        <a:lstStyle/>
        <a:p>
          <a:endParaRPr lang="fr-FR"/>
        </a:p>
      </dgm:t>
    </dgm:pt>
    <dgm:pt modelId="{566D7BB3-D92C-44E9-B08C-5C5E695B7EEB}" type="pres">
      <dgm:prSet presAssocID="{2CBFD836-2075-4C81-966F-5B2448C55CEC}" presName="parentText" presStyleLbl="node1" presStyleIdx="2" presStyleCnt="3" custScaleY="125460">
        <dgm:presLayoutVars>
          <dgm:chMax val="0"/>
          <dgm:bulletEnabled val="1"/>
        </dgm:presLayoutVars>
      </dgm:prSet>
      <dgm:spPr/>
      <dgm:t>
        <a:bodyPr/>
        <a:lstStyle/>
        <a:p>
          <a:endParaRPr lang="fr-FR"/>
        </a:p>
      </dgm:t>
    </dgm:pt>
    <dgm:pt modelId="{7CAB768B-B55B-4E7A-A070-478DD351FCDC}" type="pres">
      <dgm:prSet presAssocID="{2CBFD836-2075-4C81-966F-5B2448C55CEC}" presName="negativeSpace" presStyleCnt="0"/>
      <dgm:spPr/>
    </dgm:pt>
    <dgm:pt modelId="{DB74B8CC-A141-4BE2-83AB-C0097A4595FC}" type="pres">
      <dgm:prSet presAssocID="{2CBFD836-2075-4C81-966F-5B2448C55CEC}" presName="childText" presStyleLbl="conFgAcc1" presStyleIdx="2" presStyleCnt="3" custScaleY="47525">
        <dgm:presLayoutVars>
          <dgm:bulletEnabled val="1"/>
        </dgm:presLayoutVars>
      </dgm:prSet>
      <dgm:spPr>
        <a:ln>
          <a:noFill/>
        </a:ln>
      </dgm:spPr>
      <dgm:t>
        <a:bodyPr/>
        <a:lstStyle/>
        <a:p>
          <a:endParaRPr lang="fr-FR"/>
        </a:p>
      </dgm:t>
    </dgm:pt>
  </dgm:ptLst>
  <dgm:cxnLst>
    <dgm:cxn modelId="{7BDA8577-C168-416B-A839-7D0131A2E4F2}" type="presOf" srcId="{A3AAD933-8EBE-4590-88B1-25FF02542247}" destId="{F6388D7E-CDD3-4BDA-AF1F-685D37D9F176}" srcOrd="0" destOrd="10" presId="urn:microsoft.com/office/officeart/2005/8/layout/list1"/>
    <dgm:cxn modelId="{0FD78C04-AD05-4223-9B8E-FFB6363CE9C1}" type="presOf" srcId="{4A2F6DBF-BF71-4183-B6A0-F032FB204DAB}" destId="{F6388D7E-CDD3-4BDA-AF1F-685D37D9F176}" srcOrd="0" destOrd="7" presId="urn:microsoft.com/office/officeart/2005/8/layout/list1"/>
    <dgm:cxn modelId="{68438D8A-3F8C-49F0-9B35-ABBB88D07E54}" srcId="{C2680045-C5A1-4D0C-8C43-7FB2CBA9F0CB}" destId="{2CBFD836-2075-4C81-966F-5B2448C55CEC}" srcOrd="2" destOrd="0" parTransId="{8D963F3F-FAC3-4F03-B461-A1537CA5D8F9}" sibTransId="{76020946-7704-4BED-9A7E-23B032628BFF}"/>
    <dgm:cxn modelId="{669F978E-280A-424A-A7D2-A5C5B76DE517}" type="presOf" srcId="{CAA74F44-44EB-4A3E-AC6D-FFCB35F9EC48}" destId="{B6D30F93-F547-4689-B525-B790AA1505CF}" srcOrd="1" destOrd="0" presId="urn:microsoft.com/office/officeart/2005/8/layout/list1"/>
    <dgm:cxn modelId="{02170B84-AA48-4F7D-B182-DADDD641AA64}" srcId="{CAA74F44-44EB-4A3E-AC6D-FFCB35F9EC48}" destId="{76C27502-F28B-49D5-9B7E-D3A37868E8EB}" srcOrd="11" destOrd="0" parTransId="{24FB3AC1-13AF-45BD-82D9-6F225B9828E3}" sibTransId="{069F7F91-793C-460E-8245-783E59960C0B}"/>
    <dgm:cxn modelId="{1B929704-FE0C-490C-96B0-5E532AB30233}" type="presOf" srcId="{9806720E-01DD-43BB-86B3-C421AE387DD7}" destId="{F6388D7E-CDD3-4BDA-AF1F-685D37D9F176}" srcOrd="0" destOrd="6" presId="urn:microsoft.com/office/officeart/2005/8/layout/list1"/>
    <dgm:cxn modelId="{D13FCEBC-35EE-4D02-A90E-16EC0FD47438}" type="presOf" srcId="{4BE7B71F-D60A-4504-B67C-D9631EDCD6BD}" destId="{F6388D7E-CDD3-4BDA-AF1F-685D37D9F176}" srcOrd="0" destOrd="12" presId="urn:microsoft.com/office/officeart/2005/8/layout/list1"/>
    <dgm:cxn modelId="{CAB3E719-1652-4D7C-B285-42CC448AB2CA}" srcId="{CAA74F44-44EB-4A3E-AC6D-FFCB35F9EC48}" destId="{4A2F6DBF-BF71-4183-B6A0-F032FB204DAB}" srcOrd="7" destOrd="0" parTransId="{8EDB1302-8233-4864-92B8-9EF84EE5FB96}" sibTransId="{D13D947E-1D04-4111-BC6D-AEF384B39F32}"/>
    <dgm:cxn modelId="{8A65D4D7-7062-4173-94DD-41333D56E0F7}" srcId="{C2680045-C5A1-4D0C-8C43-7FB2CBA9F0CB}" destId="{683308AE-482C-4F53-8C26-17FAED6CAFA1}" srcOrd="1" destOrd="0" parTransId="{A8D7F7FC-A716-4686-86D4-6828092F448E}" sibTransId="{1E1E9495-6F58-4BA2-AD3F-F20B442D2D54}"/>
    <dgm:cxn modelId="{5727C79F-41B4-4676-A1D8-0836C1250DD6}" type="presOf" srcId="{2CBFD836-2075-4C81-966F-5B2448C55CEC}" destId="{6315A2C2-17AE-4BAD-9384-AFB571EF85F6}" srcOrd="0" destOrd="0" presId="urn:microsoft.com/office/officeart/2005/8/layout/list1"/>
    <dgm:cxn modelId="{406E24FB-6702-4C6F-B8C2-0D1AB5E3B1BF}" type="presOf" srcId="{2CBFD836-2075-4C81-966F-5B2448C55CEC}" destId="{566D7BB3-D92C-44E9-B08C-5C5E695B7EEB}" srcOrd="1" destOrd="0" presId="urn:microsoft.com/office/officeart/2005/8/layout/list1"/>
    <dgm:cxn modelId="{8802E33B-4E35-400A-8756-6E93700BC68B}" type="presOf" srcId="{3E9284D9-1D90-42FD-B826-E1F9F948A05F}" destId="{2825A75A-2EFE-4C67-8645-9243062B4FE6}" srcOrd="0" destOrd="3" presId="urn:microsoft.com/office/officeart/2005/8/layout/list1"/>
    <dgm:cxn modelId="{2C43A4FD-2B3D-4215-9C71-892E82B5174F}" srcId="{CAA74F44-44EB-4A3E-AC6D-FFCB35F9EC48}" destId="{1DBE8B74-BBD5-4DE9-93C2-20B95600C1DD}" srcOrd="0" destOrd="0" parTransId="{23A499C4-3669-4CCC-BC31-24766DE63979}" sibTransId="{7F2286D5-8586-4291-B381-1E9C94EAFCC8}"/>
    <dgm:cxn modelId="{E0A6B683-0D2E-4609-8D38-D65D1E3447D1}" type="presOf" srcId="{CAA74F44-44EB-4A3E-AC6D-FFCB35F9EC48}" destId="{4695764C-7C10-44D6-89BF-CD5B81616103}" srcOrd="0" destOrd="0" presId="urn:microsoft.com/office/officeart/2005/8/layout/list1"/>
    <dgm:cxn modelId="{6B176523-55E9-4D00-9D94-5510D739BA5A}" srcId="{CAA74F44-44EB-4A3E-AC6D-FFCB35F9EC48}" destId="{81A44F51-9919-4FF1-BC9B-8396CF6548FC}" srcOrd="3" destOrd="0" parTransId="{BD91437D-8DF0-439C-96A0-602990E8FAA2}" sibTransId="{86658B5D-057D-417B-A87E-B1A9BB7DACDA}"/>
    <dgm:cxn modelId="{3C0045FB-041E-470C-B54E-469E927A125C}" srcId="{CAA74F44-44EB-4A3E-AC6D-FFCB35F9EC48}" destId="{A3AAD933-8EBE-4590-88B1-25FF02542247}" srcOrd="10" destOrd="0" parTransId="{60CF74A1-55A4-4B9E-A210-5CE3816067C5}" sibTransId="{A1C0B5F8-5846-4A3D-A76F-500AFDFA8722}"/>
    <dgm:cxn modelId="{BE2968C5-A893-4A4F-8064-2693D06EC6A5}" type="presOf" srcId="{6E39AF97-957F-43B4-A081-FC9C90051B07}" destId="{F6388D7E-CDD3-4BDA-AF1F-685D37D9F176}" srcOrd="0" destOrd="4" presId="urn:microsoft.com/office/officeart/2005/8/layout/list1"/>
    <dgm:cxn modelId="{B3D1D09C-79F6-45FD-A239-77CFC3AFD2CF}" type="presOf" srcId="{AA4E1C3F-1747-45B2-8813-6FF032FAD4B0}" destId="{F6388D7E-CDD3-4BDA-AF1F-685D37D9F176}" srcOrd="0" destOrd="8" presId="urn:microsoft.com/office/officeart/2005/8/layout/list1"/>
    <dgm:cxn modelId="{83E28B4C-E3EC-4AE9-B100-67AB54587EB1}" srcId="{683308AE-482C-4F53-8C26-17FAED6CAFA1}" destId="{F26FD9F6-6B20-4D58-A4D1-1FDDEEB73850}" srcOrd="2" destOrd="0" parTransId="{9A3060E9-4355-48F6-AD2A-C1709C32B2E5}" sibTransId="{BFFECD47-6AB3-4F5F-8BFA-F599652361DA}"/>
    <dgm:cxn modelId="{7D45A555-C160-46B5-8B57-15A0F26E7706}" srcId="{CAA74F44-44EB-4A3E-AC6D-FFCB35F9EC48}" destId="{9806720E-01DD-43BB-86B3-C421AE387DD7}" srcOrd="6" destOrd="0" parTransId="{4A4D069E-2273-4788-8894-7145EAE4C02C}" sibTransId="{DB82F58B-FF6C-48AB-9C6E-F94FA972A113}"/>
    <dgm:cxn modelId="{5998FB3E-9DC3-40B0-9E53-DAA1D2842B53}" type="presOf" srcId="{D8FFC673-0ADD-4BAA-9DE1-D4F8B7583A15}" destId="{F6388D7E-CDD3-4BDA-AF1F-685D37D9F176}" srcOrd="0" destOrd="2" presId="urn:microsoft.com/office/officeart/2005/8/layout/list1"/>
    <dgm:cxn modelId="{B89EA50C-47FE-410D-AE7A-0CD1208101AB}" srcId="{683308AE-482C-4F53-8C26-17FAED6CAFA1}" destId="{8DC1F382-3C16-4981-A6FA-5B1A1D18E897}" srcOrd="0" destOrd="0" parTransId="{77F62BB5-EDDF-45DE-BA50-CC4F279C421E}" sibTransId="{42CC97F0-69AD-4CC5-BFD0-F3980B575864}"/>
    <dgm:cxn modelId="{77D503E1-622B-4199-AC45-CEAB2D76B77C}" type="presOf" srcId="{1DBE8B74-BBD5-4DE9-93C2-20B95600C1DD}" destId="{F6388D7E-CDD3-4BDA-AF1F-685D37D9F176}" srcOrd="0" destOrd="0" presId="urn:microsoft.com/office/officeart/2005/8/layout/list1"/>
    <dgm:cxn modelId="{336F6BCA-9561-4163-BECF-809BAC468A44}" srcId="{C2680045-C5A1-4D0C-8C43-7FB2CBA9F0CB}" destId="{CAA74F44-44EB-4A3E-AC6D-FFCB35F9EC48}" srcOrd="0" destOrd="0" parTransId="{68FB25BA-CCEA-4647-9AA7-9B80B7490D0F}" sibTransId="{2100B861-140D-4871-98BB-70CED8A261DD}"/>
    <dgm:cxn modelId="{19F64430-D722-40D2-974F-CD44C2FD09BB}" type="presOf" srcId="{F26FD9F6-6B20-4D58-A4D1-1FDDEEB73850}" destId="{2825A75A-2EFE-4C67-8645-9243062B4FE6}" srcOrd="0" destOrd="2" presId="urn:microsoft.com/office/officeart/2005/8/layout/list1"/>
    <dgm:cxn modelId="{7C29EDD8-382D-4C7C-BF95-D7C2AEE1E049}" srcId="{683308AE-482C-4F53-8C26-17FAED6CAFA1}" destId="{3E9284D9-1D90-42FD-B826-E1F9F948A05F}" srcOrd="3" destOrd="0" parTransId="{E3D16593-81AC-40A5-A7C9-F4CBAF183259}" sibTransId="{D42A39A3-FFF8-47A6-A50A-6DCD60D679D8}"/>
    <dgm:cxn modelId="{ECB2676D-42C3-4AB9-8E99-3D4DD83E9B83}" srcId="{CAA74F44-44EB-4A3E-AC6D-FFCB35F9EC48}" destId="{4BE7B71F-D60A-4504-B67C-D9631EDCD6BD}" srcOrd="12" destOrd="0" parTransId="{18AD2E6C-F6E6-4B7D-8867-60B19324604B}" sibTransId="{2537A543-0D2A-40FF-9C88-EBB24682EF92}"/>
    <dgm:cxn modelId="{E701D1E7-44FD-496C-BF02-995BAAECADE8}" type="presOf" srcId="{6129653E-DFF2-495F-93A4-63DEB4C43876}" destId="{2825A75A-2EFE-4C67-8645-9243062B4FE6}" srcOrd="0" destOrd="1" presId="urn:microsoft.com/office/officeart/2005/8/layout/list1"/>
    <dgm:cxn modelId="{0985F51D-9846-40B0-AA0F-CEB203C719A7}" type="presOf" srcId="{8DC1F382-3C16-4981-A6FA-5B1A1D18E897}" destId="{2825A75A-2EFE-4C67-8645-9243062B4FE6}" srcOrd="0" destOrd="0" presId="urn:microsoft.com/office/officeart/2005/8/layout/list1"/>
    <dgm:cxn modelId="{95898938-6D27-4B44-8B30-142E6F0B2FBA}" srcId="{CAA74F44-44EB-4A3E-AC6D-FFCB35F9EC48}" destId="{6E39AF97-957F-43B4-A081-FC9C90051B07}" srcOrd="4" destOrd="0" parTransId="{D625DA99-9DDF-4D98-9AB1-06729CBBB0D9}" sibTransId="{56F8C15A-86FF-422F-B5FB-F5D51F6FA254}"/>
    <dgm:cxn modelId="{4AECDCF4-38CD-42D3-8EAE-9E7F8C636430}" type="presOf" srcId="{76C27502-F28B-49D5-9B7E-D3A37868E8EB}" destId="{F6388D7E-CDD3-4BDA-AF1F-685D37D9F176}" srcOrd="0" destOrd="11" presId="urn:microsoft.com/office/officeart/2005/8/layout/list1"/>
    <dgm:cxn modelId="{E97D20F3-9F4D-4728-B8E8-1A823FAAACB2}" srcId="{CAA74F44-44EB-4A3E-AC6D-FFCB35F9EC48}" destId="{88002815-36C7-4AC2-BCDF-4CB34DC7B335}" srcOrd="9" destOrd="0" parTransId="{898E23D7-9D0D-4624-8E9F-FAA5287815C0}" sibTransId="{DCE2FA88-01C3-4F3A-A46D-D7F677B029F3}"/>
    <dgm:cxn modelId="{74325EB2-D2D2-4E4D-AF86-BE469AA163EB}" type="presOf" srcId="{81A44F51-9919-4FF1-BC9B-8396CF6548FC}" destId="{F6388D7E-CDD3-4BDA-AF1F-685D37D9F176}" srcOrd="0" destOrd="3" presId="urn:microsoft.com/office/officeart/2005/8/layout/list1"/>
    <dgm:cxn modelId="{14F7D78C-151B-44F8-AB9B-AADA93702951}" type="presOf" srcId="{3E80A941-AEC8-420F-9C51-9D9311A8B8C8}" destId="{F6388D7E-CDD3-4BDA-AF1F-685D37D9F176}" srcOrd="0" destOrd="5" presId="urn:microsoft.com/office/officeart/2005/8/layout/list1"/>
    <dgm:cxn modelId="{75325731-55DB-46C1-9E7E-3F08A99FD229}" type="presOf" srcId="{683308AE-482C-4F53-8C26-17FAED6CAFA1}" destId="{C860C527-997A-4CCE-9593-3DA613D516BD}" srcOrd="0" destOrd="0" presId="urn:microsoft.com/office/officeart/2005/8/layout/list1"/>
    <dgm:cxn modelId="{332CD066-F477-4C41-968E-FF7936DB4DD2}" type="presOf" srcId="{683308AE-482C-4F53-8C26-17FAED6CAFA1}" destId="{EE3ED62F-0D5B-4B2E-A049-21ADF0BBBDA7}" srcOrd="1" destOrd="0" presId="urn:microsoft.com/office/officeart/2005/8/layout/list1"/>
    <dgm:cxn modelId="{23060B25-2669-47D5-9E91-064114BB6A54}" srcId="{CAA74F44-44EB-4A3E-AC6D-FFCB35F9EC48}" destId="{5FBE3CC8-AE92-4E52-8ACC-03F7EFAAFC7E}" srcOrd="1" destOrd="0" parTransId="{054B54FA-9BEB-46FF-A919-001B873BF75A}" sibTransId="{93C3387B-55C9-4ABD-9240-AA4B58861AC2}"/>
    <dgm:cxn modelId="{EDF1414C-865A-43D7-94D7-E8568FA1CFBE}" srcId="{CAA74F44-44EB-4A3E-AC6D-FFCB35F9EC48}" destId="{AA4E1C3F-1747-45B2-8813-6FF032FAD4B0}" srcOrd="8" destOrd="0" parTransId="{EF348BC0-9DA4-4EFA-AC5E-94FE96819CC9}" sibTransId="{E431962E-39D5-4EF3-B0B0-3FFB5800F07A}"/>
    <dgm:cxn modelId="{614136C2-DF49-4767-A68A-60E37716ED4D}" srcId="{CAA74F44-44EB-4A3E-AC6D-FFCB35F9EC48}" destId="{3E80A941-AEC8-420F-9C51-9D9311A8B8C8}" srcOrd="5" destOrd="0" parTransId="{CA24E0F1-C454-4C11-A1E6-C7B0CA756064}" sibTransId="{12980407-0A59-4751-917A-5DE1EB95667E}"/>
    <dgm:cxn modelId="{AE8E1530-62FD-45C8-A693-7CB7A6D93E1A}" srcId="{CAA74F44-44EB-4A3E-AC6D-FFCB35F9EC48}" destId="{D8FFC673-0ADD-4BAA-9DE1-D4F8B7583A15}" srcOrd="2" destOrd="0" parTransId="{79F5C8F0-7240-4530-A952-AC8B13D6B61F}" sibTransId="{F6696CC7-4EA5-45BA-B372-27C4F3582A49}"/>
    <dgm:cxn modelId="{234251C0-02F5-434A-BE5C-F09CEFE4576B}" srcId="{683308AE-482C-4F53-8C26-17FAED6CAFA1}" destId="{6129653E-DFF2-495F-93A4-63DEB4C43876}" srcOrd="1" destOrd="0" parTransId="{8985B76B-B0A3-41DA-B429-CBE5475271A8}" sibTransId="{26FB859E-8D3A-4689-8E6F-87B2FE7D08F2}"/>
    <dgm:cxn modelId="{1764379F-5055-4302-8F38-72D6DB60D6F0}" type="presOf" srcId="{5FBE3CC8-AE92-4E52-8ACC-03F7EFAAFC7E}" destId="{F6388D7E-CDD3-4BDA-AF1F-685D37D9F176}" srcOrd="0" destOrd="1" presId="urn:microsoft.com/office/officeart/2005/8/layout/list1"/>
    <dgm:cxn modelId="{16AC20E9-C6FD-4E3B-99BE-5DABFEABF824}" type="presOf" srcId="{88002815-36C7-4AC2-BCDF-4CB34DC7B335}" destId="{F6388D7E-CDD3-4BDA-AF1F-685D37D9F176}" srcOrd="0" destOrd="9" presId="urn:microsoft.com/office/officeart/2005/8/layout/list1"/>
    <dgm:cxn modelId="{66635044-F976-4B1B-AC1C-08512975AB8F}" type="presOf" srcId="{C2680045-C5A1-4D0C-8C43-7FB2CBA9F0CB}" destId="{5B6D65E4-C050-461D-AE5C-312AEFDB88C5}" srcOrd="0" destOrd="0" presId="urn:microsoft.com/office/officeart/2005/8/layout/list1"/>
    <dgm:cxn modelId="{03743CBF-DD21-49A9-AC69-C389BE3DAD0A}" type="presParOf" srcId="{5B6D65E4-C050-461D-AE5C-312AEFDB88C5}" destId="{2DB341F7-E77E-466A-85F2-45A4DA9CFD40}" srcOrd="0" destOrd="0" presId="urn:microsoft.com/office/officeart/2005/8/layout/list1"/>
    <dgm:cxn modelId="{B21179BC-6AB1-477E-B6E6-8854EF547742}" type="presParOf" srcId="{2DB341F7-E77E-466A-85F2-45A4DA9CFD40}" destId="{4695764C-7C10-44D6-89BF-CD5B81616103}" srcOrd="0" destOrd="0" presId="urn:microsoft.com/office/officeart/2005/8/layout/list1"/>
    <dgm:cxn modelId="{40F40908-DA1F-4C94-B873-CB672546D09E}" type="presParOf" srcId="{2DB341F7-E77E-466A-85F2-45A4DA9CFD40}" destId="{B6D30F93-F547-4689-B525-B790AA1505CF}" srcOrd="1" destOrd="0" presId="urn:microsoft.com/office/officeart/2005/8/layout/list1"/>
    <dgm:cxn modelId="{105FA4FA-B6BB-4D85-8803-6BD7D5504153}" type="presParOf" srcId="{5B6D65E4-C050-461D-AE5C-312AEFDB88C5}" destId="{830229C1-7F8F-4136-8D00-D40F60CA6F60}" srcOrd="1" destOrd="0" presId="urn:microsoft.com/office/officeart/2005/8/layout/list1"/>
    <dgm:cxn modelId="{0D252AEA-2CC9-4529-A085-58098E859C52}" type="presParOf" srcId="{5B6D65E4-C050-461D-AE5C-312AEFDB88C5}" destId="{F6388D7E-CDD3-4BDA-AF1F-685D37D9F176}" srcOrd="2" destOrd="0" presId="urn:microsoft.com/office/officeart/2005/8/layout/list1"/>
    <dgm:cxn modelId="{9A28E7D7-A98C-4A51-9FEB-8A8C8545239D}" type="presParOf" srcId="{5B6D65E4-C050-461D-AE5C-312AEFDB88C5}" destId="{C504C28A-9396-4B53-8907-73BC25B8B459}" srcOrd="3" destOrd="0" presId="urn:microsoft.com/office/officeart/2005/8/layout/list1"/>
    <dgm:cxn modelId="{DAFB8E16-A370-4EAD-AF6C-A2249199A7AA}" type="presParOf" srcId="{5B6D65E4-C050-461D-AE5C-312AEFDB88C5}" destId="{42553AAD-D561-4320-B2C4-526AE51EA835}" srcOrd="4" destOrd="0" presId="urn:microsoft.com/office/officeart/2005/8/layout/list1"/>
    <dgm:cxn modelId="{4DE84E47-9616-4CAF-A943-1AFFB246DF4B}" type="presParOf" srcId="{42553AAD-D561-4320-B2C4-526AE51EA835}" destId="{C860C527-997A-4CCE-9593-3DA613D516BD}" srcOrd="0" destOrd="0" presId="urn:microsoft.com/office/officeart/2005/8/layout/list1"/>
    <dgm:cxn modelId="{0B332ABD-FA46-41E4-B370-2CDD7D7948BC}" type="presParOf" srcId="{42553AAD-D561-4320-B2C4-526AE51EA835}" destId="{EE3ED62F-0D5B-4B2E-A049-21ADF0BBBDA7}" srcOrd="1" destOrd="0" presId="urn:microsoft.com/office/officeart/2005/8/layout/list1"/>
    <dgm:cxn modelId="{544334A3-B797-4C59-8BB0-BAE9B8C63DA4}" type="presParOf" srcId="{5B6D65E4-C050-461D-AE5C-312AEFDB88C5}" destId="{CA1B2884-A7B9-4AA5-88AB-51ED8A48FB0B}" srcOrd="5" destOrd="0" presId="urn:microsoft.com/office/officeart/2005/8/layout/list1"/>
    <dgm:cxn modelId="{4FB1E408-C776-4AD4-9F8E-8E55FE64D5F3}" type="presParOf" srcId="{5B6D65E4-C050-461D-AE5C-312AEFDB88C5}" destId="{2825A75A-2EFE-4C67-8645-9243062B4FE6}" srcOrd="6" destOrd="0" presId="urn:microsoft.com/office/officeart/2005/8/layout/list1"/>
    <dgm:cxn modelId="{555C9F9E-854F-4B4C-8A91-AF0B5CA15828}" type="presParOf" srcId="{5B6D65E4-C050-461D-AE5C-312AEFDB88C5}" destId="{1CA435C4-282F-4DDE-836B-9A067C562140}" srcOrd="7" destOrd="0" presId="urn:microsoft.com/office/officeart/2005/8/layout/list1"/>
    <dgm:cxn modelId="{E2A509A9-83E2-4544-A247-E4F9FAF4B65F}" type="presParOf" srcId="{5B6D65E4-C050-461D-AE5C-312AEFDB88C5}" destId="{42E8FBBD-98AA-4E38-84F8-CF9489F9B084}" srcOrd="8" destOrd="0" presId="urn:microsoft.com/office/officeart/2005/8/layout/list1"/>
    <dgm:cxn modelId="{7F45F91F-E6F1-4040-90D8-1CD10974C2BC}" type="presParOf" srcId="{42E8FBBD-98AA-4E38-84F8-CF9489F9B084}" destId="{6315A2C2-17AE-4BAD-9384-AFB571EF85F6}" srcOrd="0" destOrd="0" presId="urn:microsoft.com/office/officeart/2005/8/layout/list1"/>
    <dgm:cxn modelId="{B25F6CE5-1DE7-4FAD-A13D-44454EA7550C}" type="presParOf" srcId="{42E8FBBD-98AA-4E38-84F8-CF9489F9B084}" destId="{566D7BB3-D92C-44E9-B08C-5C5E695B7EEB}" srcOrd="1" destOrd="0" presId="urn:microsoft.com/office/officeart/2005/8/layout/list1"/>
    <dgm:cxn modelId="{F7F63AD1-7FBD-48C5-891D-B3EF36398D32}" type="presParOf" srcId="{5B6D65E4-C050-461D-AE5C-312AEFDB88C5}" destId="{7CAB768B-B55B-4E7A-A070-478DD351FCDC}" srcOrd="9" destOrd="0" presId="urn:microsoft.com/office/officeart/2005/8/layout/list1"/>
    <dgm:cxn modelId="{03473DEF-2E36-4E05-8C4C-88DFE9D063B3}" type="presParOf" srcId="{5B6D65E4-C050-461D-AE5C-312AEFDB88C5}" destId="{DB74B8CC-A141-4BE2-83AB-C0097A4595FC}" srcOrd="10" destOrd="0" presId="urn:microsoft.com/office/officeart/2005/8/layout/list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49E687A7-991D-46DD-B231-728698A46FDD}"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fr-FR"/>
        </a:p>
      </dgm:t>
    </dgm:pt>
    <dgm:pt modelId="{EC27BB4D-F3A8-4269-AE35-5F5E3D5904AB}">
      <dgm:prSet phldrT="[Texte]" custT="1"/>
      <dgm:spPr/>
      <dgm:t>
        <a:bodyPr/>
        <a:lstStyle/>
        <a:p>
          <a:r>
            <a:rPr lang="fr-FR" sz="1600" dirty="0"/>
            <a:t>Mesures d’ordre </a:t>
          </a:r>
          <a:r>
            <a:rPr lang="fr-FR" sz="1600" dirty="0" smtClean="0"/>
            <a:t>public</a:t>
          </a:r>
          <a:endParaRPr lang="fr-FR" sz="1600" dirty="0"/>
        </a:p>
      </dgm:t>
    </dgm:pt>
    <dgm:pt modelId="{AEC5987A-74FE-431B-9359-CA7BA3441A6C}" type="parTrans" cxnId="{CB3D74B4-2E01-4FE1-B174-2CE7F9F474F5}">
      <dgm:prSet/>
      <dgm:spPr/>
      <dgm:t>
        <a:bodyPr/>
        <a:lstStyle/>
        <a:p>
          <a:endParaRPr lang="fr-FR"/>
        </a:p>
      </dgm:t>
    </dgm:pt>
    <dgm:pt modelId="{50A6B28D-3C00-4116-9EBB-01DB68878FBE}" type="sibTrans" cxnId="{CB3D74B4-2E01-4FE1-B174-2CE7F9F474F5}">
      <dgm:prSet/>
      <dgm:spPr/>
      <dgm:t>
        <a:bodyPr/>
        <a:lstStyle/>
        <a:p>
          <a:endParaRPr lang="fr-FR"/>
        </a:p>
      </dgm:t>
    </dgm:pt>
    <dgm:pt modelId="{8656093A-50D3-4ECD-80F7-1E5B9A15457B}">
      <dgm:prSet phldrT="[Texte]" custT="1"/>
      <dgm:spPr/>
      <dgm:t>
        <a:bodyPr/>
        <a:lstStyle/>
        <a:p>
          <a:pPr algn="just"/>
          <a:r>
            <a:rPr lang="fr-FR" sz="1400" dirty="0" smtClean="0"/>
            <a:t>A </a:t>
          </a:r>
          <a:r>
            <a:rPr lang="fr-FR" sz="1400" dirty="0"/>
            <a:t>défaut d’accord sur </a:t>
          </a:r>
          <a:r>
            <a:rPr lang="fr-FR" sz="1400" dirty="0" smtClean="0"/>
            <a:t>l’égalité professionnelle, l’employeur doit établir un </a:t>
          </a:r>
          <a:r>
            <a:rPr lang="fr-FR" sz="1400" b="1" dirty="0" smtClean="0">
              <a:solidFill>
                <a:srgbClr val="C00000"/>
              </a:solidFill>
            </a:rPr>
            <a:t>plan d’action annuel</a:t>
          </a:r>
          <a:r>
            <a:rPr lang="fr-FR" sz="1400" dirty="0" smtClean="0"/>
            <a:t>.</a:t>
          </a:r>
          <a:endParaRPr lang="fr-FR" sz="1400" dirty="0"/>
        </a:p>
      </dgm:t>
    </dgm:pt>
    <dgm:pt modelId="{6F1DD660-8CEB-433A-8C5F-BF2C9F033477}" type="parTrans" cxnId="{988CBA06-A2A0-48FA-B2E4-EBFBFE829C99}">
      <dgm:prSet/>
      <dgm:spPr/>
      <dgm:t>
        <a:bodyPr/>
        <a:lstStyle/>
        <a:p>
          <a:endParaRPr lang="fr-FR"/>
        </a:p>
      </dgm:t>
    </dgm:pt>
    <dgm:pt modelId="{F14BB567-D2DC-44F5-B012-4FB44ED3BD38}" type="sibTrans" cxnId="{988CBA06-A2A0-48FA-B2E4-EBFBFE829C99}">
      <dgm:prSet/>
      <dgm:spPr/>
      <dgm:t>
        <a:bodyPr/>
        <a:lstStyle/>
        <a:p>
          <a:endParaRPr lang="fr-FR"/>
        </a:p>
      </dgm:t>
    </dgm:pt>
    <dgm:pt modelId="{8552EC7F-2142-44CD-841E-EBC16740BBA4}">
      <dgm:prSet phldrT="[Texte]" custT="1"/>
      <dgm:spPr/>
      <dgm:t>
        <a:bodyPr/>
        <a:lstStyle/>
        <a:p>
          <a:r>
            <a:rPr lang="fr-FR" sz="1600" dirty="0"/>
            <a:t>Mesures pouvant être </a:t>
          </a:r>
          <a:r>
            <a:rPr lang="fr-FR" sz="1600" dirty="0" smtClean="0"/>
            <a:t>négociées</a:t>
          </a:r>
          <a:r>
            <a:rPr lang="fr-FR" sz="2600" dirty="0"/>
            <a:t>	</a:t>
          </a:r>
        </a:p>
      </dgm:t>
    </dgm:pt>
    <dgm:pt modelId="{736FDA2D-AB85-4E15-873B-6C68C2A0A9A2}" type="parTrans" cxnId="{BBDB738F-1383-41DA-A466-3CCC0055365F}">
      <dgm:prSet/>
      <dgm:spPr/>
      <dgm:t>
        <a:bodyPr/>
        <a:lstStyle/>
        <a:p>
          <a:endParaRPr lang="fr-FR"/>
        </a:p>
      </dgm:t>
    </dgm:pt>
    <dgm:pt modelId="{A0BB1EC4-00E1-4EF9-98E0-C75789355BFB}" type="sibTrans" cxnId="{BBDB738F-1383-41DA-A466-3CCC0055365F}">
      <dgm:prSet/>
      <dgm:spPr/>
      <dgm:t>
        <a:bodyPr/>
        <a:lstStyle/>
        <a:p>
          <a:endParaRPr lang="fr-FR"/>
        </a:p>
      </dgm:t>
    </dgm:pt>
    <dgm:pt modelId="{01416121-2B20-4969-8FD7-8CB7C057012B}">
      <dgm:prSet phldrT="[Texte]" custT="1"/>
      <dgm:spPr/>
      <dgm:t>
        <a:bodyPr/>
        <a:lstStyle/>
        <a:p>
          <a:pPr algn="just"/>
          <a:r>
            <a:rPr lang="fr-FR" sz="1400" dirty="0"/>
            <a:t>Par accord </a:t>
          </a:r>
          <a:r>
            <a:rPr lang="fr-FR" sz="1400" dirty="0" smtClean="0"/>
            <a:t>de groupe</a:t>
          </a:r>
          <a:r>
            <a:rPr lang="fr-FR" sz="1400" dirty="0"/>
            <a:t>, </a:t>
          </a:r>
          <a:r>
            <a:rPr lang="fr-FR" sz="1400" dirty="0" smtClean="0"/>
            <a:t>d’entreprise </a:t>
          </a:r>
          <a:r>
            <a:rPr lang="fr-FR" sz="1400" dirty="0"/>
            <a:t>ou </a:t>
          </a:r>
          <a:r>
            <a:rPr lang="fr-FR" sz="1400" dirty="0" smtClean="0"/>
            <a:t>d’établissement, d’UES ou de regroupement d’entreprises </a:t>
          </a:r>
          <a:r>
            <a:rPr lang="fr-FR" sz="1400" dirty="0"/>
            <a:t>/ </a:t>
          </a:r>
          <a:r>
            <a:rPr lang="fr-FR" sz="1400" dirty="0" smtClean="0"/>
            <a:t>Pour </a:t>
          </a:r>
          <a:r>
            <a:rPr lang="fr-FR" sz="1400" dirty="0"/>
            <a:t>une </a:t>
          </a:r>
          <a:r>
            <a:rPr lang="fr-FR" sz="1400" b="1" dirty="0">
              <a:solidFill>
                <a:srgbClr val="C00000"/>
              </a:solidFill>
            </a:rPr>
            <a:t>durée </a:t>
          </a:r>
          <a:r>
            <a:rPr lang="fr-FR" sz="1400" b="1" dirty="0" smtClean="0">
              <a:solidFill>
                <a:srgbClr val="C00000"/>
              </a:solidFill>
            </a:rPr>
            <a:t>maximale de </a:t>
          </a:r>
          <a:r>
            <a:rPr lang="fr-FR" sz="1400" b="1" dirty="0">
              <a:solidFill>
                <a:srgbClr val="C00000"/>
              </a:solidFill>
            </a:rPr>
            <a:t>4 </a:t>
          </a:r>
          <a:r>
            <a:rPr lang="fr-FR" sz="1400" b="1" dirty="0" smtClean="0">
              <a:solidFill>
                <a:srgbClr val="C00000"/>
              </a:solidFill>
            </a:rPr>
            <a:t>ans</a:t>
          </a:r>
          <a:r>
            <a:rPr lang="fr-FR" sz="1400" dirty="0" smtClean="0"/>
            <a:t>.</a:t>
          </a:r>
          <a:endParaRPr lang="fr-FR" sz="1400" dirty="0"/>
        </a:p>
      </dgm:t>
    </dgm:pt>
    <dgm:pt modelId="{50EDD5C9-7E7E-4E7C-9DE4-49D26EFADE24}" type="parTrans" cxnId="{99A5A8BE-35B1-42CD-B684-F59D743C2CC2}">
      <dgm:prSet/>
      <dgm:spPr/>
      <dgm:t>
        <a:bodyPr/>
        <a:lstStyle/>
        <a:p>
          <a:endParaRPr lang="fr-FR"/>
        </a:p>
      </dgm:t>
    </dgm:pt>
    <dgm:pt modelId="{462E5033-3F77-4FA1-B112-24B23642DF9B}" type="sibTrans" cxnId="{99A5A8BE-35B1-42CD-B684-F59D743C2CC2}">
      <dgm:prSet/>
      <dgm:spPr/>
      <dgm:t>
        <a:bodyPr/>
        <a:lstStyle/>
        <a:p>
          <a:endParaRPr lang="fr-FR"/>
        </a:p>
      </dgm:t>
    </dgm:pt>
    <dgm:pt modelId="{D11B4888-826E-4A5F-A010-CED4282FADB0}">
      <dgm:prSet phldrT="[Texte]" custT="1"/>
      <dgm:spPr/>
      <dgm:t>
        <a:bodyPr/>
        <a:lstStyle/>
        <a:p>
          <a:pPr algn="just"/>
          <a:r>
            <a:rPr lang="fr-FR" sz="1400" dirty="0"/>
            <a:t>L’accord porte sur :</a:t>
          </a:r>
        </a:p>
        <a:p>
          <a:pPr algn="just"/>
          <a:r>
            <a:rPr lang="fr-FR" sz="1400" dirty="0"/>
            <a:t>- Les </a:t>
          </a:r>
          <a:r>
            <a:rPr lang="fr-FR" sz="1400" b="1" dirty="0">
              <a:solidFill>
                <a:srgbClr val="C00000"/>
              </a:solidFill>
            </a:rPr>
            <a:t>thèmes</a:t>
          </a:r>
          <a:r>
            <a:rPr lang="fr-FR" sz="1400" dirty="0"/>
            <a:t> de la négociation afin que tous les thèmes obligatoires soient négociés au moins 1 fois tous les 4 </a:t>
          </a:r>
          <a:r>
            <a:rPr lang="fr-FR" sz="1400" dirty="0" smtClean="0"/>
            <a:t>ans.</a:t>
          </a:r>
          <a:endParaRPr lang="fr-FR" sz="1400" dirty="0"/>
        </a:p>
        <a:p>
          <a:pPr algn="just"/>
          <a:r>
            <a:rPr lang="fr-FR" sz="1400" dirty="0"/>
            <a:t>- La </a:t>
          </a:r>
          <a:r>
            <a:rPr lang="fr-FR" sz="1400" b="1" dirty="0">
              <a:solidFill>
                <a:srgbClr val="C00000"/>
              </a:solidFill>
            </a:rPr>
            <a:t>périodicité</a:t>
          </a:r>
          <a:r>
            <a:rPr lang="fr-FR" sz="1400" dirty="0"/>
            <a:t> de la négociation et le contenu de chaque </a:t>
          </a:r>
          <a:r>
            <a:rPr lang="fr-FR" sz="1400" dirty="0" smtClean="0"/>
            <a:t>thème.</a:t>
          </a:r>
          <a:endParaRPr lang="fr-FR" sz="1400" dirty="0"/>
        </a:p>
        <a:p>
          <a:pPr algn="just"/>
          <a:r>
            <a:rPr lang="fr-FR" sz="1400" dirty="0"/>
            <a:t>- Le </a:t>
          </a:r>
          <a:r>
            <a:rPr lang="fr-FR" sz="1400" b="1" dirty="0">
              <a:solidFill>
                <a:srgbClr val="C00000"/>
              </a:solidFill>
            </a:rPr>
            <a:t>calendrier</a:t>
          </a:r>
          <a:r>
            <a:rPr lang="fr-FR" sz="1400" dirty="0"/>
            <a:t> et les lieux de </a:t>
          </a:r>
          <a:r>
            <a:rPr lang="fr-FR" sz="1400" dirty="0" smtClean="0"/>
            <a:t>réunion.</a:t>
          </a:r>
          <a:endParaRPr lang="fr-FR" sz="1400" dirty="0"/>
        </a:p>
        <a:p>
          <a:pPr algn="just"/>
          <a:r>
            <a:rPr lang="fr-FR" sz="1400" dirty="0"/>
            <a:t>- Les </a:t>
          </a:r>
          <a:r>
            <a:rPr lang="fr-FR" sz="1400" b="1" dirty="0">
              <a:solidFill>
                <a:srgbClr val="C00000"/>
              </a:solidFill>
            </a:rPr>
            <a:t>informations</a:t>
          </a:r>
          <a:r>
            <a:rPr lang="fr-FR" sz="1400" dirty="0"/>
            <a:t> remises par l’employeur et </a:t>
          </a:r>
          <a:r>
            <a:rPr lang="fr-FR" sz="1400" dirty="0" smtClean="0"/>
            <a:t>les dates </a:t>
          </a:r>
          <a:r>
            <a:rPr lang="fr-FR" sz="1400" dirty="0"/>
            <a:t>de </a:t>
          </a:r>
          <a:r>
            <a:rPr lang="fr-FR" sz="1400" dirty="0" smtClean="0"/>
            <a:t>remise.</a:t>
          </a:r>
          <a:endParaRPr lang="fr-FR" sz="1400" dirty="0"/>
        </a:p>
        <a:p>
          <a:pPr algn="just"/>
          <a:r>
            <a:rPr lang="fr-FR" sz="1400" dirty="0"/>
            <a:t>- </a:t>
          </a:r>
          <a:r>
            <a:rPr lang="fr-FR" sz="1400" dirty="0" smtClean="0"/>
            <a:t>Les </a:t>
          </a:r>
          <a:r>
            <a:rPr lang="fr-FR" sz="1400" b="1" dirty="0" smtClean="0">
              <a:solidFill>
                <a:srgbClr val="C00000"/>
              </a:solidFill>
            </a:rPr>
            <a:t>modalités </a:t>
          </a:r>
          <a:r>
            <a:rPr lang="fr-FR" sz="1400" b="1" dirty="0">
              <a:solidFill>
                <a:srgbClr val="C00000"/>
              </a:solidFill>
            </a:rPr>
            <a:t>de suivi </a:t>
          </a:r>
          <a:r>
            <a:rPr lang="fr-FR" sz="1400" dirty="0"/>
            <a:t>des engagements </a:t>
          </a:r>
          <a:r>
            <a:rPr lang="fr-FR" sz="1400" dirty="0" smtClean="0"/>
            <a:t>pris.</a:t>
          </a:r>
          <a:endParaRPr lang="fr-FR" sz="1400" dirty="0"/>
        </a:p>
      </dgm:t>
    </dgm:pt>
    <dgm:pt modelId="{0290DFAA-0477-491C-B007-969C67DF6C48}" type="parTrans" cxnId="{17CC60F2-81B0-4C74-8565-F4C6A70F8560}">
      <dgm:prSet/>
      <dgm:spPr/>
      <dgm:t>
        <a:bodyPr/>
        <a:lstStyle/>
        <a:p>
          <a:endParaRPr lang="fr-FR"/>
        </a:p>
      </dgm:t>
    </dgm:pt>
    <dgm:pt modelId="{13A268D5-51D5-4205-A10C-AB3B7979C51E}" type="sibTrans" cxnId="{17CC60F2-81B0-4C74-8565-F4C6A70F8560}">
      <dgm:prSet/>
      <dgm:spPr/>
      <dgm:t>
        <a:bodyPr/>
        <a:lstStyle/>
        <a:p>
          <a:endParaRPr lang="fr-FR"/>
        </a:p>
      </dgm:t>
    </dgm:pt>
    <dgm:pt modelId="{F2D20CD3-B7E7-48BF-B55D-FF1152D39C24}">
      <dgm:prSet phldrT="[Texte]" custT="1"/>
      <dgm:spPr/>
      <dgm:t>
        <a:bodyPr/>
        <a:lstStyle/>
        <a:p>
          <a:r>
            <a:rPr lang="fr-FR" sz="1600" dirty="0"/>
            <a:t>Mesures applicables à défaut </a:t>
          </a:r>
          <a:r>
            <a:rPr lang="fr-FR" sz="1600" dirty="0" smtClean="0"/>
            <a:t>d’accord</a:t>
          </a:r>
          <a:endParaRPr lang="fr-FR" sz="1600" dirty="0"/>
        </a:p>
      </dgm:t>
    </dgm:pt>
    <dgm:pt modelId="{213B37CC-17E4-4242-A977-5E1844AC6B88}" type="parTrans" cxnId="{FD93A6B3-DB91-4941-AFEE-F4ABC9CD0840}">
      <dgm:prSet/>
      <dgm:spPr/>
      <dgm:t>
        <a:bodyPr/>
        <a:lstStyle/>
        <a:p>
          <a:endParaRPr lang="fr-FR"/>
        </a:p>
      </dgm:t>
    </dgm:pt>
    <dgm:pt modelId="{BE20240B-E931-43F6-A697-6A24F0E0A586}" type="sibTrans" cxnId="{FD93A6B3-DB91-4941-AFEE-F4ABC9CD0840}">
      <dgm:prSet/>
      <dgm:spPr/>
      <dgm:t>
        <a:bodyPr/>
        <a:lstStyle/>
        <a:p>
          <a:endParaRPr lang="fr-FR"/>
        </a:p>
      </dgm:t>
    </dgm:pt>
    <dgm:pt modelId="{83AE0008-45DB-4E2F-B100-717A2D757F87}">
      <dgm:prSet phldrT="[Texte]" custT="1"/>
      <dgm:spPr/>
      <dgm:t>
        <a:bodyPr/>
        <a:lstStyle/>
        <a:p>
          <a:pPr algn="just"/>
          <a:r>
            <a:rPr lang="fr-FR" sz="1400" dirty="0" smtClean="0"/>
            <a:t>Ce sont presque exactement les </a:t>
          </a:r>
          <a:r>
            <a:rPr lang="fr-FR" sz="1400" b="1" dirty="0" smtClean="0">
              <a:solidFill>
                <a:srgbClr val="C00000"/>
              </a:solidFill>
            </a:rPr>
            <a:t>dispositions légales antérieures aux ordonnances</a:t>
          </a:r>
          <a:r>
            <a:rPr lang="fr-FR" sz="1400" b="1" dirty="0" smtClean="0">
              <a:solidFill>
                <a:schemeClr val="tx1"/>
              </a:solidFill>
            </a:rPr>
            <a:t>.</a:t>
          </a:r>
          <a:r>
            <a:rPr lang="fr-FR" sz="1400" dirty="0" smtClean="0"/>
            <a:t> Deux modifications :</a:t>
          </a:r>
        </a:p>
        <a:p>
          <a:pPr algn="just"/>
          <a:r>
            <a:rPr lang="fr-FR" sz="1400" dirty="0" smtClean="0"/>
            <a:t>- La négociation sur le </a:t>
          </a:r>
          <a:r>
            <a:rPr lang="fr-FR" sz="1400" b="1" dirty="0" smtClean="0">
              <a:solidFill>
                <a:srgbClr val="C00000"/>
              </a:solidFill>
            </a:rPr>
            <a:t>contrat de génération </a:t>
          </a:r>
          <a:r>
            <a:rPr lang="fr-FR" sz="1400" dirty="0" smtClean="0"/>
            <a:t>(dans le cadre de la GPEC) est supprimée.</a:t>
          </a:r>
        </a:p>
        <a:p>
          <a:pPr algn="just"/>
          <a:r>
            <a:rPr lang="fr-FR" sz="1400" dirty="0" smtClean="0"/>
            <a:t>- Nouveau thème concernant la GPEC : les conditions d’information des </a:t>
          </a:r>
          <a:r>
            <a:rPr lang="fr-FR" sz="1400" b="1" dirty="0" smtClean="0">
              <a:solidFill>
                <a:srgbClr val="C00000"/>
              </a:solidFill>
            </a:rPr>
            <a:t>entreprises sous-traitantes </a:t>
          </a:r>
          <a:r>
            <a:rPr lang="fr-FR" sz="1400" dirty="0" smtClean="0"/>
            <a:t>sur les orientations stratégiques ayant un effet sur leurs « métiers, emplois et compétences ».</a:t>
          </a:r>
          <a:endParaRPr lang="fr-FR" sz="1400" dirty="0"/>
        </a:p>
      </dgm:t>
    </dgm:pt>
    <dgm:pt modelId="{C3D047DA-0D32-41E0-9189-AE4EADF294A9}" type="parTrans" cxnId="{66962BED-D6DB-4C07-821F-7F8FB2DB8BAF}">
      <dgm:prSet/>
      <dgm:spPr/>
      <dgm:t>
        <a:bodyPr/>
        <a:lstStyle/>
        <a:p>
          <a:endParaRPr lang="fr-FR"/>
        </a:p>
      </dgm:t>
    </dgm:pt>
    <dgm:pt modelId="{125C8509-1AD6-4F57-8D95-71E989D4CBBB}" type="sibTrans" cxnId="{66962BED-D6DB-4C07-821F-7F8FB2DB8BAF}">
      <dgm:prSet/>
      <dgm:spPr/>
      <dgm:t>
        <a:bodyPr/>
        <a:lstStyle/>
        <a:p>
          <a:endParaRPr lang="fr-FR"/>
        </a:p>
      </dgm:t>
    </dgm:pt>
    <dgm:pt modelId="{EA062188-19D6-4D55-A555-5BC47FDC0C04}">
      <dgm:prSet custT="1"/>
      <dgm:spPr/>
      <dgm:t>
        <a:bodyPr/>
        <a:lstStyle/>
        <a:p>
          <a:pPr algn="just"/>
          <a:r>
            <a:rPr lang="fr-FR" sz="1400" dirty="0"/>
            <a:t>Interdiction pour l’employeur de prendre des mesures unilatérales dans les matières en cours de négociation sauf si l’urgence le </a:t>
          </a:r>
          <a:r>
            <a:rPr lang="fr-FR" sz="1400" dirty="0" smtClean="0"/>
            <a:t>justifie et établissement d’un PV de désaccord en cas d’échec.</a:t>
          </a:r>
          <a:endParaRPr lang="fr-FR" sz="1400" dirty="0"/>
        </a:p>
      </dgm:t>
    </dgm:pt>
    <dgm:pt modelId="{C93E550F-C9BC-4995-A56D-F48470DD9C64}" type="parTrans" cxnId="{1C139D69-F753-41EF-9C31-C3E2993DBBFF}">
      <dgm:prSet/>
      <dgm:spPr/>
      <dgm:t>
        <a:bodyPr/>
        <a:lstStyle/>
        <a:p>
          <a:endParaRPr lang="fr-FR"/>
        </a:p>
      </dgm:t>
    </dgm:pt>
    <dgm:pt modelId="{B7318E0A-82A7-4710-97A7-5283024AA3DA}" type="sibTrans" cxnId="{1C139D69-F753-41EF-9C31-C3E2993DBBFF}">
      <dgm:prSet/>
      <dgm:spPr/>
      <dgm:t>
        <a:bodyPr/>
        <a:lstStyle/>
        <a:p>
          <a:endParaRPr lang="fr-FR"/>
        </a:p>
      </dgm:t>
    </dgm:pt>
    <dgm:pt modelId="{AE54C9FE-CD65-4DC0-9B97-DBB8B528C621}">
      <dgm:prSet phldrT="[Texte]" custT="1"/>
      <dgm:spPr/>
      <dgm:t>
        <a:bodyPr/>
        <a:lstStyle/>
        <a:p>
          <a:pPr algn="just"/>
          <a:r>
            <a:rPr lang="fr-FR" sz="1400" dirty="0"/>
            <a:t>Des négociations </a:t>
          </a:r>
          <a:r>
            <a:rPr lang="fr-FR" sz="1400" b="1" dirty="0">
              <a:solidFill>
                <a:srgbClr val="C00000"/>
              </a:solidFill>
            </a:rPr>
            <a:t>au moins tous les 4 </a:t>
          </a:r>
          <a:r>
            <a:rPr lang="fr-FR" sz="1400" b="1" dirty="0" smtClean="0">
              <a:solidFill>
                <a:srgbClr val="C00000"/>
              </a:solidFill>
            </a:rPr>
            <a:t>ans</a:t>
          </a:r>
          <a:r>
            <a:rPr lang="fr-FR" sz="1400" b="1" dirty="0" smtClean="0">
              <a:solidFill>
                <a:schemeClr val="tx1"/>
              </a:solidFill>
            </a:rPr>
            <a:t> </a:t>
          </a:r>
          <a:r>
            <a:rPr lang="fr-FR" sz="1400" dirty="0" smtClean="0">
              <a:solidFill>
                <a:schemeClr val="tx1"/>
              </a:solidFill>
            </a:rPr>
            <a:t>sur chacun des </a:t>
          </a:r>
          <a:r>
            <a:rPr lang="fr-FR" sz="1400" b="1" dirty="0" smtClean="0">
              <a:solidFill>
                <a:srgbClr val="C00000"/>
              </a:solidFill>
            </a:rPr>
            <a:t>trois blocs obligatoires</a:t>
          </a:r>
          <a:r>
            <a:rPr lang="fr-FR" sz="1400" dirty="0" smtClean="0">
              <a:solidFill>
                <a:schemeClr val="tx1"/>
              </a:solidFill>
            </a:rPr>
            <a:t>, le 3</a:t>
          </a:r>
          <a:r>
            <a:rPr lang="fr-FR" sz="1400" baseline="30000" dirty="0" smtClean="0">
              <a:solidFill>
                <a:schemeClr val="tx1"/>
              </a:solidFill>
            </a:rPr>
            <a:t>ème</a:t>
          </a:r>
          <a:r>
            <a:rPr lang="fr-FR" sz="1400" dirty="0" smtClean="0">
              <a:solidFill>
                <a:schemeClr val="tx1"/>
              </a:solidFill>
            </a:rPr>
            <a:t> (GPEC) ne concernant que les entreprises de 300 salariés au moins.</a:t>
          </a:r>
          <a:endParaRPr lang="fr-FR" sz="1400" dirty="0">
            <a:solidFill>
              <a:srgbClr val="C00000"/>
            </a:solidFill>
          </a:endParaRPr>
        </a:p>
      </dgm:t>
    </dgm:pt>
    <dgm:pt modelId="{DE479996-DEDB-4FE1-9470-E3C8A9D0ADBE}" type="parTrans" cxnId="{9040794D-15D1-4CF1-B46C-194E7FFE8491}">
      <dgm:prSet/>
      <dgm:spPr/>
      <dgm:t>
        <a:bodyPr/>
        <a:lstStyle/>
        <a:p>
          <a:endParaRPr lang="fr-FR"/>
        </a:p>
      </dgm:t>
    </dgm:pt>
    <dgm:pt modelId="{3BD47B32-0709-43B6-B292-0AC470C1DE81}" type="sibTrans" cxnId="{9040794D-15D1-4CF1-B46C-194E7FFE8491}">
      <dgm:prSet/>
      <dgm:spPr/>
      <dgm:t>
        <a:bodyPr/>
        <a:lstStyle/>
        <a:p>
          <a:endParaRPr lang="fr-FR"/>
        </a:p>
      </dgm:t>
    </dgm:pt>
    <dgm:pt modelId="{C79E00F0-4701-450E-924A-51C35D51F1BC}" type="pres">
      <dgm:prSet presAssocID="{49E687A7-991D-46DD-B231-728698A46FDD}" presName="linear" presStyleCnt="0">
        <dgm:presLayoutVars>
          <dgm:dir/>
          <dgm:animLvl val="lvl"/>
          <dgm:resizeHandles val="exact"/>
        </dgm:presLayoutVars>
      </dgm:prSet>
      <dgm:spPr/>
      <dgm:t>
        <a:bodyPr/>
        <a:lstStyle/>
        <a:p>
          <a:endParaRPr lang="fr-FR"/>
        </a:p>
      </dgm:t>
    </dgm:pt>
    <dgm:pt modelId="{F6903E33-ED57-4280-80B6-23ADD3E2A269}" type="pres">
      <dgm:prSet presAssocID="{EC27BB4D-F3A8-4269-AE35-5F5E3D5904AB}" presName="parentLin" presStyleCnt="0"/>
      <dgm:spPr/>
    </dgm:pt>
    <dgm:pt modelId="{810DFA90-8D59-4C1A-8E75-490650601C4B}" type="pres">
      <dgm:prSet presAssocID="{EC27BB4D-F3A8-4269-AE35-5F5E3D5904AB}" presName="parentLeftMargin" presStyleLbl="node1" presStyleIdx="0" presStyleCnt="3"/>
      <dgm:spPr/>
      <dgm:t>
        <a:bodyPr/>
        <a:lstStyle/>
        <a:p>
          <a:endParaRPr lang="fr-FR"/>
        </a:p>
      </dgm:t>
    </dgm:pt>
    <dgm:pt modelId="{62F7E6A3-4B49-4588-8EF7-573B55303885}" type="pres">
      <dgm:prSet presAssocID="{EC27BB4D-F3A8-4269-AE35-5F5E3D5904AB}" presName="parentText" presStyleLbl="node1" presStyleIdx="0" presStyleCnt="3" custScaleY="121951">
        <dgm:presLayoutVars>
          <dgm:chMax val="0"/>
          <dgm:bulletEnabled val="1"/>
        </dgm:presLayoutVars>
      </dgm:prSet>
      <dgm:spPr/>
      <dgm:t>
        <a:bodyPr/>
        <a:lstStyle/>
        <a:p>
          <a:endParaRPr lang="fr-FR"/>
        </a:p>
      </dgm:t>
    </dgm:pt>
    <dgm:pt modelId="{DB69D050-D615-4CB7-AC22-7BB91FAA9591}" type="pres">
      <dgm:prSet presAssocID="{EC27BB4D-F3A8-4269-AE35-5F5E3D5904AB}" presName="negativeSpace" presStyleCnt="0"/>
      <dgm:spPr/>
    </dgm:pt>
    <dgm:pt modelId="{CC16E193-3CF0-430F-BCCA-41B2EB6B777E}" type="pres">
      <dgm:prSet presAssocID="{EC27BB4D-F3A8-4269-AE35-5F5E3D5904AB}" presName="childText" presStyleLbl="conFgAcc1" presStyleIdx="0" presStyleCnt="3" custLinFactY="-26" custLinFactNeighborY="-100000">
        <dgm:presLayoutVars>
          <dgm:bulletEnabled val="1"/>
        </dgm:presLayoutVars>
      </dgm:prSet>
      <dgm:spPr/>
      <dgm:t>
        <a:bodyPr/>
        <a:lstStyle/>
        <a:p>
          <a:endParaRPr lang="fr-FR"/>
        </a:p>
      </dgm:t>
    </dgm:pt>
    <dgm:pt modelId="{53108407-4D8F-4EE7-95CC-121D2AE75B04}" type="pres">
      <dgm:prSet presAssocID="{50A6B28D-3C00-4116-9EBB-01DB68878FBE}" presName="spaceBetweenRectangles" presStyleCnt="0"/>
      <dgm:spPr/>
    </dgm:pt>
    <dgm:pt modelId="{7C2D13B3-02C7-40D9-A842-C7E8A724BA15}" type="pres">
      <dgm:prSet presAssocID="{8552EC7F-2142-44CD-841E-EBC16740BBA4}" presName="parentLin" presStyleCnt="0"/>
      <dgm:spPr/>
    </dgm:pt>
    <dgm:pt modelId="{641DA31C-CB8C-44DD-9396-FBBA3A8E883E}" type="pres">
      <dgm:prSet presAssocID="{8552EC7F-2142-44CD-841E-EBC16740BBA4}" presName="parentLeftMargin" presStyleLbl="node1" presStyleIdx="0" presStyleCnt="3"/>
      <dgm:spPr/>
      <dgm:t>
        <a:bodyPr/>
        <a:lstStyle/>
        <a:p>
          <a:endParaRPr lang="fr-FR"/>
        </a:p>
      </dgm:t>
    </dgm:pt>
    <dgm:pt modelId="{0DB6E23D-9656-4B6C-9EE6-7DBA59F4486B}" type="pres">
      <dgm:prSet presAssocID="{8552EC7F-2142-44CD-841E-EBC16740BBA4}" presName="parentText" presStyleLbl="node1" presStyleIdx="1" presStyleCnt="3" custScaleY="121951">
        <dgm:presLayoutVars>
          <dgm:chMax val="0"/>
          <dgm:bulletEnabled val="1"/>
        </dgm:presLayoutVars>
      </dgm:prSet>
      <dgm:spPr/>
      <dgm:t>
        <a:bodyPr/>
        <a:lstStyle/>
        <a:p>
          <a:endParaRPr lang="fr-FR"/>
        </a:p>
      </dgm:t>
    </dgm:pt>
    <dgm:pt modelId="{54353D0C-1FB3-456D-8D21-F84B0710D907}" type="pres">
      <dgm:prSet presAssocID="{8552EC7F-2142-44CD-841E-EBC16740BBA4}" presName="negativeSpace" presStyleCnt="0"/>
      <dgm:spPr/>
    </dgm:pt>
    <dgm:pt modelId="{9DFD312B-B33D-49A0-8936-3A21A6AEAFC7}" type="pres">
      <dgm:prSet presAssocID="{8552EC7F-2142-44CD-841E-EBC16740BBA4}" presName="childText" presStyleLbl="conFgAcc1" presStyleIdx="1" presStyleCnt="3">
        <dgm:presLayoutVars>
          <dgm:bulletEnabled val="1"/>
        </dgm:presLayoutVars>
      </dgm:prSet>
      <dgm:spPr/>
      <dgm:t>
        <a:bodyPr/>
        <a:lstStyle/>
        <a:p>
          <a:endParaRPr lang="fr-FR"/>
        </a:p>
      </dgm:t>
    </dgm:pt>
    <dgm:pt modelId="{A0228F5B-E529-4D75-8ECE-AE1EA72241D9}" type="pres">
      <dgm:prSet presAssocID="{A0BB1EC4-00E1-4EF9-98E0-C75789355BFB}" presName="spaceBetweenRectangles" presStyleCnt="0"/>
      <dgm:spPr/>
    </dgm:pt>
    <dgm:pt modelId="{B0179BDE-B1F5-4E87-ACCE-85BF6402F5AF}" type="pres">
      <dgm:prSet presAssocID="{F2D20CD3-B7E7-48BF-B55D-FF1152D39C24}" presName="parentLin" presStyleCnt="0"/>
      <dgm:spPr/>
    </dgm:pt>
    <dgm:pt modelId="{17F21B69-4299-485E-9AA8-F7F9A74D9330}" type="pres">
      <dgm:prSet presAssocID="{F2D20CD3-B7E7-48BF-B55D-FF1152D39C24}" presName="parentLeftMargin" presStyleLbl="node1" presStyleIdx="1" presStyleCnt="3"/>
      <dgm:spPr/>
      <dgm:t>
        <a:bodyPr/>
        <a:lstStyle/>
        <a:p>
          <a:endParaRPr lang="fr-FR"/>
        </a:p>
      </dgm:t>
    </dgm:pt>
    <dgm:pt modelId="{D94160EF-064C-4C3F-860F-70BC82BF83FD}" type="pres">
      <dgm:prSet presAssocID="{F2D20CD3-B7E7-48BF-B55D-FF1152D39C24}" presName="parentText" presStyleLbl="node1" presStyleIdx="2" presStyleCnt="3" custScaleY="121951">
        <dgm:presLayoutVars>
          <dgm:chMax val="0"/>
          <dgm:bulletEnabled val="1"/>
        </dgm:presLayoutVars>
      </dgm:prSet>
      <dgm:spPr/>
      <dgm:t>
        <a:bodyPr/>
        <a:lstStyle/>
        <a:p>
          <a:endParaRPr lang="fr-FR"/>
        </a:p>
      </dgm:t>
    </dgm:pt>
    <dgm:pt modelId="{EC127E8C-61CB-4C46-A951-AAD4B2C687A3}" type="pres">
      <dgm:prSet presAssocID="{F2D20CD3-B7E7-48BF-B55D-FF1152D39C24}" presName="negativeSpace" presStyleCnt="0"/>
      <dgm:spPr/>
    </dgm:pt>
    <dgm:pt modelId="{F9246E29-F983-4BA1-8BEF-30DE67F6F206}" type="pres">
      <dgm:prSet presAssocID="{F2D20CD3-B7E7-48BF-B55D-FF1152D39C24}" presName="childText" presStyleLbl="conFgAcc1" presStyleIdx="2" presStyleCnt="3" custScaleY="100598">
        <dgm:presLayoutVars>
          <dgm:bulletEnabled val="1"/>
        </dgm:presLayoutVars>
      </dgm:prSet>
      <dgm:spPr/>
      <dgm:t>
        <a:bodyPr/>
        <a:lstStyle/>
        <a:p>
          <a:endParaRPr lang="fr-FR"/>
        </a:p>
      </dgm:t>
    </dgm:pt>
  </dgm:ptLst>
  <dgm:cxnLst>
    <dgm:cxn modelId="{1C139D69-F753-41EF-9C31-C3E2993DBBFF}" srcId="{EC27BB4D-F3A8-4269-AE35-5F5E3D5904AB}" destId="{EA062188-19D6-4D55-A555-5BC47FDC0C04}" srcOrd="2" destOrd="0" parTransId="{C93E550F-C9BC-4995-A56D-F48470DD9C64}" sibTransId="{B7318E0A-82A7-4710-97A7-5283024AA3DA}"/>
    <dgm:cxn modelId="{FD93A6B3-DB91-4941-AFEE-F4ABC9CD0840}" srcId="{49E687A7-991D-46DD-B231-728698A46FDD}" destId="{F2D20CD3-B7E7-48BF-B55D-FF1152D39C24}" srcOrd="2" destOrd="0" parTransId="{213B37CC-17E4-4242-A977-5E1844AC6B88}" sibTransId="{BE20240B-E931-43F6-A697-6A24F0E0A586}"/>
    <dgm:cxn modelId="{FE945091-54F3-4E9F-9125-159B128D9AAE}" type="presOf" srcId="{8656093A-50D3-4ECD-80F7-1E5B9A15457B}" destId="{CC16E193-3CF0-430F-BCCA-41B2EB6B777E}" srcOrd="0" destOrd="1" presId="urn:microsoft.com/office/officeart/2005/8/layout/list1"/>
    <dgm:cxn modelId="{519912A6-67FE-4FB2-AA04-E712708E8F83}" type="presOf" srcId="{EC27BB4D-F3A8-4269-AE35-5F5E3D5904AB}" destId="{810DFA90-8D59-4C1A-8E75-490650601C4B}" srcOrd="0" destOrd="0" presId="urn:microsoft.com/office/officeart/2005/8/layout/list1"/>
    <dgm:cxn modelId="{82087872-6E7A-4A5F-81C6-92B78170ED35}" type="presOf" srcId="{49E687A7-991D-46DD-B231-728698A46FDD}" destId="{C79E00F0-4701-450E-924A-51C35D51F1BC}" srcOrd="0" destOrd="0" presId="urn:microsoft.com/office/officeart/2005/8/layout/list1"/>
    <dgm:cxn modelId="{A1E2052A-5490-4356-A71A-4FBFD253FAE2}" type="presOf" srcId="{01416121-2B20-4969-8FD7-8CB7C057012B}" destId="{9DFD312B-B33D-49A0-8936-3A21A6AEAFC7}" srcOrd="0" destOrd="0" presId="urn:microsoft.com/office/officeart/2005/8/layout/list1"/>
    <dgm:cxn modelId="{988CBA06-A2A0-48FA-B2E4-EBFBFE829C99}" srcId="{EC27BB4D-F3A8-4269-AE35-5F5E3D5904AB}" destId="{8656093A-50D3-4ECD-80F7-1E5B9A15457B}" srcOrd="1" destOrd="0" parTransId="{6F1DD660-8CEB-433A-8C5F-BF2C9F033477}" sibTransId="{F14BB567-D2DC-44F5-B012-4FB44ED3BD38}"/>
    <dgm:cxn modelId="{B6682731-4514-4AD7-B85B-DA4E62028D9A}" type="presOf" srcId="{83AE0008-45DB-4E2F-B100-717A2D757F87}" destId="{F9246E29-F983-4BA1-8BEF-30DE67F6F206}" srcOrd="0" destOrd="0" presId="urn:microsoft.com/office/officeart/2005/8/layout/list1"/>
    <dgm:cxn modelId="{F50AD167-123F-42E7-825B-07B6FDD2DFB1}" type="presOf" srcId="{F2D20CD3-B7E7-48BF-B55D-FF1152D39C24}" destId="{D94160EF-064C-4C3F-860F-70BC82BF83FD}" srcOrd="1" destOrd="0" presId="urn:microsoft.com/office/officeart/2005/8/layout/list1"/>
    <dgm:cxn modelId="{19CBD800-08C9-4F7B-ADE9-07045408496A}" type="presOf" srcId="{EA062188-19D6-4D55-A555-5BC47FDC0C04}" destId="{CC16E193-3CF0-430F-BCCA-41B2EB6B777E}" srcOrd="0" destOrd="2" presId="urn:microsoft.com/office/officeart/2005/8/layout/list1"/>
    <dgm:cxn modelId="{F60C8E48-2CF7-410C-9B97-7CA16CA47808}" type="presOf" srcId="{D11B4888-826E-4A5F-A010-CED4282FADB0}" destId="{9DFD312B-B33D-49A0-8936-3A21A6AEAFC7}" srcOrd="0" destOrd="1" presId="urn:microsoft.com/office/officeart/2005/8/layout/list1"/>
    <dgm:cxn modelId="{BBDB738F-1383-41DA-A466-3CCC0055365F}" srcId="{49E687A7-991D-46DD-B231-728698A46FDD}" destId="{8552EC7F-2142-44CD-841E-EBC16740BBA4}" srcOrd="1" destOrd="0" parTransId="{736FDA2D-AB85-4E15-873B-6C68C2A0A9A2}" sibTransId="{A0BB1EC4-00E1-4EF9-98E0-C75789355BFB}"/>
    <dgm:cxn modelId="{CB3D74B4-2E01-4FE1-B174-2CE7F9F474F5}" srcId="{49E687A7-991D-46DD-B231-728698A46FDD}" destId="{EC27BB4D-F3A8-4269-AE35-5F5E3D5904AB}" srcOrd="0" destOrd="0" parTransId="{AEC5987A-74FE-431B-9359-CA7BA3441A6C}" sibTransId="{50A6B28D-3C00-4116-9EBB-01DB68878FBE}"/>
    <dgm:cxn modelId="{9040794D-15D1-4CF1-B46C-194E7FFE8491}" srcId="{EC27BB4D-F3A8-4269-AE35-5F5E3D5904AB}" destId="{AE54C9FE-CD65-4DC0-9B97-DBB8B528C621}" srcOrd="0" destOrd="0" parTransId="{DE479996-DEDB-4FE1-9470-E3C8A9D0ADBE}" sibTransId="{3BD47B32-0709-43B6-B292-0AC470C1DE81}"/>
    <dgm:cxn modelId="{99A5A8BE-35B1-42CD-B684-F59D743C2CC2}" srcId="{8552EC7F-2142-44CD-841E-EBC16740BBA4}" destId="{01416121-2B20-4969-8FD7-8CB7C057012B}" srcOrd="0" destOrd="0" parTransId="{50EDD5C9-7E7E-4E7C-9DE4-49D26EFADE24}" sibTransId="{462E5033-3F77-4FA1-B112-24B23642DF9B}"/>
    <dgm:cxn modelId="{2BCC885F-BAD2-40BA-8EB4-9B819B339066}" type="presOf" srcId="{AE54C9FE-CD65-4DC0-9B97-DBB8B528C621}" destId="{CC16E193-3CF0-430F-BCCA-41B2EB6B777E}" srcOrd="0" destOrd="0" presId="urn:microsoft.com/office/officeart/2005/8/layout/list1"/>
    <dgm:cxn modelId="{17CC60F2-81B0-4C74-8565-F4C6A70F8560}" srcId="{8552EC7F-2142-44CD-841E-EBC16740BBA4}" destId="{D11B4888-826E-4A5F-A010-CED4282FADB0}" srcOrd="1" destOrd="0" parTransId="{0290DFAA-0477-491C-B007-969C67DF6C48}" sibTransId="{13A268D5-51D5-4205-A10C-AB3B7979C51E}"/>
    <dgm:cxn modelId="{774D8ECD-ECB4-4114-A57C-07DB55C0B185}" type="presOf" srcId="{8552EC7F-2142-44CD-841E-EBC16740BBA4}" destId="{0DB6E23D-9656-4B6C-9EE6-7DBA59F4486B}" srcOrd="1" destOrd="0" presId="urn:microsoft.com/office/officeart/2005/8/layout/list1"/>
    <dgm:cxn modelId="{66962BED-D6DB-4C07-821F-7F8FB2DB8BAF}" srcId="{F2D20CD3-B7E7-48BF-B55D-FF1152D39C24}" destId="{83AE0008-45DB-4E2F-B100-717A2D757F87}" srcOrd="0" destOrd="0" parTransId="{C3D047DA-0D32-41E0-9189-AE4EADF294A9}" sibTransId="{125C8509-1AD6-4F57-8D95-71E989D4CBBB}"/>
    <dgm:cxn modelId="{A2787FD0-4226-45A9-A290-67095A4A0E30}" type="presOf" srcId="{8552EC7F-2142-44CD-841E-EBC16740BBA4}" destId="{641DA31C-CB8C-44DD-9396-FBBA3A8E883E}" srcOrd="0" destOrd="0" presId="urn:microsoft.com/office/officeart/2005/8/layout/list1"/>
    <dgm:cxn modelId="{A8F30967-A23B-4655-BA36-EC88AF4FBCDB}" type="presOf" srcId="{F2D20CD3-B7E7-48BF-B55D-FF1152D39C24}" destId="{17F21B69-4299-485E-9AA8-F7F9A74D9330}" srcOrd="0" destOrd="0" presId="urn:microsoft.com/office/officeart/2005/8/layout/list1"/>
    <dgm:cxn modelId="{5702A78B-81F7-4576-AF3E-BF627A9A5252}" type="presOf" srcId="{EC27BB4D-F3A8-4269-AE35-5F5E3D5904AB}" destId="{62F7E6A3-4B49-4588-8EF7-573B55303885}" srcOrd="1" destOrd="0" presId="urn:microsoft.com/office/officeart/2005/8/layout/list1"/>
    <dgm:cxn modelId="{BCC875E8-B0F5-4B93-8BD8-CF578261EEF2}" type="presParOf" srcId="{C79E00F0-4701-450E-924A-51C35D51F1BC}" destId="{F6903E33-ED57-4280-80B6-23ADD3E2A269}" srcOrd="0" destOrd="0" presId="urn:microsoft.com/office/officeart/2005/8/layout/list1"/>
    <dgm:cxn modelId="{37127958-13ED-4D35-B053-5DA559E9936C}" type="presParOf" srcId="{F6903E33-ED57-4280-80B6-23ADD3E2A269}" destId="{810DFA90-8D59-4C1A-8E75-490650601C4B}" srcOrd="0" destOrd="0" presId="urn:microsoft.com/office/officeart/2005/8/layout/list1"/>
    <dgm:cxn modelId="{8E3AE2B3-379E-401E-BB84-F0F63083BAD5}" type="presParOf" srcId="{F6903E33-ED57-4280-80B6-23ADD3E2A269}" destId="{62F7E6A3-4B49-4588-8EF7-573B55303885}" srcOrd="1" destOrd="0" presId="urn:microsoft.com/office/officeart/2005/8/layout/list1"/>
    <dgm:cxn modelId="{7F4F271B-EE2B-4185-84F8-9F9361CC5097}" type="presParOf" srcId="{C79E00F0-4701-450E-924A-51C35D51F1BC}" destId="{DB69D050-D615-4CB7-AC22-7BB91FAA9591}" srcOrd="1" destOrd="0" presId="urn:microsoft.com/office/officeart/2005/8/layout/list1"/>
    <dgm:cxn modelId="{BBF40B12-23FC-42BF-9180-74EE3C6FE2AA}" type="presParOf" srcId="{C79E00F0-4701-450E-924A-51C35D51F1BC}" destId="{CC16E193-3CF0-430F-BCCA-41B2EB6B777E}" srcOrd="2" destOrd="0" presId="urn:microsoft.com/office/officeart/2005/8/layout/list1"/>
    <dgm:cxn modelId="{E8DD2AD6-3034-42A9-B5D3-34BB9EA38E30}" type="presParOf" srcId="{C79E00F0-4701-450E-924A-51C35D51F1BC}" destId="{53108407-4D8F-4EE7-95CC-121D2AE75B04}" srcOrd="3" destOrd="0" presId="urn:microsoft.com/office/officeart/2005/8/layout/list1"/>
    <dgm:cxn modelId="{942E0229-0D23-4841-B1DD-6A6BEFAB6E11}" type="presParOf" srcId="{C79E00F0-4701-450E-924A-51C35D51F1BC}" destId="{7C2D13B3-02C7-40D9-A842-C7E8A724BA15}" srcOrd="4" destOrd="0" presId="urn:microsoft.com/office/officeart/2005/8/layout/list1"/>
    <dgm:cxn modelId="{548E6DB5-031B-48A9-917F-F4D5F74DEF4B}" type="presParOf" srcId="{7C2D13B3-02C7-40D9-A842-C7E8A724BA15}" destId="{641DA31C-CB8C-44DD-9396-FBBA3A8E883E}" srcOrd="0" destOrd="0" presId="urn:microsoft.com/office/officeart/2005/8/layout/list1"/>
    <dgm:cxn modelId="{08EBF17D-FEA0-41A7-938A-D4766DF22520}" type="presParOf" srcId="{7C2D13B3-02C7-40D9-A842-C7E8A724BA15}" destId="{0DB6E23D-9656-4B6C-9EE6-7DBA59F4486B}" srcOrd="1" destOrd="0" presId="urn:microsoft.com/office/officeart/2005/8/layout/list1"/>
    <dgm:cxn modelId="{090F7673-D55B-4E49-9BBE-97C49D3D4869}" type="presParOf" srcId="{C79E00F0-4701-450E-924A-51C35D51F1BC}" destId="{54353D0C-1FB3-456D-8D21-F84B0710D907}" srcOrd="5" destOrd="0" presId="urn:microsoft.com/office/officeart/2005/8/layout/list1"/>
    <dgm:cxn modelId="{67FA1715-68C8-460E-A4CC-34CB68F85AF8}" type="presParOf" srcId="{C79E00F0-4701-450E-924A-51C35D51F1BC}" destId="{9DFD312B-B33D-49A0-8936-3A21A6AEAFC7}" srcOrd="6" destOrd="0" presId="urn:microsoft.com/office/officeart/2005/8/layout/list1"/>
    <dgm:cxn modelId="{F2051779-1E41-45AE-93C9-EDCFA9ED09B5}" type="presParOf" srcId="{C79E00F0-4701-450E-924A-51C35D51F1BC}" destId="{A0228F5B-E529-4D75-8ECE-AE1EA72241D9}" srcOrd="7" destOrd="0" presId="urn:microsoft.com/office/officeart/2005/8/layout/list1"/>
    <dgm:cxn modelId="{07087EFC-100E-4854-AA53-20807D8ED653}" type="presParOf" srcId="{C79E00F0-4701-450E-924A-51C35D51F1BC}" destId="{B0179BDE-B1F5-4E87-ACCE-85BF6402F5AF}" srcOrd="8" destOrd="0" presId="urn:microsoft.com/office/officeart/2005/8/layout/list1"/>
    <dgm:cxn modelId="{071CA3FB-0B63-434E-9B07-5FD6C5A895B0}" type="presParOf" srcId="{B0179BDE-B1F5-4E87-ACCE-85BF6402F5AF}" destId="{17F21B69-4299-485E-9AA8-F7F9A74D9330}" srcOrd="0" destOrd="0" presId="urn:microsoft.com/office/officeart/2005/8/layout/list1"/>
    <dgm:cxn modelId="{108C5AE4-FA29-482A-A307-9D97394531EB}" type="presParOf" srcId="{B0179BDE-B1F5-4E87-ACCE-85BF6402F5AF}" destId="{D94160EF-064C-4C3F-860F-70BC82BF83FD}" srcOrd="1" destOrd="0" presId="urn:microsoft.com/office/officeart/2005/8/layout/list1"/>
    <dgm:cxn modelId="{BAC5F2D8-ECD1-4A44-97A7-971B4EE1FDFF}" type="presParOf" srcId="{C79E00F0-4701-450E-924A-51C35D51F1BC}" destId="{EC127E8C-61CB-4C46-A951-AAD4B2C687A3}" srcOrd="9" destOrd="0" presId="urn:microsoft.com/office/officeart/2005/8/layout/list1"/>
    <dgm:cxn modelId="{5F7B7AD1-CD6B-4132-85AB-8E85E214BF9E}" type="presParOf" srcId="{C79E00F0-4701-450E-924A-51C35D51F1BC}" destId="{F9246E29-F983-4BA1-8BEF-30DE67F6F206}" srcOrd="10" destOrd="0" presId="urn:microsoft.com/office/officeart/2005/8/layout/list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F4E771C6-4576-4EFB-971A-732C00076EF1}"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fr-FR"/>
        </a:p>
      </dgm:t>
    </dgm:pt>
    <dgm:pt modelId="{550FD99F-8154-434F-9D85-87AA748D5105}">
      <dgm:prSet phldrT="[Texte]"/>
      <dgm:spPr/>
      <dgm:t>
        <a:bodyPr/>
        <a:lstStyle/>
        <a:p>
          <a:pPr>
            <a:spcAft>
              <a:spcPts val="0"/>
            </a:spcAft>
          </a:pPr>
          <a:r>
            <a:rPr lang="fr-FR" dirty="0"/>
            <a:t>Le télétravail peut être régulier ou occasionnel</a:t>
          </a:r>
        </a:p>
      </dgm:t>
    </dgm:pt>
    <dgm:pt modelId="{6960F93B-7D9E-4A9D-AA9F-1367E70275BA}" type="parTrans" cxnId="{B9CF5F4F-90D1-4AEE-93B5-D6079AA2F524}">
      <dgm:prSet/>
      <dgm:spPr/>
      <dgm:t>
        <a:bodyPr/>
        <a:lstStyle/>
        <a:p>
          <a:endParaRPr lang="fr-FR"/>
        </a:p>
      </dgm:t>
    </dgm:pt>
    <dgm:pt modelId="{B7E14B7A-91FA-407A-8272-77CCF7688AB1}" type="sibTrans" cxnId="{B9CF5F4F-90D1-4AEE-93B5-D6079AA2F524}">
      <dgm:prSet/>
      <dgm:spPr/>
      <dgm:t>
        <a:bodyPr/>
        <a:lstStyle/>
        <a:p>
          <a:endParaRPr lang="fr-FR"/>
        </a:p>
      </dgm:t>
    </dgm:pt>
    <dgm:pt modelId="{F8A00611-A23D-4507-BB03-FC9894A31E5C}">
      <dgm:prSet phldrT="[Texte]" custT="1"/>
      <dgm:spPr/>
      <dgm:t>
        <a:bodyPr/>
        <a:lstStyle/>
        <a:p>
          <a:r>
            <a:rPr lang="fr-FR" sz="1400" dirty="0"/>
            <a:t>L’exigence d’un télétravail régulier </a:t>
          </a:r>
          <a:r>
            <a:rPr lang="fr-FR" sz="1400" dirty="0" smtClean="0"/>
            <a:t>disparait.</a:t>
          </a:r>
          <a:endParaRPr lang="fr-FR" sz="1400" dirty="0"/>
        </a:p>
      </dgm:t>
    </dgm:pt>
    <dgm:pt modelId="{3949B3D8-ED3E-409C-82F1-0BDDBB7BCB9C}" type="parTrans" cxnId="{1F83A364-12FC-4E21-B735-0BA0E440C657}">
      <dgm:prSet/>
      <dgm:spPr/>
      <dgm:t>
        <a:bodyPr/>
        <a:lstStyle/>
        <a:p>
          <a:endParaRPr lang="fr-FR"/>
        </a:p>
      </dgm:t>
    </dgm:pt>
    <dgm:pt modelId="{0FD1BDA8-032C-4946-AA1B-65FAF82372F0}" type="sibTrans" cxnId="{1F83A364-12FC-4E21-B735-0BA0E440C657}">
      <dgm:prSet/>
      <dgm:spPr/>
      <dgm:t>
        <a:bodyPr/>
        <a:lstStyle/>
        <a:p>
          <a:endParaRPr lang="fr-FR"/>
        </a:p>
      </dgm:t>
    </dgm:pt>
    <dgm:pt modelId="{F1EF9F7E-A29D-458F-B284-DDE3048E91FF}">
      <dgm:prSet phldrT="[Texte]"/>
      <dgm:spPr/>
      <dgm:t>
        <a:bodyPr/>
        <a:lstStyle/>
        <a:p>
          <a:pPr>
            <a:spcAft>
              <a:spcPts val="0"/>
            </a:spcAft>
          </a:pPr>
          <a:r>
            <a:rPr lang="fr-FR" dirty="0"/>
            <a:t>Sauf cas de recours occasionnel, le télétravail est mis en place par accord collectif ou à défaut une charte élaboré unilatéralement après avis du CSE </a:t>
          </a:r>
        </a:p>
      </dgm:t>
    </dgm:pt>
    <dgm:pt modelId="{F44EE35C-6FE7-422E-AB03-511F26B56240}" type="parTrans" cxnId="{D8F4C10F-11EF-4496-99E0-BE9C97750F5A}">
      <dgm:prSet/>
      <dgm:spPr/>
      <dgm:t>
        <a:bodyPr/>
        <a:lstStyle/>
        <a:p>
          <a:endParaRPr lang="fr-FR"/>
        </a:p>
      </dgm:t>
    </dgm:pt>
    <dgm:pt modelId="{D064D83C-BE5B-473A-89CF-D1B15B8DBD69}" type="sibTrans" cxnId="{D8F4C10F-11EF-4496-99E0-BE9C97750F5A}">
      <dgm:prSet/>
      <dgm:spPr/>
      <dgm:t>
        <a:bodyPr/>
        <a:lstStyle/>
        <a:p>
          <a:endParaRPr lang="fr-FR"/>
        </a:p>
      </dgm:t>
    </dgm:pt>
    <dgm:pt modelId="{C797A91A-C370-4DEF-B704-11AE5FF57605}">
      <dgm:prSet phldrT="[Texte]" custT="1"/>
      <dgm:spPr/>
      <dgm:t>
        <a:bodyPr/>
        <a:lstStyle/>
        <a:p>
          <a:r>
            <a:rPr lang="fr-FR" sz="1400" dirty="0"/>
            <a:t>L’exigence d’une mention dans le contrat ou avenant </a:t>
          </a:r>
          <a:r>
            <a:rPr lang="fr-FR" sz="1400" dirty="0" smtClean="0"/>
            <a:t>disparait.</a:t>
          </a:r>
          <a:endParaRPr lang="fr-FR" sz="1400" dirty="0"/>
        </a:p>
      </dgm:t>
    </dgm:pt>
    <dgm:pt modelId="{FDE2BEE8-D40F-4106-A4DB-514ADB3710E0}" type="parTrans" cxnId="{D028D2B3-41A4-4F62-A182-28AD8ED7A4EB}">
      <dgm:prSet/>
      <dgm:spPr/>
      <dgm:t>
        <a:bodyPr/>
        <a:lstStyle/>
        <a:p>
          <a:endParaRPr lang="fr-FR"/>
        </a:p>
      </dgm:t>
    </dgm:pt>
    <dgm:pt modelId="{4A2C225C-31D2-4C40-8823-112CAFECA8BA}" type="sibTrans" cxnId="{D028D2B3-41A4-4F62-A182-28AD8ED7A4EB}">
      <dgm:prSet/>
      <dgm:spPr/>
      <dgm:t>
        <a:bodyPr/>
        <a:lstStyle/>
        <a:p>
          <a:endParaRPr lang="fr-FR"/>
        </a:p>
      </dgm:t>
    </dgm:pt>
    <dgm:pt modelId="{7D1F590A-932F-42AC-A097-91E32B3784CF}">
      <dgm:prSet phldrT="[Texte]" custT="1"/>
      <dgm:spPr/>
      <dgm:t>
        <a:bodyPr/>
        <a:lstStyle/>
        <a:p>
          <a:r>
            <a:rPr lang="fr-FR" sz="1400" dirty="0"/>
            <a:t>En l’absence de charte/accord, seul le recours occasionnel parait admis; l’accord est formalisé par tout </a:t>
          </a:r>
          <a:r>
            <a:rPr lang="fr-FR" sz="1400" dirty="0" smtClean="0"/>
            <a:t>moyen.</a:t>
          </a:r>
          <a:endParaRPr lang="fr-FR" sz="1400" dirty="0"/>
        </a:p>
      </dgm:t>
    </dgm:pt>
    <dgm:pt modelId="{A58A8558-F462-49EE-BFE4-57882F4CFA59}" type="parTrans" cxnId="{A2150718-C0E6-48EC-B038-5C12588AEC86}">
      <dgm:prSet/>
      <dgm:spPr/>
      <dgm:t>
        <a:bodyPr/>
        <a:lstStyle/>
        <a:p>
          <a:endParaRPr lang="fr-FR"/>
        </a:p>
      </dgm:t>
    </dgm:pt>
    <dgm:pt modelId="{0390CDB3-7017-4BCE-B201-5A7D05DCF224}" type="sibTrans" cxnId="{A2150718-C0E6-48EC-B038-5C12588AEC86}">
      <dgm:prSet/>
      <dgm:spPr/>
      <dgm:t>
        <a:bodyPr/>
        <a:lstStyle/>
        <a:p>
          <a:endParaRPr lang="fr-FR"/>
        </a:p>
      </dgm:t>
    </dgm:pt>
    <dgm:pt modelId="{137B3794-DB34-4A8A-9A28-7ADCB908396A}">
      <dgm:prSet/>
      <dgm:spPr/>
      <dgm:t>
        <a:bodyPr/>
        <a:lstStyle/>
        <a:p>
          <a:pPr>
            <a:spcAft>
              <a:spcPts val="0"/>
            </a:spcAft>
          </a:pPr>
          <a:r>
            <a:rPr lang="fr-FR" dirty="0"/>
            <a:t>Le refus d’accorder le télétravail à un salarié doit être motivé par l’employeur</a:t>
          </a:r>
        </a:p>
      </dgm:t>
    </dgm:pt>
    <dgm:pt modelId="{E004EF2B-416C-4CD1-ABF1-E21A8783B518}" type="parTrans" cxnId="{0FA2EB9B-B485-400A-90FE-5E785895A372}">
      <dgm:prSet/>
      <dgm:spPr/>
      <dgm:t>
        <a:bodyPr/>
        <a:lstStyle/>
        <a:p>
          <a:endParaRPr lang="fr-FR"/>
        </a:p>
      </dgm:t>
    </dgm:pt>
    <dgm:pt modelId="{DBB791AA-93D1-4182-851D-74481EC592C7}" type="sibTrans" cxnId="{0FA2EB9B-B485-400A-90FE-5E785895A372}">
      <dgm:prSet/>
      <dgm:spPr/>
      <dgm:t>
        <a:bodyPr/>
        <a:lstStyle/>
        <a:p>
          <a:endParaRPr lang="fr-FR"/>
        </a:p>
      </dgm:t>
    </dgm:pt>
    <dgm:pt modelId="{B9139364-FF9F-410A-B7FB-3C1CA31054C2}">
      <dgm:prSet custT="1"/>
      <dgm:spPr/>
      <dgm:t>
        <a:bodyPr/>
        <a:lstStyle/>
        <a:p>
          <a:r>
            <a:rPr lang="fr-FR" sz="1400" dirty="0"/>
            <a:t>Impossible d’imposer le télétravail à un </a:t>
          </a:r>
          <a:r>
            <a:rPr lang="fr-FR" sz="1400" dirty="0" smtClean="0"/>
            <a:t>salarié.</a:t>
          </a:r>
          <a:endParaRPr lang="fr-FR" sz="1400" dirty="0"/>
        </a:p>
      </dgm:t>
    </dgm:pt>
    <dgm:pt modelId="{63507D55-69C9-4090-A48B-18D285F686EE}" type="parTrans" cxnId="{F1833D82-6E26-4A6D-AB0C-FF87654CBB6D}">
      <dgm:prSet/>
      <dgm:spPr/>
      <dgm:t>
        <a:bodyPr/>
        <a:lstStyle/>
        <a:p>
          <a:endParaRPr lang="fr-FR"/>
        </a:p>
      </dgm:t>
    </dgm:pt>
    <dgm:pt modelId="{1D8B4A55-B6A6-41EC-8116-5D4100428E14}" type="sibTrans" cxnId="{F1833D82-6E26-4A6D-AB0C-FF87654CBB6D}">
      <dgm:prSet/>
      <dgm:spPr/>
      <dgm:t>
        <a:bodyPr/>
        <a:lstStyle/>
        <a:p>
          <a:endParaRPr lang="fr-FR"/>
        </a:p>
      </dgm:t>
    </dgm:pt>
    <dgm:pt modelId="{8FE30614-5DAE-40CD-944F-483128DFF930}">
      <dgm:prSet custT="1"/>
      <dgm:spPr/>
      <dgm:t>
        <a:bodyPr/>
        <a:lstStyle/>
        <a:p>
          <a:r>
            <a:rPr lang="fr-FR" sz="1400" dirty="0"/>
            <a:t>Exception au volontariat: </a:t>
          </a:r>
          <a:r>
            <a:rPr lang="fr-FR" sz="1400" dirty="0" smtClean="0"/>
            <a:t> en </a:t>
          </a:r>
          <a:r>
            <a:rPr lang="fr-FR" sz="1400" dirty="0"/>
            <a:t>cas de circonstances exceptionnelles (épidémie) ou force </a:t>
          </a:r>
          <a:r>
            <a:rPr lang="fr-FR" sz="1400" dirty="0" smtClean="0"/>
            <a:t>majeure.</a:t>
          </a:r>
          <a:endParaRPr lang="fr-FR" sz="1400" dirty="0"/>
        </a:p>
      </dgm:t>
    </dgm:pt>
    <dgm:pt modelId="{4CEB105B-3802-43FF-B890-FEDAFA1BC3C5}" type="parTrans" cxnId="{D0DCDC81-DC4A-43B2-87FD-D19DC82EB445}">
      <dgm:prSet/>
      <dgm:spPr/>
      <dgm:t>
        <a:bodyPr/>
        <a:lstStyle/>
        <a:p>
          <a:endParaRPr lang="fr-FR"/>
        </a:p>
      </dgm:t>
    </dgm:pt>
    <dgm:pt modelId="{238207C6-9B22-4117-9A9F-FB2B312FF532}" type="sibTrans" cxnId="{D0DCDC81-DC4A-43B2-87FD-D19DC82EB445}">
      <dgm:prSet/>
      <dgm:spPr/>
      <dgm:t>
        <a:bodyPr/>
        <a:lstStyle/>
        <a:p>
          <a:endParaRPr lang="fr-FR"/>
        </a:p>
      </dgm:t>
    </dgm:pt>
    <dgm:pt modelId="{E9A48DA6-7112-41EB-9319-26DD0D4B5C51}">
      <dgm:prSet/>
      <dgm:spPr/>
      <dgm:t>
        <a:bodyPr/>
        <a:lstStyle/>
        <a:p>
          <a:pPr>
            <a:spcAft>
              <a:spcPts val="0"/>
            </a:spcAft>
          </a:pPr>
          <a:r>
            <a:rPr lang="fr-FR" dirty="0"/>
            <a:t>Le télétravailleur a les mêmes droits que le salarié qui travaille dans les locaux de l’entreprise (accès aux informations syndicales, participation aux élections, accès à la formation)</a:t>
          </a:r>
        </a:p>
      </dgm:t>
    </dgm:pt>
    <dgm:pt modelId="{DD80BF20-DD7D-4D3E-B86F-E93E15C05BC7}" type="parTrans" cxnId="{40165782-CB11-44F2-BC88-E8ADD69FED4A}">
      <dgm:prSet/>
      <dgm:spPr/>
      <dgm:t>
        <a:bodyPr/>
        <a:lstStyle/>
        <a:p>
          <a:endParaRPr lang="fr-FR"/>
        </a:p>
      </dgm:t>
    </dgm:pt>
    <dgm:pt modelId="{6BF84532-B386-4AB7-9A87-DE5D3FF47505}" type="sibTrans" cxnId="{40165782-CB11-44F2-BC88-E8ADD69FED4A}">
      <dgm:prSet/>
      <dgm:spPr/>
      <dgm:t>
        <a:bodyPr/>
        <a:lstStyle/>
        <a:p>
          <a:endParaRPr lang="fr-FR"/>
        </a:p>
      </dgm:t>
    </dgm:pt>
    <dgm:pt modelId="{E6CD40FE-24F8-4270-9F7F-9961635CCD32}">
      <dgm:prSet custT="1"/>
      <dgm:spPr/>
      <dgm:t>
        <a:bodyPr/>
        <a:lstStyle/>
        <a:p>
          <a:r>
            <a:rPr lang="fr-FR" sz="1400" dirty="0"/>
            <a:t>Attention: la loi ne prévoit plus que l’employeur est tenu de prendre en charge tous les </a:t>
          </a:r>
          <a:r>
            <a:rPr lang="fr-FR" sz="1400" dirty="0" smtClean="0"/>
            <a:t>coûts </a:t>
          </a:r>
          <a:r>
            <a:rPr lang="fr-FR" sz="1400" dirty="0"/>
            <a:t>découlant de l’exercice du télétravail (cout du matériel, logiciel, abonnement, communication, </a:t>
          </a:r>
          <a:r>
            <a:rPr lang="fr-FR" sz="1400" dirty="0" smtClean="0"/>
            <a:t>maintenance, etc.) . </a:t>
          </a:r>
          <a:endParaRPr lang="fr-FR" sz="1400" dirty="0"/>
        </a:p>
      </dgm:t>
    </dgm:pt>
    <dgm:pt modelId="{4D8A5CAA-3A87-416D-A7FD-D581BA61163C}" type="parTrans" cxnId="{A71E8421-5EC0-4246-A4C9-A351EC94B44B}">
      <dgm:prSet/>
      <dgm:spPr/>
      <dgm:t>
        <a:bodyPr/>
        <a:lstStyle/>
        <a:p>
          <a:endParaRPr lang="fr-FR"/>
        </a:p>
      </dgm:t>
    </dgm:pt>
    <dgm:pt modelId="{D4C8EE3D-49BB-4D46-B6DA-79806209AD2C}" type="sibTrans" cxnId="{A71E8421-5EC0-4246-A4C9-A351EC94B44B}">
      <dgm:prSet/>
      <dgm:spPr/>
      <dgm:t>
        <a:bodyPr/>
        <a:lstStyle/>
        <a:p>
          <a:endParaRPr lang="fr-FR"/>
        </a:p>
      </dgm:t>
    </dgm:pt>
    <dgm:pt modelId="{38CE50A0-FAF7-4739-B29F-F14CD2BC9D6D}">
      <dgm:prSet custT="1"/>
      <dgm:spPr/>
      <dgm:t>
        <a:bodyPr/>
        <a:lstStyle/>
        <a:p>
          <a:r>
            <a:rPr lang="fr-FR" sz="1400" dirty="0"/>
            <a:t>La loi ne prévoit plus non plus de fixer en concertation avec le télétravailleur les plages horaires durant lesquelles l’employeur peut le contacter (c’est l’accord ou la charte qui DOIT le prévoir</a:t>
          </a:r>
          <a:r>
            <a:rPr lang="fr-FR" sz="1400" dirty="0" smtClean="0"/>
            <a:t>).</a:t>
          </a:r>
          <a:endParaRPr lang="fr-FR" sz="1400" dirty="0"/>
        </a:p>
      </dgm:t>
    </dgm:pt>
    <dgm:pt modelId="{FE8C8436-B778-46AA-8E56-0BC6031A11DF}" type="parTrans" cxnId="{36A40DEE-7195-44CF-8D3F-022AA0D14735}">
      <dgm:prSet/>
      <dgm:spPr/>
      <dgm:t>
        <a:bodyPr/>
        <a:lstStyle/>
        <a:p>
          <a:endParaRPr lang="fr-FR"/>
        </a:p>
      </dgm:t>
    </dgm:pt>
    <dgm:pt modelId="{2386F5BA-791B-489F-8E99-BCEC98497CFF}" type="sibTrans" cxnId="{36A40DEE-7195-44CF-8D3F-022AA0D14735}">
      <dgm:prSet/>
      <dgm:spPr/>
      <dgm:t>
        <a:bodyPr/>
        <a:lstStyle/>
        <a:p>
          <a:endParaRPr lang="fr-FR"/>
        </a:p>
      </dgm:t>
    </dgm:pt>
    <dgm:pt modelId="{18C2799A-29B6-40FA-BFF8-DEE6820BD64B}">
      <dgm:prSet/>
      <dgm:spPr/>
      <dgm:t>
        <a:bodyPr/>
        <a:lstStyle/>
        <a:p>
          <a:pPr>
            <a:spcAft>
              <a:spcPts val="0"/>
            </a:spcAft>
          </a:pPr>
          <a:r>
            <a:rPr lang="fr-FR" dirty="0"/>
            <a:t>La présomption d’AT est instituée en cas d’accident survenu sur le lieu d’exercice du télétravail</a:t>
          </a:r>
        </a:p>
      </dgm:t>
    </dgm:pt>
    <dgm:pt modelId="{BD7E2F4E-DBD6-4469-86D2-1B5D98F07900}" type="parTrans" cxnId="{F8D36153-A91B-4EEF-B755-23947D9475CB}">
      <dgm:prSet/>
      <dgm:spPr/>
      <dgm:t>
        <a:bodyPr/>
        <a:lstStyle/>
        <a:p>
          <a:endParaRPr lang="fr-FR"/>
        </a:p>
      </dgm:t>
    </dgm:pt>
    <dgm:pt modelId="{4C05C73F-F365-4D7E-BDF4-2A5434F2C869}" type="sibTrans" cxnId="{F8D36153-A91B-4EEF-B755-23947D9475CB}">
      <dgm:prSet/>
      <dgm:spPr/>
      <dgm:t>
        <a:bodyPr/>
        <a:lstStyle/>
        <a:p>
          <a:endParaRPr lang="fr-FR"/>
        </a:p>
      </dgm:t>
    </dgm:pt>
    <dgm:pt modelId="{24DCAED8-DFA2-4051-98A1-A906C2A7A720}" type="pres">
      <dgm:prSet presAssocID="{F4E771C6-4576-4EFB-971A-732C00076EF1}" presName="linear" presStyleCnt="0">
        <dgm:presLayoutVars>
          <dgm:animLvl val="lvl"/>
          <dgm:resizeHandles val="exact"/>
        </dgm:presLayoutVars>
      </dgm:prSet>
      <dgm:spPr/>
      <dgm:t>
        <a:bodyPr/>
        <a:lstStyle/>
        <a:p>
          <a:endParaRPr lang="fr-FR"/>
        </a:p>
      </dgm:t>
    </dgm:pt>
    <dgm:pt modelId="{A743E744-1B7D-448F-81D2-159B77C709C2}" type="pres">
      <dgm:prSet presAssocID="{550FD99F-8154-434F-9D85-87AA748D5105}" presName="parentText" presStyleLbl="node1" presStyleIdx="0" presStyleCnt="5">
        <dgm:presLayoutVars>
          <dgm:chMax val="0"/>
          <dgm:bulletEnabled val="1"/>
        </dgm:presLayoutVars>
      </dgm:prSet>
      <dgm:spPr/>
      <dgm:t>
        <a:bodyPr/>
        <a:lstStyle/>
        <a:p>
          <a:endParaRPr lang="fr-FR"/>
        </a:p>
      </dgm:t>
    </dgm:pt>
    <dgm:pt modelId="{7EC48C9B-C86E-4A4D-BD19-7B19DB462806}" type="pres">
      <dgm:prSet presAssocID="{550FD99F-8154-434F-9D85-87AA748D5105}" presName="childText" presStyleLbl="revTx" presStyleIdx="0" presStyleCnt="4">
        <dgm:presLayoutVars>
          <dgm:bulletEnabled val="1"/>
        </dgm:presLayoutVars>
      </dgm:prSet>
      <dgm:spPr/>
      <dgm:t>
        <a:bodyPr/>
        <a:lstStyle/>
        <a:p>
          <a:endParaRPr lang="fr-FR"/>
        </a:p>
      </dgm:t>
    </dgm:pt>
    <dgm:pt modelId="{24EB4C47-0CE6-4F57-8274-FE7FD52EAA5D}" type="pres">
      <dgm:prSet presAssocID="{F1EF9F7E-A29D-458F-B284-DDE3048E91FF}" presName="parentText" presStyleLbl="node1" presStyleIdx="1" presStyleCnt="5">
        <dgm:presLayoutVars>
          <dgm:chMax val="0"/>
          <dgm:bulletEnabled val="1"/>
        </dgm:presLayoutVars>
      </dgm:prSet>
      <dgm:spPr/>
      <dgm:t>
        <a:bodyPr/>
        <a:lstStyle/>
        <a:p>
          <a:endParaRPr lang="fr-FR"/>
        </a:p>
      </dgm:t>
    </dgm:pt>
    <dgm:pt modelId="{A42AB472-EF68-4FA8-A883-6FE42164AFBA}" type="pres">
      <dgm:prSet presAssocID="{F1EF9F7E-A29D-458F-B284-DDE3048E91FF}" presName="childText" presStyleLbl="revTx" presStyleIdx="1" presStyleCnt="4">
        <dgm:presLayoutVars>
          <dgm:bulletEnabled val="1"/>
        </dgm:presLayoutVars>
      </dgm:prSet>
      <dgm:spPr/>
      <dgm:t>
        <a:bodyPr/>
        <a:lstStyle/>
        <a:p>
          <a:endParaRPr lang="fr-FR"/>
        </a:p>
      </dgm:t>
    </dgm:pt>
    <dgm:pt modelId="{2FC2522A-9BDB-4E5F-B961-E985BE3963FE}" type="pres">
      <dgm:prSet presAssocID="{137B3794-DB34-4A8A-9A28-7ADCB908396A}" presName="parentText" presStyleLbl="node1" presStyleIdx="2" presStyleCnt="5">
        <dgm:presLayoutVars>
          <dgm:chMax val="0"/>
          <dgm:bulletEnabled val="1"/>
        </dgm:presLayoutVars>
      </dgm:prSet>
      <dgm:spPr/>
      <dgm:t>
        <a:bodyPr/>
        <a:lstStyle/>
        <a:p>
          <a:endParaRPr lang="fr-FR"/>
        </a:p>
      </dgm:t>
    </dgm:pt>
    <dgm:pt modelId="{761B7DDB-618A-4DFE-8B86-048EC401AC73}" type="pres">
      <dgm:prSet presAssocID="{137B3794-DB34-4A8A-9A28-7ADCB908396A}" presName="childText" presStyleLbl="revTx" presStyleIdx="2" presStyleCnt="4">
        <dgm:presLayoutVars>
          <dgm:bulletEnabled val="1"/>
        </dgm:presLayoutVars>
      </dgm:prSet>
      <dgm:spPr/>
      <dgm:t>
        <a:bodyPr/>
        <a:lstStyle/>
        <a:p>
          <a:endParaRPr lang="fr-FR"/>
        </a:p>
      </dgm:t>
    </dgm:pt>
    <dgm:pt modelId="{3C5868EE-6739-42B1-A8DE-939879036E0D}" type="pres">
      <dgm:prSet presAssocID="{E9A48DA6-7112-41EB-9319-26DD0D4B5C51}" presName="parentText" presStyleLbl="node1" presStyleIdx="3" presStyleCnt="5">
        <dgm:presLayoutVars>
          <dgm:chMax val="0"/>
          <dgm:bulletEnabled val="1"/>
        </dgm:presLayoutVars>
      </dgm:prSet>
      <dgm:spPr/>
      <dgm:t>
        <a:bodyPr/>
        <a:lstStyle/>
        <a:p>
          <a:endParaRPr lang="fr-FR"/>
        </a:p>
      </dgm:t>
    </dgm:pt>
    <dgm:pt modelId="{49345056-1679-46DE-AADE-5203BDE8DF3A}" type="pres">
      <dgm:prSet presAssocID="{E9A48DA6-7112-41EB-9319-26DD0D4B5C51}" presName="childText" presStyleLbl="revTx" presStyleIdx="3" presStyleCnt="4">
        <dgm:presLayoutVars>
          <dgm:bulletEnabled val="1"/>
        </dgm:presLayoutVars>
      </dgm:prSet>
      <dgm:spPr/>
      <dgm:t>
        <a:bodyPr/>
        <a:lstStyle/>
        <a:p>
          <a:endParaRPr lang="fr-FR"/>
        </a:p>
      </dgm:t>
    </dgm:pt>
    <dgm:pt modelId="{D294BE27-BBC0-4BE8-84DD-BA472C162458}" type="pres">
      <dgm:prSet presAssocID="{18C2799A-29B6-40FA-BFF8-DEE6820BD64B}" presName="parentText" presStyleLbl="node1" presStyleIdx="4" presStyleCnt="5">
        <dgm:presLayoutVars>
          <dgm:chMax val="0"/>
          <dgm:bulletEnabled val="1"/>
        </dgm:presLayoutVars>
      </dgm:prSet>
      <dgm:spPr/>
      <dgm:t>
        <a:bodyPr/>
        <a:lstStyle/>
        <a:p>
          <a:endParaRPr lang="fr-FR"/>
        </a:p>
      </dgm:t>
    </dgm:pt>
  </dgm:ptLst>
  <dgm:cxnLst>
    <dgm:cxn modelId="{519FE690-E274-416B-B337-E74F08CCD049}" type="presOf" srcId="{E9A48DA6-7112-41EB-9319-26DD0D4B5C51}" destId="{3C5868EE-6739-42B1-A8DE-939879036E0D}" srcOrd="0" destOrd="0" presId="urn:microsoft.com/office/officeart/2005/8/layout/vList2"/>
    <dgm:cxn modelId="{40165782-CB11-44F2-BC88-E8ADD69FED4A}" srcId="{F4E771C6-4576-4EFB-971A-732C00076EF1}" destId="{E9A48DA6-7112-41EB-9319-26DD0D4B5C51}" srcOrd="3" destOrd="0" parTransId="{DD80BF20-DD7D-4D3E-B86F-E93E15C05BC7}" sibTransId="{6BF84532-B386-4AB7-9A87-DE5D3FF47505}"/>
    <dgm:cxn modelId="{36A40DEE-7195-44CF-8D3F-022AA0D14735}" srcId="{E9A48DA6-7112-41EB-9319-26DD0D4B5C51}" destId="{38CE50A0-FAF7-4739-B29F-F14CD2BC9D6D}" srcOrd="1" destOrd="0" parTransId="{FE8C8436-B778-46AA-8E56-0BC6031A11DF}" sibTransId="{2386F5BA-791B-489F-8E99-BCEC98497CFF}"/>
    <dgm:cxn modelId="{0FA2EB9B-B485-400A-90FE-5E785895A372}" srcId="{F4E771C6-4576-4EFB-971A-732C00076EF1}" destId="{137B3794-DB34-4A8A-9A28-7ADCB908396A}" srcOrd="2" destOrd="0" parTransId="{E004EF2B-416C-4CD1-ABF1-E21A8783B518}" sibTransId="{DBB791AA-93D1-4182-851D-74481EC592C7}"/>
    <dgm:cxn modelId="{F8D36153-A91B-4EEF-B755-23947D9475CB}" srcId="{F4E771C6-4576-4EFB-971A-732C00076EF1}" destId="{18C2799A-29B6-40FA-BFF8-DEE6820BD64B}" srcOrd="4" destOrd="0" parTransId="{BD7E2F4E-DBD6-4469-86D2-1B5D98F07900}" sibTransId="{4C05C73F-F365-4D7E-BDF4-2A5434F2C869}"/>
    <dgm:cxn modelId="{D760EA01-BD00-4745-8BFA-FCFC8B7D585F}" type="presOf" srcId="{F4E771C6-4576-4EFB-971A-732C00076EF1}" destId="{24DCAED8-DFA2-4051-98A1-A906C2A7A720}" srcOrd="0" destOrd="0" presId="urn:microsoft.com/office/officeart/2005/8/layout/vList2"/>
    <dgm:cxn modelId="{B9CF5F4F-90D1-4AEE-93B5-D6079AA2F524}" srcId="{F4E771C6-4576-4EFB-971A-732C00076EF1}" destId="{550FD99F-8154-434F-9D85-87AA748D5105}" srcOrd="0" destOrd="0" parTransId="{6960F93B-7D9E-4A9D-AA9F-1367E70275BA}" sibTransId="{B7E14B7A-91FA-407A-8272-77CCF7688AB1}"/>
    <dgm:cxn modelId="{85DC235A-3A61-4F64-85ED-AD7F54E03B64}" type="presOf" srcId="{F1EF9F7E-A29D-458F-B284-DDE3048E91FF}" destId="{24EB4C47-0CE6-4F57-8274-FE7FD52EAA5D}" srcOrd="0" destOrd="0" presId="urn:microsoft.com/office/officeart/2005/8/layout/vList2"/>
    <dgm:cxn modelId="{D028D2B3-41A4-4F62-A182-28AD8ED7A4EB}" srcId="{F1EF9F7E-A29D-458F-B284-DDE3048E91FF}" destId="{C797A91A-C370-4DEF-B704-11AE5FF57605}" srcOrd="0" destOrd="0" parTransId="{FDE2BEE8-D40F-4106-A4DB-514ADB3710E0}" sibTransId="{4A2C225C-31D2-4C40-8823-112CAFECA8BA}"/>
    <dgm:cxn modelId="{A71E8421-5EC0-4246-A4C9-A351EC94B44B}" srcId="{E9A48DA6-7112-41EB-9319-26DD0D4B5C51}" destId="{E6CD40FE-24F8-4270-9F7F-9961635CCD32}" srcOrd="0" destOrd="0" parTransId="{4D8A5CAA-3A87-416D-A7FD-D581BA61163C}" sibTransId="{D4C8EE3D-49BB-4D46-B6DA-79806209AD2C}"/>
    <dgm:cxn modelId="{1E9D1B81-28C3-4266-8C72-67F93A1E340A}" type="presOf" srcId="{B9139364-FF9F-410A-B7FB-3C1CA31054C2}" destId="{761B7DDB-618A-4DFE-8B86-048EC401AC73}" srcOrd="0" destOrd="0" presId="urn:microsoft.com/office/officeart/2005/8/layout/vList2"/>
    <dgm:cxn modelId="{86FC7F90-55B7-476E-A6DF-16960466D224}" type="presOf" srcId="{18C2799A-29B6-40FA-BFF8-DEE6820BD64B}" destId="{D294BE27-BBC0-4BE8-84DD-BA472C162458}" srcOrd="0" destOrd="0" presId="urn:microsoft.com/office/officeart/2005/8/layout/vList2"/>
    <dgm:cxn modelId="{D0DCDC81-DC4A-43B2-87FD-D19DC82EB445}" srcId="{137B3794-DB34-4A8A-9A28-7ADCB908396A}" destId="{8FE30614-5DAE-40CD-944F-483128DFF930}" srcOrd="1" destOrd="0" parTransId="{4CEB105B-3802-43FF-B890-FEDAFA1BC3C5}" sibTransId="{238207C6-9B22-4117-9A9F-FB2B312FF532}"/>
    <dgm:cxn modelId="{9AD7E585-2409-447D-AA6C-3BC3BA0344C8}" type="presOf" srcId="{8FE30614-5DAE-40CD-944F-483128DFF930}" destId="{761B7DDB-618A-4DFE-8B86-048EC401AC73}" srcOrd="0" destOrd="1" presId="urn:microsoft.com/office/officeart/2005/8/layout/vList2"/>
    <dgm:cxn modelId="{421963EB-DC86-4407-892D-FAACFF447B96}" type="presOf" srcId="{C797A91A-C370-4DEF-B704-11AE5FF57605}" destId="{A42AB472-EF68-4FA8-A883-6FE42164AFBA}" srcOrd="0" destOrd="0" presId="urn:microsoft.com/office/officeart/2005/8/layout/vList2"/>
    <dgm:cxn modelId="{F1833D82-6E26-4A6D-AB0C-FF87654CBB6D}" srcId="{137B3794-DB34-4A8A-9A28-7ADCB908396A}" destId="{B9139364-FF9F-410A-B7FB-3C1CA31054C2}" srcOrd="0" destOrd="0" parTransId="{63507D55-69C9-4090-A48B-18D285F686EE}" sibTransId="{1D8B4A55-B6A6-41EC-8116-5D4100428E14}"/>
    <dgm:cxn modelId="{A2150718-C0E6-48EC-B038-5C12588AEC86}" srcId="{F1EF9F7E-A29D-458F-B284-DDE3048E91FF}" destId="{7D1F590A-932F-42AC-A097-91E32B3784CF}" srcOrd="1" destOrd="0" parTransId="{A58A8558-F462-49EE-BFE4-57882F4CFA59}" sibTransId="{0390CDB3-7017-4BCE-B201-5A7D05DCF224}"/>
    <dgm:cxn modelId="{8BD95990-1736-4FFE-8CFD-394DFD2C32BC}" type="presOf" srcId="{E6CD40FE-24F8-4270-9F7F-9961635CCD32}" destId="{49345056-1679-46DE-AADE-5203BDE8DF3A}" srcOrd="0" destOrd="0" presId="urn:microsoft.com/office/officeart/2005/8/layout/vList2"/>
    <dgm:cxn modelId="{B1AB9490-2983-49EA-B59E-0217C3B79296}" type="presOf" srcId="{7D1F590A-932F-42AC-A097-91E32B3784CF}" destId="{A42AB472-EF68-4FA8-A883-6FE42164AFBA}" srcOrd="0" destOrd="1" presId="urn:microsoft.com/office/officeart/2005/8/layout/vList2"/>
    <dgm:cxn modelId="{CF059350-E136-493E-BE63-C0DB724870C7}" type="presOf" srcId="{F8A00611-A23D-4507-BB03-FC9894A31E5C}" destId="{7EC48C9B-C86E-4A4D-BD19-7B19DB462806}" srcOrd="0" destOrd="0" presId="urn:microsoft.com/office/officeart/2005/8/layout/vList2"/>
    <dgm:cxn modelId="{1F83A364-12FC-4E21-B735-0BA0E440C657}" srcId="{550FD99F-8154-434F-9D85-87AA748D5105}" destId="{F8A00611-A23D-4507-BB03-FC9894A31E5C}" srcOrd="0" destOrd="0" parTransId="{3949B3D8-ED3E-409C-82F1-0BDDBB7BCB9C}" sibTransId="{0FD1BDA8-032C-4946-AA1B-65FAF82372F0}"/>
    <dgm:cxn modelId="{D8F4C10F-11EF-4496-99E0-BE9C97750F5A}" srcId="{F4E771C6-4576-4EFB-971A-732C00076EF1}" destId="{F1EF9F7E-A29D-458F-B284-DDE3048E91FF}" srcOrd="1" destOrd="0" parTransId="{F44EE35C-6FE7-422E-AB03-511F26B56240}" sibTransId="{D064D83C-BE5B-473A-89CF-D1B15B8DBD69}"/>
    <dgm:cxn modelId="{0450D228-E71B-4B3C-9C89-7E3C75DA9A77}" type="presOf" srcId="{38CE50A0-FAF7-4739-B29F-F14CD2BC9D6D}" destId="{49345056-1679-46DE-AADE-5203BDE8DF3A}" srcOrd="0" destOrd="1" presId="urn:microsoft.com/office/officeart/2005/8/layout/vList2"/>
    <dgm:cxn modelId="{DD84E695-ABFD-4197-B4AC-0EAACC814A51}" type="presOf" srcId="{550FD99F-8154-434F-9D85-87AA748D5105}" destId="{A743E744-1B7D-448F-81D2-159B77C709C2}" srcOrd="0" destOrd="0" presId="urn:microsoft.com/office/officeart/2005/8/layout/vList2"/>
    <dgm:cxn modelId="{2604668F-A89B-47CA-931B-13722B720AF9}" type="presOf" srcId="{137B3794-DB34-4A8A-9A28-7ADCB908396A}" destId="{2FC2522A-9BDB-4E5F-B961-E985BE3963FE}" srcOrd="0" destOrd="0" presId="urn:microsoft.com/office/officeart/2005/8/layout/vList2"/>
    <dgm:cxn modelId="{B7E76594-6F7C-4DF8-81A9-FE84687A12B3}" type="presParOf" srcId="{24DCAED8-DFA2-4051-98A1-A906C2A7A720}" destId="{A743E744-1B7D-448F-81D2-159B77C709C2}" srcOrd="0" destOrd="0" presId="urn:microsoft.com/office/officeart/2005/8/layout/vList2"/>
    <dgm:cxn modelId="{F9685578-A7A8-463A-8352-4BE78A2A76FE}" type="presParOf" srcId="{24DCAED8-DFA2-4051-98A1-A906C2A7A720}" destId="{7EC48C9B-C86E-4A4D-BD19-7B19DB462806}" srcOrd="1" destOrd="0" presId="urn:microsoft.com/office/officeart/2005/8/layout/vList2"/>
    <dgm:cxn modelId="{C6C15D80-048C-49E7-AD5D-8C8BF4EF5470}" type="presParOf" srcId="{24DCAED8-DFA2-4051-98A1-A906C2A7A720}" destId="{24EB4C47-0CE6-4F57-8274-FE7FD52EAA5D}" srcOrd="2" destOrd="0" presId="urn:microsoft.com/office/officeart/2005/8/layout/vList2"/>
    <dgm:cxn modelId="{F1AC9C77-DE33-4A15-AB33-7CF5DA8EC86E}" type="presParOf" srcId="{24DCAED8-DFA2-4051-98A1-A906C2A7A720}" destId="{A42AB472-EF68-4FA8-A883-6FE42164AFBA}" srcOrd="3" destOrd="0" presId="urn:microsoft.com/office/officeart/2005/8/layout/vList2"/>
    <dgm:cxn modelId="{D959D499-E28C-48FC-A679-F803F34A376E}" type="presParOf" srcId="{24DCAED8-DFA2-4051-98A1-A906C2A7A720}" destId="{2FC2522A-9BDB-4E5F-B961-E985BE3963FE}" srcOrd="4" destOrd="0" presId="urn:microsoft.com/office/officeart/2005/8/layout/vList2"/>
    <dgm:cxn modelId="{5FED73DA-ED68-4BCD-8245-FE79961FE851}" type="presParOf" srcId="{24DCAED8-DFA2-4051-98A1-A906C2A7A720}" destId="{761B7DDB-618A-4DFE-8B86-048EC401AC73}" srcOrd="5" destOrd="0" presId="urn:microsoft.com/office/officeart/2005/8/layout/vList2"/>
    <dgm:cxn modelId="{CCA8DDAC-A169-4CA9-A0AC-3C3193DC54FD}" type="presParOf" srcId="{24DCAED8-DFA2-4051-98A1-A906C2A7A720}" destId="{3C5868EE-6739-42B1-A8DE-939879036E0D}" srcOrd="6" destOrd="0" presId="urn:microsoft.com/office/officeart/2005/8/layout/vList2"/>
    <dgm:cxn modelId="{549BD739-80E4-4F4E-8D21-3C28DE91C437}" type="presParOf" srcId="{24DCAED8-DFA2-4051-98A1-A906C2A7A720}" destId="{49345056-1679-46DE-AADE-5203BDE8DF3A}" srcOrd="7" destOrd="0" presId="urn:microsoft.com/office/officeart/2005/8/layout/vList2"/>
    <dgm:cxn modelId="{7C040AAB-F7A5-4D59-917D-72E2E87276C4}" type="presParOf" srcId="{24DCAED8-DFA2-4051-98A1-A906C2A7A720}" destId="{D294BE27-BBC0-4BE8-84DD-BA472C162458}" srcOrd="8" destOrd="0" presId="urn:microsoft.com/office/officeart/2005/8/layout/vList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D3342D74-E499-4A2A-BA47-51A0FB1B7950}"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fr-FR"/>
        </a:p>
      </dgm:t>
    </dgm:pt>
    <dgm:pt modelId="{91554487-5762-4A21-BBBD-ED58477D4FDB}">
      <dgm:prSet phldrT="[Texte]"/>
      <dgm:spPr/>
      <dgm:t>
        <a:bodyPr/>
        <a:lstStyle/>
        <a:p>
          <a:r>
            <a:rPr lang="fr-FR" dirty="0"/>
            <a:t>Présomption simple de conformité de l’accord à la </a:t>
          </a:r>
          <a:r>
            <a:rPr lang="fr-FR" dirty="0" smtClean="0"/>
            <a:t>loi</a:t>
          </a:r>
          <a:endParaRPr lang="fr-FR" dirty="0"/>
        </a:p>
      </dgm:t>
    </dgm:pt>
    <dgm:pt modelId="{732DFF1E-C66D-4D92-B00D-61BA5AE6F592}" type="parTrans" cxnId="{90A9CBBD-26F9-4B59-899C-C4E242B9F80F}">
      <dgm:prSet/>
      <dgm:spPr/>
      <dgm:t>
        <a:bodyPr/>
        <a:lstStyle/>
        <a:p>
          <a:endParaRPr lang="fr-FR"/>
        </a:p>
      </dgm:t>
    </dgm:pt>
    <dgm:pt modelId="{6F031854-4C66-4ADB-A1F1-BDFCF4AAB80E}" type="sibTrans" cxnId="{90A9CBBD-26F9-4B59-899C-C4E242B9F80F}">
      <dgm:prSet/>
      <dgm:spPr/>
      <dgm:t>
        <a:bodyPr/>
        <a:lstStyle/>
        <a:p>
          <a:endParaRPr lang="fr-FR"/>
        </a:p>
      </dgm:t>
    </dgm:pt>
    <dgm:pt modelId="{E6CDFCEE-DFE8-49FB-935C-B3BCA27DE2BF}">
      <dgm:prSet phldrT="[Texte]" custT="1"/>
      <dgm:spPr/>
      <dgm:t>
        <a:bodyPr/>
        <a:lstStyle/>
        <a:p>
          <a:r>
            <a:rPr lang="fr-FR" sz="1800" dirty="0"/>
            <a:t>Celui qui conteste la légalité d’un accord doit en apporter la </a:t>
          </a:r>
          <a:r>
            <a:rPr lang="fr-FR" sz="1800" dirty="0" smtClean="0"/>
            <a:t>preuve. </a:t>
          </a:r>
          <a:endParaRPr lang="fr-FR" sz="1800" dirty="0"/>
        </a:p>
      </dgm:t>
    </dgm:pt>
    <dgm:pt modelId="{0B80677F-B26A-4AD9-B588-A5FDEBA95337}" type="parTrans" cxnId="{7881E83E-FFEC-41C8-BA22-C71709459C45}">
      <dgm:prSet/>
      <dgm:spPr/>
      <dgm:t>
        <a:bodyPr/>
        <a:lstStyle/>
        <a:p>
          <a:endParaRPr lang="fr-FR"/>
        </a:p>
      </dgm:t>
    </dgm:pt>
    <dgm:pt modelId="{CCEF1A46-CE49-4D91-AC62-0E8A5C1CFCEC}" type="sibTrans" cxnId="{7881E83E-FFEC-41C8-BA22-C71709459C45}">
      <dgm:prSet/>
      <dgm:spPr/>
      <dgm:t>
        <a:bodyPr/>
        <a:lstStyle/>
        <a:p>
          <a:endParaRPr lang="fr-FR"/>
        </a:p>
      </dgm:t>
    </dgm:pt>
    <dgm:pt modelId="{207FA65A-0468-4F31-A02A-347E890BBDAD}">
      <dgm:prSet phldrT="[Texte]"/>
      <dgm:spPr/>
      <dgm:t>
        <a:bodyPr/>
        <a:lstStyle/>
        <a:p>
          <a:r>
            <a:rPr lang="fr-FR" dirty="0"/>
            <a:t>La modulation dans le temps des effets des décisions </a:t>
          </a:r>
          <a:r>
            <a:rPr lang="fr-FR" dirty="0" smtClean="0"/>
            <a:t>judiciaires</a:t>
          </a:r>
          <a:endParaRPr lang="fr-FR" dirty="0"/>
        </a:p>
      </dgm:t>
    </dgm:pt>
    <dgm:pt modelId="{6AA15405-4125-434E-B0F0-EBBF0C070E6A}" type="parTrans" cxnId="{7AF2F38B-69CA-453C-B330-4632D6961836}">
      <dgm:prSet/>
      <dgm:spPr/>
      <dgm:t>
        <a:bodyPr/>
        <a:lstStyle/>
        <a:p>
          <a:endParaRPr lang="fr-FR"/>
        </a:p>
      </dgm:t>
    </dgm:pt>
    <dgm:pt modelId="{ED36A4C5-E9A7-40F0-A99D-B3518A3AFB94}" type="sibTrans" cxnId="{7AF2F38B-69CA-453C-B330-4632D6961836}">
      <dgm:prSet/>
      <dgm:spPr/>
      <dgm:t>
        <a:bodyPr/>
        <a:lstStyle/>
        <a:p>
          <a:endParaRPr lang="fr-FR"/>
        </a:p>
      </dgm:t>
    </dgm:pt>
    <dgm:pt modelId="{79CE77CC-AD4C-46C2-A1B0-DA5A7758CD61}">
      <dgm:prSet phldrT="[Texte]" custT="1"/>
      <dgm:spPr/>
      <dgm:t>
        <a:bodyPr/>
        <a:lstStyle/>
        <a:p>
          <a:pPr algn="just"/>
          <a:r>
            <a:rPr lang="fr-FR" sz="1800" dirty="0"/>
            <a:t>En cas d’annulation de tout ou partie d’un accord, le juge peut décider que l’annulation ne vaudra que pour l’avenir ou de moduler les effets de la décision dans le </a:t>
          </a:r>
          <a:r>
            <a:rPr lang="fr-FR" sz="1800" dirty="0" smtClean="0"/>
            <a:t>temps.</a:t>
          </a:r>
          <a:endParaRPr lang="fr-FR" sz="1800" dirty="0"/>
        </a:p>
      </dgm:t>
    </dgm:pt>
    <dgm:pt modelId="{56ABA2DF-14E1-40A4-9221-F097FFA6D883}" type="parTrans" cxnId="{9469969E-C80C-4D69-ABAB-BACB14DF5A94}">
      <dgm:prSet/>
      <dgm:spPr/>
      <dgm:t>
        <a:bodyPr/>
        <a:lstStyle/>
        <a:p>
          <a:endParaRPr lang="fr-FR"/>
        </a:p>
      </dgm:t>
    </dgm:pt>
    <dgm:pt modelId="{C2150E0D-DEDF-4824-A91B-618BBE37622F}" type="sibTrans" cxnId="{9469969E-C80C-4D69-ABAB-BACB14DF5A94}">
      <dgm:prSet/>
      <dgm:spPr/>
      <dgm:t>
        <a:bodyPr/>
        <a:lstStyle/>
        <a:p>
          <a:endParaRPr lang="fr-FR"/>
        </a:p>
      </dgm:t>
    </dgm:pt>
    <dgm:pt modelId="{0787AC68-F69E-43B8-85A1-29FC976A0F36}">
      <dgm:prSet/>
      <dgm:spPr/>
      <dgm:t>
        <a:bodyPr/>
        <a:lstStyle/>
        <a:p>
          <a:r>
            <a:rPr lang="fr-FR" dirty="0"/>
            <a:t>Délai de prescription de l’action en nullité : 2 </a:t>
          </a:r>
          <a:r>
            <a:rPr lang="fr-FR" dirty="0" smtClean="0"/>
            <a:t>mois</a:t>
          </a:r>
          <a:endParaRPr lang="fr-FR" dirty="0"/>
        </a:p>
      </dgm:t>
    </dgm:pt>
    <dgm:pt modelId="{5BC10937-53EA-41E3-97E9-3D62A16D04DA}" type="parTrans" cxnId="{665BDBEA-B478-4883-AC88-CD609706E20F}">
      <dgm:prSet/>
      <dgm:spPr/>
      <dgm:t>
        <a:bodyPr/>
        <a:lstStyle/>
        <a:p>
          <a:endParaRPr lang="fr-FR"/>
        </a:p>
      </dgm:t>
    </dgm:pt>
    <dgm:pt modelId="{8726E2C8-C54A-416D-B871-43AEB4F5C884}" type="sibTrans" cxnId="{665BDBEA-B478-4883-AC88-CD609706E20F}">
      <dgm:prSet/>
      <dgm:spPr/>
      <dgm:t>
        <a:bodyPr/>
        <a:lstStyle/>
        <a:p>
          <a:endParaRPr lang="fr-FR"/>
        </a:p>
      </dgm:t>
    </dgm:pt>
    <dgm:pt modelId="{05AB2F89-7844-4A32-83F1-5B52B2E8394B}">
      <dgm:prSet custT="1"/>
      <dgm:spPr/>
      <dgm:t>
        <a:bodyPr/>
        <a:lstStyle/>
        <a:p>
          <a:pPr algn="just"/>
          <a:r>
            <a:rPr lang="fr-FR" sz="1800" dirty="0"/>
            <a:t>Ce délai court à compter de la notification de l’accord aux OS de </a:t>
          </a:r>
          <a:r>
            <a:rPr lang="fr-FR" sz="1800" dirty="0" smtClean="0"/>
            <a:t>l’entreprise.</a:t>
          </a:r>
          <a:endParaRPr lang="fr-FR" sz="1800" dirty="0"/>
        </a:p>
      </dgm:t>
    </dgm:pt>
    <dgm:pt modelId="{CDCC8563-CBD8-4211-A78E-9656FAA3A35F}" type="parTrans" cxnId="{F64358F9-F352-4518-B6B1-EDCB4CE8B182}">
      <dgm:prSet/>
      <dgm:spPr/>
      <dgm:t>
        <a:bodyPr/>
        <a:lstStyle/>
        <a:p>
          <a:endParaRPr lang="fr-FR"/>
        </a:p>
      </dgm:t>
    </dgm:pt>
    <dgm:pt modelId="{5E68599D-33DB-423F-9806-2B70306B0FB5}" type="sibTrans" cxnId="{F64358F9-F352-4518-B6B1-EDCB4CE8B182}">
      <dgm:prSet/>
      <dgm:spPr/>
      <dgm:t>
        <a:bodyPr/>
        <a:lstStyle/>
        <a:p>
          <a:endParaRPr lang="fr-FR"/>
        </a:p>
      </dgm:t>
    </dgm:pt>
    <dgm:pt modelId="{FD8DD662-065A-4839-AEB4-86E8EE06279D}">
      <dgm:prSet custT="1"/>
      <dgm:spPr/>
      <dgm:t>
        <a:bodyPr/>
        <a:lstStyle/>
        <a:p>
          <a:pPr algn="just"/>
          <a:r>
            <a:rPr lang="fr-FR" sz="1800" dirty="0"/>
            <a:t>Ce délai court à compter de la date de publication dans la base de données </a:t>
          </a:r>
          <a:r>
            <a:rPr lang="fr-FR" sz="1800" dirty="0" smtClean="0"/>
            <a:t>nationale.</a:t>
          </a:r>
          <a:endParaRPr lang="fr-FR" sz="1800" dirty="0"/>
        </a:p>
      </dgm:t>
    </dgm:pt>
    <dgm:pt modelId="{25FB01EC-BFEF-453D-9D70-997F56EFBAEB}" type="parTrans" cxnId="{542F180C-7E84-485D-B1CB-08DFF70D1CF8}">
      <dgm:prSet/>
      <dgm:spPr/>
      <dgm:t>
        <a:bodyPr/>
        <a:lstStyle/>
        <a:p>
          <a:endParaRPr lang="fr-FR"/>
        </a:p>
      </dgm:t>
    </dgm:pt>
    <dgm:pt modelId="{A3686B0D-E295-4E35-98F9-83D9C3383D1D}" type="sibTrans" cxnId="{542F180C-7E84-485D-B1CB-08DFF70D1CF8}">
      <dgm:prSet/>
      <dgm:spPr/>
      <dgm:t>
        <a:bodyPr/>
        <a:lstStyle/>
        <a:p>
          <a:endParaRPr lang="fr-FR"/>
        </a:p>
      </dgm:t>
    </dgm:pt>
    <dgm:pt modelId="{EDC8ECB3-1DC8-4980-8EDA-634905116CBF}">
      <dgm:prSet custT="1"/>
      <dgm:spPr/>
      <dgm:t>
        <a:bodyPr/>
        <a:lstStyle/>
        <a:p>
          <a:pPr algn="just"/>
          <a:r>
            <a:rPr lang="fr-FR" sz="1800" dirty="0"/>
            <a:t>Applicable aux accords conclus depuis le 24 septembre </a:t>
          </a:r>
          <a:r>
            <a:rPr lang="fr-FR" sz="1800" dirty="0" smtClean="0"/>
            <a:t>2017.</a:t>
          </a:r>
          <a:endParaRPr lang="fr-FR" sz="1800" dirty="0"/>
        </a:p>
      </dgm:t>
    </dgm:pt>
    <dgm:pt modelId="{8585DDF6-B10E-4396-8781-A88FE611EC08}" type="parTrans" cxnId="{534EC68A-AFA5-4384-A8BE-8C2D36FC954D}">
      <dgm:prSet/>
      <dgm:spPr/>
      <dgm:t>
        <a:bodyPr/>
        <a:lstStyle/>
        <a:p>
          <a:endParaRPr lang="fr-FR"/>
        </a:p>
      </dgm:t>
    </dgm:pt>
    <dgm:pt modelId="{52A9A9DE-08C1-4368-BC13-585E7D905057}" type="sibTrans" cxnId="{534EC68A-AFA5-4384-A8BE-8C2D36FC954D}">
      <dgm:prSet/>
      <dgm:spPr/>
      <dgm:t>
        <a:bodyPr/>
        <a:lstStyle/>
        <a:p>
          <a:endParaRPr lang="fr-FR"/>
        </a:p>
      </dgm:t>
    </dgm:pt>
    <dgm:pt modelId="{E47053C8-0E4A-4A24-BF81-49FDA7F90C13}">
      <dgm:prSet phldrT="[Texte]" custT="1"/>
      <dgm:spPr/>
      <dgm:t>
        <a:bodyPr/>
        <a:lstStyle/>
        <a:p>
          <a:r>
            <a:rPr lang="fr-FR" sz="1800" dirty="0" smtClean="0"/>
            <a:t>Conforte une jurisprudence fâcheuse concernant l’égalité de traitement. </a:t>
          </a:r>
          <a:endParaRPr lang="fr-FR" sz="1800" dirty="0"/>
        </a:p>
      </dgm:t>
    </dgm:pt>
    <dgm:pt modelId="{E1867FA5-C306-48C0-9503-1E80DF918E79}" type="parTrans" cxnId="{189DD6D7-122B-4C6D-9F51-F5096BE37963}">
      <dgm:prSet/>
      <dgm:spPr/>
      <dgm:t>
        <a:bodyPr/>
        <a:lstStyle/>
        <a:p>
          <a:endParaRPr lang="fr-FR"/>
        </a:p>
      </dgm:t>
    </dgm:pt>
    <dgm:pt modelId="{77CED5EA-51AD-45E3-9892-83F428533C0E}" type="sibTrans" cxnId="{189DD6D7-122B-4C6D-9F51-F5096BE37963}">
      <dgm:prSet/>
      <dgm:spPr/>
      <dgm:t>
        <a:bodyPr/>
        <a:lstStyle/>
        <a:p>
          <a:endParaRPr lang="fr-FR"/>
        </a:p>
      </dgm:t>
    </dgm:pt>
    <dgm:pt modelId="{4CA199DF-7E3B-4FD4-B5B1-7B3DAA31C894}" type="pres">
      <dgm:prSet presAssocID="{D3342D74-E499-4A2A-BA47-51A0FB1B7950}" presName="linear" presStyleCnt="0">
        <dgm:presLayoutVars>
          <dgm:animLvl val="lvl"/>
          <dgm:resizeHandles val="exact"/>
        </dgm:presLayoutVars>
      </dgm:prSet>
      <dgm:spPr/>
      <dgm:t>
        <a:bodyPr/>
        <a:lstStyle/>
        <a:p>
          <a:endParaRPr lang="fr-FR"/>
        </a:p>
      </dgm:t>
    </dgm:pt>
    <dgm:pt modelId="{61EA5947-5D20-4BCF-AF2D-AE244359BE26}" type="pres">
      <dgm:prSet presAssocID="{91554487-5762-4A21-BBBD-ED58477D4FDB}" presName="parentText" presStyleLbl="node1" presStyleIdx="0" presStyleCnt="3">
        <dgm:presLayoutVars>
          <dgm:chMax val="0"/>
          <dgm:bulletEnabled val="1"/>
        </dgm:presLayoutVars>
      </dgm:prSet>
      <dgm:spPr/>
      <dgm:t>
        <a:bodyPr/>
        <a:lstStyle/>
        <a:p>
          <a:endParaRPr lang="fr-FR"/>
        </a:p>
      </dgm:t>
    </dgm:pt>
    <dgm:pt modelId="{0E055877-F9D2-4EFF-8D8C-979E60F3B943}" type="pres">
      <dgm:prSet presAssocID="{91554487-5762-4A21-BBBD-ED58477D4FDB}" presName="childText" presStyleLbl="revTx" presStyleIdx="0" presStyleCnt="3">
        <dgm:presLayoutVars>
          <dgm:bulletEnabled val="1"/>
        </dgm:presLayoutVars>
      </dgm:prSet>
      <dgm:spPr/>
      <dgm:t>
        <a:bodyPr/>
        <a:lstStyle/>
        <a:p>
          <a:endParaRPr lang="fr-FR"/>
        </a:p>
      </dgm:t>
    </dgm:pt>
    <dgm:pt modelId="{81E1FE44-25B7-41D6-B2E4-488F69A50143}" type="pres">
      <dgm:prSet presAssocID="{0787AC68-F69E-43B8-85A1-29FC976A0F36}" presName="parentText" presStyleLbl="node1" presStyleIdx="1" presStyleCnt="3">
        <dgm:presLayoutVars>
          <dgm:chMax val="0"/>
          <dgm:bulletEnabled val="1"/>
        </dgm:presLayoutVars>
      </dgm:prSet>
      <dgm:spPr/>
      <dgm:t>
        <a:bodyPr/>
        <a:lstStyle/>
        <a:p>
          <a:endParaRPr lang="fr-FR"/>
        </a:p>
      </dgm:t>
    </dgm:pt>
    <dgm:pt modelId="{671099B5-8449-4EA5-B929-E9F49E8045EA}" type="pres">
      <dgm:prSet presAssocID="{0787AC68-F69E-43B8-85A1-29FC976A0F36}" presName="childText" presStyleLbl="revTx" presStyleIdx="1" presStyleCnt="3">
        <dgm:presLayoutVars>
          <dgm:bulletEnabled val="1"/>
        </dgm:presLayoutVars>
      </dgm:prSet>
      <dgm:spPr/>
      <dgm:t>
        <a:bodyPr/>
        <a:lstStyle/>
        <a:p>
          <a:endParaRPr lang="fr-FR"/>
        </a:p>
      </dgm:t>
    </dgm:pt>
    <dgm:pt modelId="{255E15CC-B8A2-4C81-8005-514F7ADBC5E6}" type="pres">
      <dgm:prSet presAssocID="{207FA65A-0468-4F31-A02A-347E890BBDAD}" presName="parentText" presStyleLbl="node1" presStyleIdx="2" presStyleCnt="3">
        <dgm:presLayoutVars>
          <dgm:chMax val="0"/>
          <dgm:bulletEnabled val="1"/>
        </dgm:presLayoutVars>
      </dgm:prSet>
      <dgm:spPr/>
      <dgm:t>
        <a:bodyPr/>
        <a:lstStyle/>
        <a:p>
          <a:endParaRPr lang="fr-FR"/>
        </a:p>
      </dgm:t>
    </dgm:pt>
    <dgm:pt modelId="{2ECD0601-35D9-4A01-8735-89D139B3C8E8}" type="pres">
      <dgm:prSet presAssocID="{207FA65A-0468-4F31-A02A-347E890BBDAD}" presName="childText" presStyleLbl="revTx" presStyleIdx="2" presStyleCnt="3" custScaleY="128270">
        <dgm:presLayoutVars>
          <dgm:bulletEnabled val="1"/>
        </dgm:presLayoutVars>
      </dgm:prSet>
      <dgm:spPr/>
      <dgm:t>
        <a:bodyPr/>
        <a:lstStyle/>
        <a:p>
          <a:endParaRPr lang="fr-FR"/>
        </a:p>
      </dgm:t>
    </dgm:pt>
  </dgm:ptLst>
  <dgm:cxnLst>
    <dgm:cxn modelId="{55827E7E-4627-49E4-8BB5-42F44B5F55C8}" type="presOf" srcId="{E47053C8-0E4A-4A24-BF81-49FDA7F90C13}" destId="{0E055877-F9D2-4EFF-8D8C-979E60F3B943}" srcOrd="0" destOrd="1" presId="urn:microsoft.com/office/officeart/2005/8/layout/vList2"/>
    <dgm:cxn modelId="{6043069A-595E-4B86-9BAF-4E94D77894FA}" type="presOf" srcId="{91554487-5762-4A21-BBBD-ED58477D4FDB}" destId="{61EA5947-5D20-4BCF-AF2D-AE244359BE26}" srcOrd="0" destOrd="0" presId="urn:microsoft.com/office/officeart/2005/8/layout/vList2"/>
    <dgm:cxn modelId="{23799D02-072E-4092-8936-6BB98721B169}" type="presOf" srcId="{79CE77CC-AD4C-46C2-A1B0-DA5A7758CD61}" destId="{2ECD0601-35D9-4A01-8735-89D139B3C8E8}" srcOrd="0" destOrd="0" presId="urn:microsoft.com/office/officeart/2005/8/layout/vList2"/>
    <dgm:cxn modelId="{79DEE943-AC85-4546-AF9E-F493BAD61281}" type="presOf" srcId="{05AB2F89-7844-4A32-83F1-5B52B2E8394B}" destId="{671099B5-8449-4EA5-B929-E9F49E8045EA}" srcOrd="0" destOrd="0" presId="urn:microsoft.com/office/officeart/2005/8/layout/vList2"/>
    <dgm:cxn modelId="{AB3D407D-759E-4741-92BE-546E6B15148C}" type="presOf" srcId="{EDC8ECB3-1DC8-4980-8EDA-634905116CBF}" destId="{671099B5-8449-4EA5-B929-E9F49E8045EA}" srcOrd="0" destOrd="2" presId="urn:microsoft.com/office/officeart/2005/8/layout/vList2"/>
    <dgm:cxn modelId="{9469969E-C80C-4D69-ABAB-BACB14DF5A94}" srcId="{207FA65A-0468-4F31-A02A-347E890BBDAD}" destId="{79CE77CC-AD4C-46C2-A1B0-DA5A7758CD61}" srcOrd="0" destOrd="0" parTransId="{56ABA2DF-14E1-40A4-9221-F097FFA6D883}" sibTransId="{C2150E0D-DEDF-4824-A91B-618BBE37622F}"/>
    <dgm:cxn modelId="{534EC68A-AFA5-4384-A8BE-8C2D36FC954D}" srcId="{0787AC68-F69E-43B8-85A1-29FC976A0F36}" destId="{EDC8ECB3-1DC8-4980-8EDA-634905116CBF}" srcOrd="2" destOrd="0" parTransId="{8585DDF6-B10E-4396-8781-A88FE611EC08}" sibTransId="{52A9A9DE-08C1-4368-BC13-585E7D905057}"/>
    <dgm:cxn modelId="{5EB47E00-7CC2-403B-B965-4CE7B2B5FD60}" type="presOf" srcId="{D3342D74-E499-4A2A-BA47-51A0FB1B7950}" destId="{4CA199DF-7E3B-4FD4-B5B1-7B3DAA31C894}" srcOrd="0" destOrd="0" presId="urn:microsoft.com/office/officeart/2005/8/layout/vList2"/>
    <dgm:cxn modelId="{7AF2F38B-69CA-453C-B330-4632D6961836}" srcId="{D3342D74-E499-4A2A-BA47-51A0FB1B7950}" destId="{207FA65A-0468-4F31-A02A-347E890BBDAD}" srcOrd="2" destOrd="0" parTransId="{6AA15405-4125-434E-B0F0-EBBF0C070E6A}" sibTransId="{ED36A4C5-E9A7-40F0-A99D-B3518A3AFB94}"/>
    <dgm:cxn modelId="{90A9CBBD-26F9-4B59-899C-C4E242B9F80F}" srcId="{D3342D74-E499-4A2A-BA47-51A0FB1B7950}" destId="{91554487-5762-4A21-BBBD-ED58477D4FDB}" srcOrd="0" destOrd="0" parTransId="{732DFF1E-C66D-4D92-B00D-61BA5AE6F592}" sibTransId="{6F031854-4C66-4ADB-A1F1-BDFCF4AAB80E}"/>
    <dgm:cxn modelId="{7881E83E-FFEC-41C8-BA22-C71709459C45}" srcId="{91554487-5762-4A21-BBBD-ED58477D4FDB}" destId="{E6CDFCEE-DFE8-49FB-935C-B3BCA27DE2BF}" srcOrd="0" destOrd="0" parTransId="{0B80677F-B26A-4AD9-B588-A5FDEBA95337}" sibTransId="{CCEF1A46-CE49-4D91-AC62-0E8A5C1CFCEC}"/>
    <dgm:cxn modelId="{542F180C-7E84-485D-B1CB-08DFF70D1CF8}" srcId="{0787AC68-F69E-43B8-85A1-29FC976A0F36}" destId="{FD8DD662-065A-4839-AEB4-86E8EE06279D}" srcOrd="1" destOrd="0" parTransId="{25FB01EC-BFEF-453D-9D70-997F56EFBAEB}" sibTransId="{A3686B0D-E295-4E35-98F9-83D9C3383D1D}"/>
    <dgm:cxn modelId="{189DD6D7-122B-4C6D-9F51-F5096BE37963}" srcId="{91554487-5762-4A21-BBBD-ED58477D4FDB}" destId="{E47053C8-0E4A-4A24-BF81-49FDA7F90C13}" srcOrd="1" destOrd="0" parTransId="{E1867FA5-C306-48C0-9503-1E80DF918E79}" sibTransId="{77CED5EA-51AD-45E3-9892-83F428533C0E}"/>
    <dgm:cxn modelId="{5487F699-55BA-48E4-968C-591E0600613C}" type="presOf" srcId="{FD8DD662-065A-4839-AEB4-86E8EE06279D}" destId="{671099B5-8449-4EA5-B929-E9F49E8045EA}" srcOrd="0" destOrd="1" presId="urn:microsoft.com/office/officeart/2005/8/layout/vList2"/>
    <dgm:cxn modelId="{0360BAAA-9C78-48EA-B338-0C515A768184}" type="presOf" srcId="{207FA65A-0468-4F31-A02A-347E890BBDAD}" destId="{255E15CC-B8A2-4C81-8005-514F7ADBC5E6}" srcOrd="0" destOrd="0" presId="urn:microsoft.com/office/officeart/2005/8/layout/vList2"/>
    <dgm:cxn modelId="{665BDBEA-B478-4883-AC88-CD609706E20F}" srcId="{D3342D74-E499-4A2A-BA47-51A0FB1B7950}" destId="{0787AC68-F69E-43B8-85A1-29FC976A0F36}" srcOrd="1" destOrd="0" parTransId="{5BC10937-53EA-41E3-97E9-3D62A16D04DA}" sibTransId="{8726E2C8-C54A-416D-B871-43AEB4F5C884}"/>
    <dgm:cxn modelId="{02C04C87-8FD1-4F9E-89D5-A4BCAD467EAE}" type="presOf" srcId="{E6CDFCEE-DFE8-49FB-935C-B3BCA27DE2BF}" destId="{0E055877-F9D2-4EFF-8D8C-979E60F3B943}" srcOrd="0" destOrd="0" presId="urn:microsoft.com/office/officeart/2005/8/layout/vList2"/>
    <dgm:cxn modelId="{0D57C96D-4348-4469-B117-CA5337395F08}" type="presOf" srcId="{0787AC68-F69E-43B8-85A1-29FC976A0F36}" destId="{81E1FE44-25B7-41D6-B2E4-488F69A50143}" srcOrd="0" destOrd="0" presId="urn:microsoft.com/office/officeart/2005/8/layout/vList2"/>
    <dgm:cxn modelId="{F64358F9-F352-4518-B6B1-EDCB4CE8B182}" srcId="{0787AC68-F69E-43B8-85A1-29FC976A0F36}" destId="{05AB2F89-7844-4A32-83F1-5B52B2E8394B}" srcOrd="0" destOrd="0" parTransId="{CDCC8563-CBD8-4211-A78E-9656FAA3A35F}" sibTransId="{5E68599D-33DB-423F-9806-2B70306B0FB5}"/>
    <dgm:cxn modelId="{D006FC7C-6AD6-4CF1-BB4F-2B40F08AFB0B}" type="presParOf" srcId="{4CA199DF-7E3B-4FD4-B5B1-7B3DAA31C894}" destId="{61EA5947-5D20-4BCF-AF2D-AE244359BE26}" srcOrd="0" destOrd="0" presId="urn:microsoft.com/office/officeart/2005/8/layout/vList2"/>
    <dgm:cxn modelId="{BC0ABED7-8FED-4A31-AE8D-6E0A33F547B0}" type="presParOf" srcId="{4CA199DF-7E3B-4FD4-B5B1-7B3DAA31C894}" destId="{0E055877-F9D2-4EFF-8D8C-979E60F3B943}" srcOrd="1" destOrd="0" presId="urn:microsoft.com/office/officeart/2005/8/layout/vList2"/>
    <dgm:cxn modelId="{2BBB25D5-7CB9-4B67-B8E6-49F2DEA6C648}" type="presParOf" srcId="{4CA199DF-7E3B-4FD4-B5B1-7B3DAA31C894}" destId="{81E1FE44-25B7-41D6-B2E4-488F69A50143}" srcOrd="2" destOrd="0" presId="urn:microsoft.com/office/officeart/2005/8/layout/vList2"/>
    <dgm:cxn modelId="{33E12CDF-02FC-4883-B6D3-7636556FA13D}" type="presParOf" srcId="{4CA199DF-7E3B-4FD4-B5B1-7B3DAA31C894}" destId="{671099B5-8449-4EA5-B929-E9F49E8045EA}" srcOrd="3" destOrd="0" presId="urn:microsoft.com/office/officeart/2005/8/layout/vList2"/>
    <dgm:cxn modelId="{326A2566-AC7F-46F4-A116-7A386C38C3BA}" type="presParOf" srcId="{4CA199DF-7E3B-4FD4-B5B1-7B3DAA31C894}" destId="{255E15CC-B8A2-4C81-8005-514F7ADBC5E6}" srcOrd="4" destOrd="0" presId="urn:microsoft.com/office/officeart/2005/8/layout/vList2"/>
    <dgm:cxn modelId="{4EF46AA8-1267-4DCE-8F31-C2E52B2CDC11}" type="presParOf" srcId="{4CA199DF-7E3B-4FD4-B5B1-7B3DAA31C894}" destId="{2ECD0601-35D9-4A01-8735-89D139B3C8E8}" srcOrd="5" destOrd="0" presId="urn:microsoft.com/office/officeart/2005/8/layout/vList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168C6EB-0988-4040-AAC8-9AE6C61AD6B9}"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fr-FR"/>
        </a:p>
      </dgm:t>
    </dgm:pt>
    <dgm:pt modelId="{11A7A36F-2AAB-475E-89E3-E29C1AB78030}">
      <dgm:prSet phldrT="[Texte]" custT="1"/>
      <dgm:spPr/>
      <dgm:t>
        <a:bodyPr/>
        <a:lstStyle/>
        <a:p>
          <a:r>
            <a:rPr lang="fr-FR" sz="2000" dirty="0"/>
            <a:t>PAP * conclu avant le 23/09/17</a:t>
          </a:r>
        </a:p>
      </dgm:t>
    </dgm:pt>
    <dgm:pt modelId="{EC860028-DC52-41D3-A133-1BB17696AA3B}" type="parTrans" cxnId="{126A3D69-78C3-4CE9-9FE4-4836C719737F}">
      <dgm:prSet/>
      <dgm:spPr/>
      <dgm:t>
        <a:bodyPr/>
        <a:lstStyle/>
        <a:p>
          <a:endParaRPr lang="fr-FR"/>
        </a:p>
      </dgm:t>
    </dgm:pt>
    <dgm:pt modelId="{9EB2BA4A-EDE5-4C38-A1E0-B44362192829}" type="sibTrans" cxnId="{126A3D69-78C3-4CE9-9FE4-4836C719737F}">
      <dgm:prSet/>
      <dgm:spPr/>
      <dgm:t>
        <a:bodyPr/>
        <a:lstStyle/>
        <a:p>
          <a:endParaRPr lang="fr-FR"/>
        </a:p>
      </dgm:t>
    </dgm:pt>
    <dgm:pt modelId="{BF5F9B70-735F-4336-B1CD-5242956CAE29}">
      <dgm:prSet phldrT="[Texte]" custT="1"/>
      <dgm:spPr/>
      <dgm:t>
        <a:bodyPr/>
        <a:lstStyle/>
        <a:p>
          <a:r>
            <a:rPr lang="fr-FR" sz="1200" dirty="0"/>
            <a:t>Application des anciennes règles</a:t>
          </a:r>
        </a:p>
      </dgm:t>
    </dgm:pt>
    <dgm:pt modelId="{3939E98C-D0B9-40FA-A553-A9E66A3B3DCC}" type="parTrans" cxnId="{5A5DF5A3-D3DB-4D80-86DE-69302F72B906}">
      <dgm:prSet/>
      <dgm:spPr/>
      <dgm:t>
        <a:bodyPr/>
        <a:lstStyle/>
        <a:p>
          <a:endParaRPr lang="fr-FR"/>
        </a:p>
      </dgm:t>
    </dgm:pt>
    <dgm:pt modelId="{C160952F-EE86-47EB-8FA1-9CF77A030AB1}" type="sibTrans" cxnId="{5A5DF5A3-D3DB-4D80-86DE-69302F72B906}">
      <dgm:prSet/>
      <dgm:spPr/>
      <dgm:t>
        <a:bodyPr/>
        <a:lstStyle/>
        <a:p>
          <a:endParaRPr lang="fr-FR"/>
        </a:p>
      </dgm:t>
    </dgm:pt>
    <dgm:pt modelId="{796C2651-F84D-4D77-A601-BABB2D1C50D7}">
      <dgm:prSet phldrT="[Texte]" custT="1"/>
      <dgm:spPr/>
      <dgm:t>
        <a:bodyPr/>
        <a:lstStyle/>
        <a:p>
          <a:r>
            <a:rPr lang="fr-FR" sz="1200" dirty="0"/>
            <a:t>Pour </a:t>
          </a:r>
          <a:r>
            <a:rPr lang="fr-FR" sz="1200" dirty="0" smtClean="0"/>
            <a:t>un mandat se terminant au plus tard le 31/12/19</a:t>
          </a:r>
          <a:endParaRPr lang="fr-FR" sz="1200" dirty="0"/>
        </a:p>
      </dgm:t>
    </dgm:pt>
    <dgm:pt modelId="{8D573788-9B1C-43B0-9339-182867096CDE}" type="parTrans" cxnId="{3AE9FBF6-2E6B-4E00-94B2-C479C537D364}">
      <dgm:prSet/>
      <dgm:spPr/>
      <dgm:t>
        <a:bodyPr/>
        <a:lstStyle/>
        <a:p>
          <a:endParaRPr lang="fr-FR"/>
        </a:p>
      </dgm:t>
    </dgm:pt>
    <dgm:pt modelId="{25C69807-B9B5-4F81-AEF4-8F5E47636190}" type="sibTrans" cxnId="{3AE9FBF6-2E6B-4E00-94B2-C479C537D364}">
      <dgm:prSet/>
      <dgm:spPr/>
      <dgm:t>
        <a:bodyPr/>
        <a:lstStyle/>
        <a:p>
          <a:endParaRPr lang="fr-FR"/>
        </a:p>
      </dgm:t>
    </dgm:pt>
    <dgm:pt modelId="{18D79A46-ACB3-41D4-BF2A-9BF4E9C78719}">
      <dgm:prSet phldrT="[Texte]" custT="1"/>
      <dgm:spPr/>
      <dgm:t>
        <a:bodyPr/>
        <a:lstStyle/>
        <a:p>
          <a:r>
            <a:rPr lang="fr-FR" sz="2000" dirty="0"/>
            <a:t>Fin de mandat entre le 23/09/17 et le 31/12/17</a:t>
          </a:r>
        </a:p>
      </dgm:t>
    </dgm:pt>
    <dgm:pt modelId="{9F68C2FD-4AB3-4D38-9E83-A4364A8D22FA}" type="parTrans" cxnId="{88409BC0-7C28-4C0B-82CD-6E39B8E42657}">
      <dgm:prSet/>
      <dgm:spPr/>
      <dgm:t>
        <a:bodyPr/>
        <a:lstStyle/>
        <a:p>
          <a:endParaRPr lang="fr-FR"/>
        </a:p>
      </dgm:t>
    </dgm:pt>
    <dgm:pt modelId="{7402B71C-8D05-446F-AF66-3CF646953E0E}" type="sibTrans" cxnId="{88409BC0-7C28-4C0B-82CD-6E39B8E42657}">
      <dgm:prSet/>
      <dgm:spPr/>
      <dgm:t>
        <a:bodyPr/>
        <a:lstStyle/>
        <a:p>
          <a:endParaRPr lang="fr-FR"/>
        </a:p>
      </dgm:t>
    </dgm:pt>
    <dgm:pt modelId="{15FD50ED-C741-498B-837D-C9CC23BDE776}">
      <dgm:prSet phldrT="[Texte]" custT="1"/>
      <dgm:spPr/>
      <dgm:t>
        <a:bodyPr/>
        <a:lstStyle/>
        <a:p>
          <a:r>
            <a:rPr lang="fr-FR" sz="1200" dirty="0" smtClean="0"/>
            <a:t> Prorogation </a:t>
          </a:r>
          <a:r>
            <a:rPr lang="fr-FR" sz="1200" dirty="0"/>
            <a:t>automatique des mandats jusqu’au 31/12/2017</a:t>
          </a:r>
        </a:p>
      </dgm:t>
    </dgm:pt>
    <dgm:pt modelId="{4871E800-1284-4883-8510-E0D32A328FE8}" type="parTrans" cxnId="{2D172EE9-5CF5-40ED-ABB8-78E3C82F4A46}">
      <dgm:prSet/>
      <dgm:spPr/>
      <dgm:t>
        <a:bodyPr/>
        <a:lstStyle/>
        <a:p>
          <a:endParaRPr lang="fr-FR"/>
        </a:p>
      </dgm:t>
    </dgm:pt>
    <dgm:pt modelId="{6A747CA2-3CD6-489A-AFD5-9D0C1AB3F3A2}" type="sibTrans" cxnId="{2D172EE9-5CF5-40ED-ABB8-78E3C82F4A46}">
      <dgm:prSet/>
      <dgm:spPr/>
      <dgm:t>
        <a:bodyPr/>
        <a:lstStyle/>
        <a:p>
          <a:endParaRPr lang="fr-FR"/>
        </a:p>
      </dgm:t>
    </dgm:pt>
    <dgm:pt modelId="{9B654254-FB45-4CE6-A97E-AFD1D80C1049}">
      <dgm:prSet phldrT="[Texte]" custT="1"/>
      <dgm:spPr/>
      <dgm:t>
        <a:bodyPr/>
        <a:lstStyle/>
        <a:p>
          <a:r>
            <a:rPr lang="fr-FR" sz="1200" dirty="0" smtClean="0"/>
            <a:t>Mise </a:t>
          </a:r>
          <a:r>
            <a:rPr lang="fr-FR" sz="1200" dirty="0"/>
            <a:t>en place du CSE au 01/01/2018 ou prorogation des mandats pendant 1 an </a:t>
          </a:r>
          <a:r>
            <a:rPr lang="fr-FR" sz="1200" dirty="0" smtClean="0"/>
            <a:t>au plus </a:t>
          </a:r>
          <a:r>
            <a:rPr lang="fr-FR" sz="1200" dirty="0"/>
            <a:t>par accord collectif ou décision unilatérale après </a:t>
          </a:r>
          <a:r>
            <a:rPr lang="fr-FR" sz="1200" dirty="0" smtClean="0"/>
            <a:t>consultation des IRP existantes</a:t>
          </a:r>
          <a:endParaRPr lang="fr-FR" sz="1200" dirty="0"/>
        </a:p>
      </dgm:t>
    </dgm:pt>
    <dgm:pt modelId="{DCE54DA1-0527-46AB-8D4E-21BDFECFFBA4}" type="parTrans" cxnId="{750EDBBA-E537-461F-934A-B2425BB358D6}">
      <dgm:prSet/>
      <dgm:spPr/>
      <dgm:t>
        <a:bodyPr/>
        <a:lstStyle/>
        <a:p>
          <a:endParaRPr lang="fr-FR"/>
        </a:p>
      </dgm:t>
    </dgm:pt>
    <dgm:pt modelId="{7F7DCDDB-CDFB-4FC2-9A9E-BD92CEA2115D}" type="sibTrans" cxnId="{750EDBBA-E537-461F-934A-B2425BB358D6}">
      <dgm:prSet/>
      <dgm:spPr/>
      <dgm:t>
        <a:bodyPr/>
        <a:lstStyle/>
        <a:p>
          <a:endParaRPr lang="fr-FR"/>
        </a:p>
      </dgm:t>
    </dgm:pt>
    <dgm:pt modelId="{8ACEC793-686B-4356-A19A-20B24140CA66}">
      <dgm:prSet phldrT="[Texte]" custT="1"/>
      <dgm:spPr/>
      <dgm:t>
        <a:bodyPr/>
        <a:lstStyle/>
        <a:p>
          <a:r>
            <a:rPr lang="fr-FR" sz="2000" dirty="0"/>
            <a:t>Fin de mandat en 2018</a:t>
          </a:r>
        </a:p>
        <a:p>
          <a:r>
            <a:rPr lang="fr-FR" sz="1600" dirty="0"/>
            <a:t>(entre le 01/01/18 et le 31/12/18)</a:t>
          </a:r>
        </a:p>
      </dgm:t>
    </dgm:pt>
    <dgm:pt modelId="{9FF22F4D-D249-4FD4-87B9-3945256F3CAF}" type="parTrans" cxnId="{DD641C1C-D602-46BA-9753-1ABBA630A166}">
      <dgm:prSet/>
      <dgm:spPr/>
      <dgm:t>
        <a:bodyPr/>
        <a:lstStyle/>
        <a:p>
          <a:endParaRPr lang="fr-FR"/>
        </a:p>
      </dgm:t>
    </dgm:pt>
    <dgm:pt modelId="{ADE5C500-DB5C-4CA7-9CC6-BEBB00EE5D0C}" type="sibTrans" cxnId="{DD641C1C-D602-46BA-9753-1ABBA630A166}">
      <dgm:prSet/>
      <dgm:spPr/>
      <dgm:t>
        <a:bodyPr/>
        <a:lstStyle/>
        <a:p>
          <a:endParaRPr lang="fr-FR"/>
        </a:p>
      </dgm:t>
    </dgm:pt>
    <dgm:pt modelId="{C80CF333-2CE2-42DC-AC4B-4521CC94F7BD}">
      <dgm:prSet custT="1"/>
      <dgm:spPr/>
      <dgm:t>
        <a:bodyPr/>
        <a:lstStyle/>
        <a:p>
          <a:r>
            <a:rPr lang="fr-FR" sz="2000" dirty="0"/>
            <a:t>Fin de mandat en 2019</a:t>
          </a:r>
        </a:p>
      </dgm:t>
    </dgm:pt>
    <dgm:pt modelId="{3896B72E-43B2-4FF0-A0F4-921BBD4E1553}" type="parTrans" cxnId="{ED86424B-4E4E-4CB1-9B5D-B603085DC5DE}">
      <dgm:prSet/>
      <dgm:spPr/>
      <dgm:t>
        <a:bodyPr/>
        <a:lstStyle/>
        <a:p>
          <a:endParaRPr lang="fr-FR"/>
        </a:p>
      </dgm:t>
    </dgm:pt>
    <dgm:pt modelId="{83DA6D47-9E3E-4B34-9A9D-12C43066A7DE}" type="sibTrans" cxnId="{ED86424B-4E4E-4CB1-9B5D-B603085DC5DE}">
      <dgm:prSet/>
      <dgm:spPr/>
      <dgm:t>
        <a:bodyPr/>
        <a:lstStyle/>
        <a:p>
          <a:endParaRPr lang="fr-FR"/>
        </a:p>
      </dgm:t>
    </dgm:pt>
    <dgm:pt modelId="{11C4659B-BBE3-4CBB-86EA-C7CDB7DFF1FF}">
      <dgm:prSet phldrT="[Texte]" custT="1"/>
      <dgm:spPr/>
      <dgm:t>
        <a:bodyPr/>
        <a:lstStyle/>
        <a:p>
          <a:r>
            <a:rPr lang="fr-FR" sz="1200" dirty="0" smtClean="0"/>
            <a:t>Mise </a:t>
          </a:r>
          <a:r>
            <a:rPr lang="fr-FR" sz="1200" dirty="0"/>
            <a:t>en place du CSE au terme des </a:t>
          </a:r>
          <a:r>
            <a:rPr lang="fr-FR" sz="1200" dirty="0" smtClean="0"/>
            <a:t>mandats</a:t>
          </a:r>
          <a:endParaRPr lang="fr-FR" sz="1200" dirty="0"/>
        </a:p>
      </dgm:t>
    </dgm:pt>
    <dgm:pt modelId="{04F8F6A2-D80B-4A97-9A3D-C09DA1A10F9F}" type="parTrans" cxnId="{27797EC2-67A0-424B-9AE9-10B3DBFB5083}">
      <dgm:prSet/>
      <dgm:spPr/>
      <dgm:t>
        <a:bodyPr/>
        <a:lstStyle/>
        <a:p>
          <a:endParaRPr lang="fr-FR"/>
        </a:p>
      </dgm:t>
    </dgm:pt>
    <dgm:pt modelId="{6F67D638-0B42-469D-A6FF-9127B98961C8}" type="sibTrans" cxnId="{27797EC2-67A0-424B-9AE9-10B3DBFB5083}">
      <dgm:prSet/>
      <dgm:spPr/>
      <dgm:t>
        <a:bodyPr/>
        <a:lstStyle/>
        <a:p>
          <a:endParaRPr lang="fr-FR"/>
        </a:p>
      </dgm:t>
    </dgm:pt>
    <dgm:pt modelId="{29380B79-EC04-443C-B33A-BE8AEFCA56F0}">
      <dgm:prSet custT="1"/>
      <dgm:spPr/>
      <dgm:t>
        <a:bodyPr/>
        <a:lstStyle/>
        <a:p>
          <a:r>
            <a:rPr lang="fr-FR" sz="1200" dirty="0"/>
            <a:t>Mise en place du </a:t>
          </a:r>
          <a:r>
            <a:rPr lang="fr-FR" sz="1200" dirty="0" smtClean="0"/>
            <a:t>CSE dès la fin du mandat</a:t>
          </a:r>
          <a:endParaRPr lang="fr-FR" sz="1200" dirty="0"/>
        </a:p>
      </dgm:t>
    </dgm:pt>
    <dgm:pt modelId="{58A4DCC6-319D-46BC-BAEF-1BE4DC346FA0}" type="parTrans" cxnId="{2CCE4C31-070A-4186-A8C7-F5578E120706}">
      <dgm:prSet/>
      <dgm:spPr/>
      <dgm:t>
        <a:bodyPr/>
        <a:lstStyle/>
        <a:p>
          <a:endParaRPr lang="fr-FR"/>
        </a:p>
      </dgm:t>
    </dgm:pt>
    <dgm:pt modelId="{44E14308-A2F3-4A9A-A286-74F227D85C0D}" type="sibTrans" cxnId="{2CCE4C31-070A-4186-A8C7-F5578E120706}">
      <dgm:prSet/>
      <dgm:spPr/>
      <dgm:t>
        <a:bodyPr/>
        <a:lstStyle/>
        <a:p>
          <a:endParaRPr lang="fr-FR"/>
        </a:p>
      </dgm:t>
    </dgm:pt>
    <dgm:pt modelId="{A26430A0-1EA4-4D55-9D3E-24EB5CFA1998}">
      <dgm:prSet phldrT="[Texte]" custT="1"/>
      <dgm:spPr/>
      <dgm:t>
        <a:bodyPr/>
        <a:lstStyle/>
        <a:p>
          <a:r>
            <a:rPr lang="fr-FR" sz="1200" dirty="0" smtClean="0"/>
            <a:t>PAP : protocole d’accord préélectoral</a:t>
          </a:r>
          <a:endParaRPr lang="fr-FR" sz="1200" dirty="0"/>
        </a:p>
      </dgm:t>
    </dgm:pt>
    <dgm:pt modelId="{B3A4F555-4628-4BED-A583-FCBCFB89272D}" type="parTrans" cxnId="{6ACD2ACB-6859-4000-80AF-04484C0766A5}">
      <dgm:prSet/>
      <dgm:spPr/>
      <dgm:t>
        <a:bodyPr/>
        <a:lstStyle/>
        <a:p>
          <a:endParaRPr lang="fr-FR"/>
        </a:p>
      </dgm:t>
    </dgm:pt>
    <dgm:pt modelId="{89289AB9-E2E7-48BF-B14D-BB54E386F2E4}" type="sibTrans" cxnId="{6ACD2ACB-6859-4000-80AF-04484C0766A5}">
      <dgm:prSet/>
      <dgm:spPr/>
      <dgm:t>
        <a:bodyPr/>
        <a:lstStyle/>
        <a:p>
          <a:endParaRPr lang="fr-FR"/>
        </a:p>
      </dgm:t>
    </dgm:pt>
    <dgm:pt modelId="{CF805E15-8DB1-4B5E-BB29-5D46C8F41133}">
      <dgm:prSet phldrT="[Texte]" custT="1"/>
      <dgm:spPr/>
      <dgm:t>
        <a:bodyPr/>
        <a:lstStyle/>
        <a:p>
          <a:r>
            <a:rPr lang="fr-FR" sz="1200" dirty="0" smtClean="0"/>
            <a:t>Possibilité de proroger ou réduire les mandats pour un an au plus (à compter de la date d’expiration des mandats) par accord collectif ou décision unilatérale après consultation  des IRP existantes</a:t>
          </a:r>
          <a:endParaRPr lang="fr-FR" sz="1200" dirty="0"/>
        </a:p>
      </dgm:t>
    </dgm:pt>
    <dgm:pt modelId="{F73AA901-8FFA-4B69-B9BE-C93683CC4479}" type="parTrans" cxnId="{6C232BE9-AC4B-4EF1-99D3-CCBF5ECC832E}">
      <dgm:prSet/>
      <dgm:spPr/>
      <dgm:t>
        <a:bodyPr/>
        <a:lstStyle/>
        <a:p>
          <a:endParaRPr lang="fr-FR"/>
        </a:p>
      </dgm:t>
    </dgm:pt>
    <dgm:pt modelId="{40B06EBF-17D8-49AA-86D8-3AE95158B5EC}" type="sibTrans" cxnId="{6C232BE9-AC4B-4EF1-99D3-CCBF5ECC832E}">
      <dgm:prSet/>
      <dgm:spPr/>
      <dgm:t>
        <a:bodyPr/>
        <a:lstStyle/>
        <a:p>
          <a:endParaRPr lang="fr-FR"/>
        </a:p>
      </dgm:t>
    </dgm:pt>
    <dgm:pt modelId="{02219243-4CE7-40AE-AEE7-F3C432D28B30}" type="pres">
      <dgm:prSet presAssocID="{7168C6EB-0988-4040-AAC8-9AE6C61AD6B9}" presName="Name0" presStyleCnt="0">
        <dgm:presLayoutVars>
          <dgm:dir/>
          <dgm:animLvl val="lvl"/>
          <dgm:resizeHandles val="exact"/>
        </dgm:presLayoutVars>
      </dgm:prSet>
      <dgm:spPr/>
      <dgm:t>
        <a:bodyPr/>
        <a:lstStyle/>
        <a:p>
          <a:endParaRPr lang="fr-FR"/>
        </a:p>
      </dgm:t>
    </dgm:pt>
    <dgm:pt modelId="{A6034252-B304-4FE6-9AD6-C01840DB0168}" type="pres">
      <dgm:prSet presAssocID="{11A7A36F-2AAB-475E-89E3-E29C1AB78030}" presName="linNode" presStyleCnt="0"/>
      <dgm:spPr/>
    </dgm:pt>
    <dgm:pt modelId="{FA339EA6-F5DC-4D82-AF67-72E1C8483E1E}" type="pres">
      <dgm:prSet presAssocID="{11A7A36F-2AAB-475E-89E3-E29C1AB78030}" presName="parentText" presStyleLbl="node1" presStyleIdx="0" presStyleCnt="4">
        <dgm:presLayoutVars>
          <dgm:chMax val="1"/>
          <dgm:bulletEnabled val="1"/>
        </dgm:presLayoutVars>
      </dgm:prSet>
      <dgm:spPr/>
      <dgm:t>
        <a:bodyPr/>
        <a:lstStyle/>
        <a:p>
          <a:endParaRPr lang="fr-FR"/>
        </a:p>
      </dgm:t>
    </dgm:pt>
    <dgm:pt modelId="{1EDC97AF-D58C-4CC6-BFC7-731CBEE0889B}" type="pres">
      <dgm:prSet presAssocID="{11A7A36F-2AAB-475E-89E3-E29C1AB78030}" presName="descendantText" presStyleLbl="alignAccFollowNode1" presStyleIdx="0" presStyleCnt="4">
        <dgm:presLayoutVars>
          <dgm:bulletEnabled val="1"/>
        </dgm:presLayoutVars>
      </dgm:prSet>
      <dgm:spPr/>
      <dgm:t>
        <a:bodyPr/>
        <a:lstStyle/>
        <a:p>
          <a:endParaRPr lang="fr-FR"/>
        </a:p>
      </dgm:t>
    </dgm:pt>
    <dgm:pt modelId="{0E634205-BEDB-4C07-8321-23E0AEDAB227}" type="pres">
      <dgm:prSet presAssocID="{9EB2BA4A-EDE5-4C38-A1E0-B44362192829}" presName="sp" presStyleCnt="0"/>
      <dgm:spPr/>
    </dgm:pt>
    <dgm:pt modelId="{6BB072B4-F39D-4203-95F7-08766EC0B05D}" type="pres">
      <dgm:prSet presAssocID="{18D79A46-ACB3-41D4-BF2A-9BF4E9C78719}" presName="linNode" presStyleCnt="0"/>
      <dgm:spPr/>
    </dgm:pt>
    <dgm:pt modelId="{001175BA-67C8-40E3-81A9-5968B4536807}" type="pres">
      <dgm:prSet presAssocID="{18D79A46-ACB3-41D4-BF2A-9BF4E9C78719}" presName="parentText" presStyleLbl="node1" presStyleIdx="1" presStyleCnt="4">
        <dgm:presLayoutVars>
          <dgm:chMax val="1"/>
          <dgm:bulletEnabled val="1"/>
        </dgm:presLayoutVars>
      </dgm:prSet>
      <dgm:spPr/>
      <dgm:t>
        <a:bodyPr/>
        <a:lstStyle/>
        <a:p>
          <a:endParaRPr lang="fr-FR"/>
        </a:p>
      </dgm:t>
    </dgm:pt>
    <dgm:pt modelId="{9DE27FF8-82F5-4EBE-B997-C974D5C36A50}" type="pres">
      <dgm:prSet presAssocID="{18D79A46-ACB3-41D4-BF2A-9BF4E9C78719}" presName="descendantText" presStyleLbl="alignAccFollowNode1" presStyleIdx="1" presStyleCnt="4">
        <dgm:presLayoutVars>
          <dgm:bulletEnabled val="1"/>
        </dgm:presLayoutVars>
      </dgm:prSet>
      <dgm:spPr/>
      <dgm:t>
        <a:bodyPr/>
        <a:lstStyle/>
        <a:p>
          <a:endParaRPr lang="fr-FR"/>
        </a:p>
      </dgm:t>
    </dgm:pt>
    <dgm:pt modelId="{616E3C40-39FF-4354-BB02-8A9FF8CB39E3}" type="pres">
      <dgm:prSet presAssocID="{7402B71C-8D05-446F-AF66-3CF646953E0E}" presName="sp" presStyleCnt="0"/>
      <dgm:spPr/>
    </dgm:pt>
    <dgm:pt modelId="{D751CBB0-2B47-47F4-B669-ECCD35624D8D}" type="pres">
      <dgm:prSet presAssocID="{8ACEC793-686B-4356-A19A-20B24140CA66}" presName="linNode" presStyleCnt="0"/>
      <dgm:spPr/>
    </dgm:pt>
    <dgm:pt modelId="{40EA57F8-68F8-4153-971E-85799C1C7CE4}" type="pres">
      <dgm:prSet presAssocID="{8ACEC793-686B-4356-A19A-20B24140CA66}" presName="parentText" presStyleLbl="node1" presStyleIdx="2" presStyleCnt="4">
        <dgm:presLayoutVars>
          <dgm:chMax val="1"/>
          <dgm:bulletEnabled val="1"/>
        </dgm:presLayoutVars>
      </dgm:prSet>
      <dgm:spPr/>
      <dgm:t>
        <a:bodyPr/>
        <a:lstStyle/>
        <a:p>
          <a:endParaRPr lang="fr-FR"/>
        </a:p>
      </dgm:t>
    </dgm:pt>
    <dgm:pt modelId="{37F3A3DF-9846-463F-9CAC-2D1703535620}" type="pres">
      <dgm:prSet presAssocID="{8ACEC793-686B-4356-A19A-20B24140CA66}" presName="descendantText" presStyleLbl="alignAccFollowNode1" presStyleIdx="2" presStyleCnt="4">
        <dgm:presLayoutVars>
          <dgm:bulletEnabled val="1"/>
        </dgm:presLayoutVars>
      </dgm:prSet>
      <dgm:spPr/>
      <dgm:t>
        <a:bodyPr/>
        <a:lstStyle/>
        <a:p>
          <a:endParaRPr lang="fr-FR"/>
        </a:p>
      </dgm:t>
    </dgm:pt>
    <dgm:pt modelId="{F90B3AF5-EECA-47D2-8E99-2E27725BD941}" type="pres">
      <dgm:prSet presAssocID="{ADE5C500-DB5C-4CA7-9CC6-BEBB00EE5D0C}" presName="sp" presStyleCnt="0"/>
      <dgm:spPr/>
    </dgm:pt>
    <dgm:pt modelId="{4488EFAF-7035-4CF9-8294-72843E444842}" type="pres">
      <dgm:prSet presAssocID="{C80CF333-2CE2-42DC-AC4B-4521CC94F7BD}" presName="linNode" presStyleCnt="0"/>
      <dgm:spPr/>
    </dgm:pt>
    <dgm:pt modelId="{84253635-C742-45C5-AA3C-D2FBF1BC7492}" type="pres">
      <dgm:prSet presAssocID="{C80CF333-2CE2-42DC-AC4B-4521CC94F7BD}" presName="parentText" presStyleLbl="node1" presStyleIdx="3" presStyleCnt="4">
        <dgm:presLayoutVars>
          <dgm:chMax val="1"/>
          <dgm:bulletEnabled val="1"/>
        </dgm:presLayoutVars>
      </dgm:prSet>
      <dgm:spPr/>
      <dgm:t>
        <a:bodyPr/>
        <a:lstStyle/>
        <a:p>
          <a:endParaRPr lang="fr-FR"/>
        </a:p>
      </dgm:t>
    </dgm:pt>
    <dgm:pt modelId="{70BABC64-E7C3-42EC-9DFB-4AFB7DD03ABF}" type="pres">
      <dgm:prSet presAssocID="{C80CF333-2CE2-42DC-AC4B-4521CC94F7BD}" presName="descendantText" presStyleLbl="alignAccFollowNode1" presStyleIdx="3" presStyleCnt="4">
        <dgm:presLayoutVars>
          <dgm:bulletEnabled val="1"/>
        </dgm:presLayoutVars>
      </dgm:prSet>
      <dgm:spPr/>
      <dgm:t>
        <a:bodyPr/>
        <a:lstStyle/>
        <a:p>
          <a:endParaRPr lang="fr-FR"/>
        </a:p>
      </dgm:t>
    </dgm:pt>
  </dgm:ptLst>
  <dgm:cxnLst>
    <dgm:cxn modelId="{126A3D69-78C3-4CE9-9FE4-4836C719737F}" srcId="{7168C6EB-0988-4040-AAC8-9AE6C61AD6B9}" destId="{11A7A36F-2AAB-475E-89E3-E29C1AB78030}" srcOrd="0" destOrd="0" parTransId="{EC860028-DC52-41D3-A133-1BB17696AA3B}" sibTransId="{9EB2BA4A-EDE5-4C38-A1E0-B44362192829}"/>
    <dgm:cxn modelId="{6E31824E-5507-4CFC-A6E1-4435D3E0380C}" type="presOf" srcId="{15FD50ED-C741-498B-837D-C9CC23BDE776}" destId="{9DE27FF8-82F5-4EBE-B997-C974D5C36A50}" srcOrd="0" destOrd="0" presId="urn:microsoft.com/office/officeart/2005/8/layout/vList5"/>
    <dgm:cxn modelId="{E052F6C1-BBB3-4DE1-8310-ED5C784A855E}" type="presOf" srcId="{11A7A36F-2AAB-475E-89E3-E29C1AB78030}" destId="{FA339EA6-F5DC-4D82-AF67-72E1C8483E1E}" srcOrd="0" destOrd="0" presId="urn:microsoft.com/office/officeart/2005/8/layout/vList5"/>
    <dgm:cxn modelId="{FBFC26D8-63E8-46AB-AC25-23AF10DC829A}" type="presOf" srcId="{11C4659B-BBE3-4CBB-86EA-C7CDB7DFF1FF}" destId="{37F3A3DF-9846-463F-9CAC-2D1703535620}" srcOrd="0" destOrd="0" presId="urn:microsoft.com/office/officeart/2005/8/layout/vList5"/>
    <dgm:cxn modelId="{3AE9FBF6-2E6B-4E00-94B2-C479C537D364}" srcId="{11A7A36F-2AAB-475E-89E3-E29C1AB78030}" destId="{796C2651-F84D-4D77-A601-BABB2D1C50D7}" srcOrd="1" destOrd="0" parTransId="{8D573788-9B1C-43B0-9339-182867096CDE}" sibTransId="{25C69807-B9B5-4F81-AEF4-8F5E47636190}"/>
    <dgm:cxn modelId="{A8CE0F68-8CF9-4DD0-9A58-AF40075658DB}" type="presOf" srcId="{BF5F9B70-735F-4336-B1CD-5242956CAE29}" destId="{1EDC97AF-D58C-4CC6-BFC7-731CBEE0889B}" srcOrd="0" destOrd="0" presId="urn:microsoft.com/office/officeart/2005/8/layout/vList5"/>
    <dgm:cxn modelId="{ED86424B-4E4E-4CB1-9B5D-B603085DC5DE}" srcId="{7168C6EB-0988-4040-AAC8-9AE6C61AD6B9}" destId="{C80CF333-2CE2-42DC-AC4B-4521CC94F7BD}" srcOrd="3" destOrd="0" parTransId="{3896B72E-43B2-4FF0-A0F4-921BBD4E1553}" sibTransId="{83DA6D47-9E3E-4B34-9A9D-12C43066A7DE}"/>
    <dgm:cxn modelId="{2CCE4C31-070A-4186-A8C7-F5578E120706}" srcId="{C80CF333-2CE2-42DC-AC4B-4521CC94F7BD}" destId="{29380B79-EC04-443C-B33A-BE8AEFCA56F0}" srcOrd="0" destOrd="0" parTransId="{58A4DCC6-319D-46BC-BAEF-1BE4DC346FA0}" sibTransId="{44E14308-A2F3-4A9A-A286-74F227D85C0D}"/>
    <dgm:cxn modelId="{66C1FD05-A0C3-44A7-B470-A9DD29950877}" type="presOf" srcId="{796C2651-F84D-4D77-A601-BABB2D1C50D7}" destId="{1EDC97AF-D58C-4CC6-BFC7-731CBEE0889B}" srcOrd="0" destOrd="1" presId="urn:microsoft.com/office/officeart/2005/8/layout/vList5"/>
    <dgm:cxn modelId="{F2056104-6AA6-4A5E-AD8D-6C83CB5EB1ED}" type="presOf" srcId="{C80CF333-2CE2-42DC-AC4B-4521CC94F7BD}" destId="{84253635-C742-45C5-AA3C-D2FBF1BC7492}" srcOrd="0" destOrd="0" presId="urn:microsoft.com/office/officeart/2005/8/layout/vList5"/>
    <dgm:cxn modelId="{740CE672-13B6-4BD2-A4CC-0C269B33D2A1}" type="presOf" srcId="{7168C6EB-0988-4040-AAC8-9AE6C61AD6B9}" destId="{02219243-4CE7-40AE-AEE7-F3C432D28B30}" srcOrd="0" destOrd="0" presId="urn:microsoft.com/office/officeart/2005/8/layout/vList5"/>
    <dgm:cxn modelId="{58B2392D-4B77-4668-8B75-4B51AEBED6AA}" type="presOf" srcId="{29380B79-EC04-443C-B33A-BE8AEFCA56F0}" destId="{70BABC64-E7C3-42EC-9DFB-4AFB7DD03ABF}" srcOrd="0" destOrd="0" presId="urn:microsoft.com/office/officeart/2005/8/layout/vList5"/>
    <dgm:cxn modelId="{13242721-C660-4E64-A2D7-72B660CBCD26}" type="presOf" srcId="{9B654254-FB45-4CE6-A97E-AFD1D80C1049}" destId="{9DE27FF8-82F5-4EBE-B997-C974D5C36A50}" srcOrd="0" destOrd="1" presId="urn:microsoft.com/office/officeart/2005/8/layout/vList5"/>
    <dgm:cxn modelId="{6ACD2ACB-6859-4000-80AF-04484C0766A5}" srcId="{11A7A36F-2AAB-475E-89E3-E29C1AB78030}" destId="{A26430A0-1EA4-4D55-9D3E-24EB5CFA1998}" srcOrd="2" destOrd="0" parTransId="{B3A4F555-4628-4BED-A583-FCBCFB89272D}" sibTransId="{89289AB9-E2E7-48BF-B14D-BB54E386F2E4}"/>
    <dgm:cxn modelId="{2D172EE9-5CF5-40ED-ABB8-78E3C82F4A46}" srcId="{18D79A46-ACB3-41D4-BF2A-9BF4E9C78719}" destId="{15FD50ED-C741-498B-837D-C9CC23BDE776}" srcOrd="0" destOrd="0" parTransId="{4871E800-1284-4883-8510-E0D32A328FE8}" sibTransId="{6A747CA2-3CD6-489A-AFD5-9D0C1AB3F3A2}"/>
    <dgm:cxn modelId="{B9D02154-F5CD-4973-82A7-A1DED5FA5F41}" type="presOf" srcId="{8ACEC793-686B-4356-A19A-20B24140CA66}" destId="{40EA57F8-68F8-4153-971E-85799C1C7CE4}" srcOrd="0" destOrd="0" presId="urn:microsoft.com/office/officeart/2005/8/layout/vList5"/>
    <dgm:cxn modelId="{352DBE4C-BEB9-484A-A158-A90947FE03F2}" type="presOf" srcId="{CF805E15-8DB1-4B5E-BB29-5D46C8F41133}" destId="{37F3A3DF-9846-463F-9CAC-2D1703535620}" srcOrd="0" destOrd="1" presId="urn:microsoft.com/office/officeart/2005/8/layout/vList5"/>
    <dgm:cxn modelId="{88409BC0-7C28-4C0B-82CD-6E39B8E42657}" srcId="{7168C6EB-0988-4040-AAC8-9AE6C61AD6B9}" destId="{18D79A46-ACB3-41D4-BF2A-9BF4E9C78719}" srcOrd="1" destOrd="0" parTransId="{9F68C2FD-4AB3-4D38-9E83-A4364A8D22FA}" sibTransId="{7402B71C-8D05-446F-AF66-3CF646953E0E}"/>
    <dgm:cxn modelId="{DD641C1C-D602-46BA-9753-1ABBA630A166}" srcId="{7168C6EB-0988-4040-AAC8-9AE6C61AD6B9}" destId="{8ACEC793-686B-4356-A19A-20B24140CA66}" srcOrd="2" destOrd="0" parTransId="{9FF22F4D-D249-4FD4-87B9-3945256F3CAF}" sibTransId="{ADE5C500-DB5C-4CA7-9CC6-BEBB00EE5D0C}"/>
    <dgm:cxn modelId="{5A5DF5A3-D3DB-4D80-86DE-69302F72B906}" srcId="{11A7A36F-2AAB-475E-89E3-E29C1AB78030}" destId="{BF5F9B70-735F-4336-B1CD-5242956CAE29}" srcOrd="0" destOrd="0" parTransId="{3939E98C-D0B9-40FA-A553-A9E66A3B3DCC}" sibTransId="{C160952F-EE86-47EB-8FA1-9CF77A030AB1}"/>
    <dgm:cxn modelId="{6C232BE9-AC4B-4EF1-99D3-CCBF5ECC832E}" srcId="{8ACEC793-686B-4356-A19A-20B24140CA66}" destId="{CF805E15-8DB1-4B5E-BB29-5D46C8F41133}" srcOrd="1" destOrd="0" parTransId="{F73AA901-8FFA-4B69-B9BE-C93683CC4479}" sibTransId="{40B06EBF-17D8-49AA-86D8-3AE95158B5EC}"/>
    <dgm:cxn modelId="{750EDBBA-E537-461F-934A-B2425BB358D6}" srcId="{18D79A46-ACB3-41D4-BF2A-9BF4E9C78719}" destId="{9B654254-FB45-4CE6-A97E-AFD1D80C1049}" srcOrd="1" destOrd="0" parTransId="{DCE54DA1-0527-46AB-8D4E-21BDFECFFBA4}" sibTransId="{7F7DCDDB-CDFB-4FC2-9A9E-BD92CEA2115D}"/>
    <dgm:cxn modelId="{27797EC2-67A0-424B-9AE9-10B3DBFB5083}" srcId="{8ACEC793-686B-4356-A19A-20B24140CA66}" destId="{11C4659B-BBE3-4CBB-86EA-C7CDB7DFF1FF}" srcOrd="0" destOrd="0" parTransId="{04F8F6A2-D80B-4A97-9A3D-C09DA1A10F9F}" sibTransId="{6F67D638-0B42-469D-A6FF-9127B98961C8}"/>
    <dgm:cxn modelId="{031A87B0-BBF6-46B2-A412-6415C14B21DA}" type="presOf" srcId="{A26430A0-1EA4-4D55-9D3E-24EB5CFA1998}" destId="{1EDC97AF-D58C-4CC6-BFC7-731CBEE0889B}" srcOrd="0" destOrd="2" presId="urn:microsoft.com/office/officeart/2005/8/layout/vList5"/>
    <dgm:cxn modelId="{DE5F3C9D-7E06-4513-88D0-B4640C2C635D}" type="presOf" srcId="{18D79A46-ACB3-41D4-BF2A-9BF4E9C78719}" destId="{001175BA-67C8-40E3-81A9-5968B4536807}" srcOrd="0" destOrd="0" presId="urn:microsoft.com/office/officeart/2005/8/layout/vList5"/>
    <dgm:cxn modelId="{C7591F81-508C-4766-806A-308C6F988F44}" type="presParOf" srcId="{02219243-4CE7-40AE-AEE7-F3C432D28B30}" destId="{A6034252-B304-4FE6-9AD6-C01840DB0168}" srcOrd="0" destOrd="0" presId="urn:microsoft.com/office/officeart/2005/8/layout/vList5"/>
    <dgm:cxn modelId="{846F2713-5BA8-4541-8AD9-37DF526F9A69}" type="presParOf" srcId="{A6034252-B304-4FE6-9AD6-C01840DB0168}" destId="{FA339EA6-F5DC-4D82-AF67-72E1C8483E1E}" srcOrd="0" destOrd="0" presId="urn:microsoft.com/office/officeart/2005/8/layout/vList5"/>
    <dgm:cxn modelId="{C725264D-34EC-444F-BD58-C25BE8313889}" type="presParOf" srcId="{A6034252-B304-4FE6-9AD6-C01840DB0168}" destId="{1EDC97AF-D58C-4CC6-BFC7-731CBEE0889B}" srcOrd="1" destOrd="0" presId="urn:microsoft.com/office/officeart/2005/8/layout/vList5"/>
    <dgm:cxn modelId="{7495B2E6-221C-4E39-927D-FDC9F18E0353}" type="presParOf" srcId="{02219243-4CE7-40AE-AEE7-F3C432D28B30}" destId="{0E634205-BEDB-4C07-8321-23E0AEDAB227}" srcOrd="1" destOrd="0" presId="urn:microsoft.com/office/officeart/2005/8/layout/vList5"/>
    <dgm:cxn modelId="{BFA35FE4-99BF-4065-A4E7-E469C0F44B38}" type="presParOf" srcId="{02219243-4CE7-40AE-AEE7-F3C432D28B30}" destId="{6BB072B4-F39D-4203-95F7-08766EC0B05D}" srcOrd="2" destOrd="0" presId="urn:microsoft.com/office/officeart/2005/8/layout/vList5"/>
    <dgm:cxn modelId="{C8503074-83F5-4271-9A1F-385E32481BD7}" type="presParOf" srcId="{6BB072B4-F39D-4203-95F7-08766EC0B05D}" destId="{001175BA-67C8-40E3-81A9-5968B4536807}" srcOrd="0" destOrd="0" presId="urn:microsoft.com/office/officeart/2005/8/layout/vList5"/>
    <dgm:cxn modelId="{7A6A635F-F575-461F-B3A4-E5F4017D7647}" type="presParOf" srcId="{6BB072B4-F39D-4203-95F7-08766EC0B05D}" destId="{9DE27FF8-82F5-4EBE-B997-C974D5C36A50}" srcOrd="1" destOrd="0" presId="urn:microsoft.com/office/officeart/2005/8/layout/vList5"/>
    <dgm:cxn modelId="{92D359C2-6283-4594-A729-DFDC998373CD}" type="presParOf" srcId="{02219243-4CE7-40AE-AEE7-F3C432D28B30}" destId="{616E3C40-39FF-4354-BB02-8A9FF8CB39E3}" srcOrd="3" destOrd="0" presId="urn:microsoft.com/office/officeart/2005/8/layout/vList5"/>
    <dgm:cxn modelId="{55CB9DF4-F38D-4B60-8976-DD3687BA8923}" type="presParOf" srcId="{02219243-4CE7-40AE-AEE7-F3C432D28B30}" destId="{D751CBB0-2B47-47F4-B669-ECCD35624D8D}" srcOrd="4" destOrd="0" presId="urn:microsoft.com/office/officeart/2005/8/layout/vList5"/>
    <dgm:cxn modelId="{F07FCDAF-E1E0-4BAC-A412-6B7CF017C740}" type="presParOf" srcId="{D751CBB0-2B47-47F4-B669-ECCD35624D8D}" destId="{40EA57F8-68F8-4153-971E-85799C1C7CE4}" srcOrd="0" destOrd="0" presId="urn:microsoft.com/office/officeart/2005/8/layout/vList5"/>
    <dgm:cxn modelId="{72271077-4220-42F2-BD22-CFB0B9B92DBB}" type="presParOf" srcId="{D751CBB0-2B47-47F4-B669-ECCD35624D8D}" destId="{37F3A3DF-9846-463F-9CAC-2D1703535620}" srcOrd="1" destOrd="0" presId="urn:microsoft.com/office/officeart/2005/8/layout/vList5"/>
    <dgm:cxn modelId="{6B0C678A-7044-405E-9FB6-0EB471F093F9}" type="presParOf" srcId="{02219243-4CE7-40AE-AEE7-F3C432D28B30}" destId="{F90B3AF5-EECA-47D2-8E99-2E27725BD941}" srcOrd="5" destOrd="0" presId="urn:microsoft.com/office/officeart/2005/8/layout/vList5"/>
    <dgm:cxn modelId="{F88D69D8-D0AB-41FB-A82C-59842891A973}" type="presParOf" srcId="{02219243-4CE7-40AE-AEE7-F3C432D28B30}" destId="{4488EFAF-7035-4CF9-8294-72843E444842}" srcOrd="6" destOrd="0" presId="urn:microsoft.com/office/officeart/2005/8/layout/vList5"/>
    <dgm:cxn modelId="{AF6BC7C9-A2D1-471C-A75B-1673AF1DDB9C}" type="presParOf" srcId="{4488EFAF-7035-4CF9-8294-72843E444842}" destId="{84253635-C742-45C5-AA3C-D2FBF1BC7492}" srcOrd="0" destOrd="0" presId="urn:microsoft.com/office/officeart/2005/8/layout/vList5"/>
    <dgm:cxn modelId="{D16CFC18-B9B3-4FB6-B87F-7B136E55CDB8}" type="presParOf" srcId="{4488EFAF-7035-4CF9-8294-72843E444842}" destId="{70BABC64-E7C3-42EC-9DFB-4AFB7DD03ABF}" srcOrd="1" destOrd="0" presId="urn:microsoft.com/office/officeart/2005/8/layout/vList5"/>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720893B-8037-4D4F-93BB-388B31AF4A38}" type="doc">
      <dgm:prSet loTypeId="urn:microsoft.com/office/officeart/2009/layout/CircleArrowProcess" loCatId="process" qsTypeId="urn:microsoft.com/office/officeart/2005/8/quickstyle/simple1" qsCatId="simple" csTypeId="urn:microsoft.com/office/officeart/2005/8/colors/accent1_2" csCatId="accent1" phldr="1"/>
      <dgm:spPr/>
      <dgm:t>
        <a:bodyPr/>
        <a:lstStyle/>
        <a:p>
          <a:endParaRPr lang="fr-FR"/>
        </a:p>
      </dgm:t>
    </dgm:pt>
    <dgm:pt modelId="{8365A365-E344-4F94-A92C-F9E7299E15A9}">
      <dgm:prSet phldrT="[Texte]"/>
      <dgm:spPr/>
      <dgm:t>
        <a:bodyPr/>
        <a:lstStyle/>
        <a:p>
          <a:r>
            <a:rPr lang="fr-FR" dirty="0"/>
            <a:t>Accord collectif majoritaire</a:t>
          </a:r>
        </a:p>
      </dgm:t>
    </dgm:pt>
    <dgm:pt modelId="{3AC964A6-CAAB-4C08-B443-A2165BE69CA2}" type="parTrans" cxnId="{5BDE3D34-4287-4A07-9768-1AA4397363C2}">
      <dgm:prSet/>
      <dgm:spPr/>
      <dgm:t>
        <a:bodyPr/>
        <a:lstStyle/>
        <a:p>
          <a:endParaRPr lang="fr-FR"/>
        </a:p>
      </dgm:t>
    </dgm:pt>
    <dgm:pt modelId="{1F9E6BDD-F625-4ED8-8548-C8338E91C30F}" type="sibTrans" cxnId="{5BDE3D34-4287-4A07-9768-1AA4397363C2}">
      <dgm:prSet/>
      <dgm:spPr/>
      <dgm:t>
        <a:bodyPr/>
        <a:lstStyle/>
        <a:p>
          <a:endParaRPr lang="fr-FR"/>
        </a:p>
      </dgm:t>
    </dgm:pt>
    <dgm:pt modelId="{FCFAEA4B-75AC-4BAE-A78E-8A2AEB2BC929}">
      <dgm:prSet phldrT="[Texte]"/>
      <dgm:spPr/>
      <dgm:t>
        <a:bodyPr/>
        <a:lstStyle/>
        <a:p>
          <a:r>
            <a:rPr lang="fr-FR" dirty="0"/>
            <a:t>Accord avec les membres du CSE</a:t>
          </a:r>
        </a:p>
      </dgm:t>
    </dgm:pt>
    <dgm:pt modelId="{90201476-149A-4108-B191-690467FAD2B7}" type="parTrans" cxnId="{1AB924C8-293A-4EAB-AAB1-16B316B03F05}">
      <dgm:prSet/>
      <dgm:spPr/>
      <dgm:t>
        <a:bodyPr/>
        <a:lstStyle/>
        <a:p>
          <a:endParaRPr lang="fr-FR"/>
        </a:p>
      </dgm:t>
    </dgm:pt>
    <dgm:pt modelId="{EE682D8B-B92F-42D7-AD6D-5B9B4053F0D6}" type="sibTrans" cxnId="{1AB924C8-293A-4EAB-AAB1-16B316B03F05}">
      <dgm:prSet/>
      <dgm:spPr/>
      <dgm:t>
        <a:bodyPr/>
        <a:lstStyle/>
        <a:p>
          <a:endParaRPr lang="fr-FR"/>
        </a:p>
      </dgm:t>
    </dgm:pt>
    <dgm:pt modelId="{B3EA9FFC-26AA-4527-BA25-6412BBD6D4D4}">
      <dgm:prSet phldrT="[Texte]"/>
      <dgm:spPr/>
      <dgm:t>
        <a:bodyPr/>
        <a:lstStyle/>
        <a:p>
          <a:r>
            <a:rPr lang="fr-FR" dirty="0"/>
            <a:t>Décision unilatérale de l’employeur</a:t>
          </a:r>
        </a:p>
      </dgm:t>
    </dgm:pt>
    <dgm:pt modelId="{8D47A558-A3CE-4CF7-816E-58EADF312FD2}" type="parTrans" cxnId="{3E609F2A-C2BB-43A4-B7D6-797EB019E52E}">
      <dgm:prSet/>
      <dgm:spPr/>
      <dgm:t>
        <a:bodyPr/>
        <a:lstStyle/>
        <a:p>
          <a:endParaRPr lang="fr-FR"/>
        </a:p>
      </dgm:t>
    </dgm:pt>
    <dgm:pt modelId="{992DD025-E1DE-4F15-9DA2-6719F88FE14A}" type="sibTrans" cxnId="{3E609F2A-C2BB-43A4-B7D6-797EB019E52E}">
      <dgm:prSet/>
      <dgm:spPr/>
      <dgm:t>
        <a:bodyPr/>
        <a:lstStyle/>
        <a:p>
          <a:endParaRPr lang="fr-FR"/>
        </a:p>
      </dgm:t>
    </dgm:pt>
    <dgm:pt modelId="{E89C79BF-A052-4BBA-91AA-E4B3CDA83590}" type="pres">
      <dgm:prSet presAssocID="{C720893B-8037-4D4F-93BB-388B31AF4A38}" presName="Name0" presStyleCnt="0">
        <dgm:presLayoutVars>
          <dgm:chMax val="7"/>
          <dgm:chPref val="7"/>
          <dgm:dir/>
          <dgm:animLvl val="lvl"/>
        </dgm:presLayoutVars>
      </dgm:prSet>
      <dgm:spPr/>
      <dgm:t>
        <a:bodyPr/>
        <a:lstStyle/>
        <a:p>
          <a:endParaRPr lang="fr-FR"/>
        </a:p>
      </dgm:t>
    </dgm:pt>
    <dgm:pt modelId="{A4AC2B59-B7EC-4B92-A471-ED38BDFB51F4}" type="pres">
      <dgm:prSet presAssocID="{8365A365-E344-4F94-A92C-F9E7299E15A9}" presName="Accent1" presStyleCnt="0"/>
      <dgm:spPr/>
    </dgm:pt>
    <dgm:pt modelId="{63A6DFCC-F5F3-4A3E-8AAC-AB54DA8BF565}" type="pres">
      <dgm:prSet presAssocID="{8365A365-E344-4F94-A92C-F9E7299E15A9}" presName="Accent" presStyleLbl="node1" presStyleIdx="0" presStyleCnt="3"/>
      <dgm:spPr/>
    </dgm:pt>
    <dgm:pt modelId="{0BDD9E53-A53F-4E77-BBED-38307DA4C8EB}" type="pres">
      <dgm:prSet presAssocID="{8365A365-E344-4F94-A92C-F9E7299E15A9}" presName="Parent1" presStyleLbl="revTx" presStyleIdx="0" presStyleCnt="3">
        <dgm:presLayoutVars>
          <dgm:chMax val="1"/>
          <dgm:chPref val="1"/>
          <dgm:bulletEnabled val="1"/>
        </dgm:presLayoutVars>
      </dgm:prSet>
      <dgm:spPr/>
      <dgm:t>
        <a:bodyPr/>
        <a:lstStyle/>
        <a:p>
          <a:endParaRPr lang="fr-FR"/>
        </a:p>
      </dgm:t>
    </dgm:pt>
    <dgm:pt modelId="{8FCB9FB8-413A-497A-81A0-04AAA813BA33}" type="pres">
      <dgm:prSet presAssocID="{FCFAEA4B-75AC-4BAE-A78E-8A2AEB2BC929}" presName="Accent2" presStyleCnt="0"/>
      <dgm:spPr/>
    </dgm:pt>
    <dgm:pt modelId="{E1E0850C-DCC8-4637-83DD-52C640359C6D}" type="pres">
      <dgm:prSet presAssocID="{FCFAEA4B-75AC-4BAE-A78E-8A2AEB2BC929}" presName="Accent" presStyleLbl="node1" presStyleIdx="1" presStyleCnt="3"/>
      <dgm:spPr/>
    </dgm:pt>
    <dgm:pt modelId="{DBEED738-58CA-473E-A170-6CF5F4589760}" type="pres">
      <dgm:prSet presAssocID="{FCFAEA4B-75AC-4BAE-A78E-8A2AEB2BC929}" presName="Parent2" presStyleLbl="revTx" presStyleIdx="1" presStyleCnt="3">
        <dgm:presLayoutVars>
          <dgm:chMax val="1"/>
          <dgm:chPref val="1"/>
          <dgm:bulletEnabled val="1"/>
        </dgm:presLayoutVars>
      </dgm:prSet>
      <dgm:spPr/>
      <dgm:t>
        <a:bodyPr/>
        <a:lstStyle/>
        <a:p>
          <a:endParaRPr lang="fr-FR"/>
        </a:p>
      </dgm:t>
    </dgm:pt>
    <dgm:pt modelId="{87441404-45D7-4117-84F7-CED28435A4BC}" type="pres">
      <dgm:prSet presAssocID="{B3EA9FFC-26AA-4527-BA25-6412BBD6D4D4}" presName="Accent3" presStyleCnt="0"/>
      <dgm:spPr/>
    </dgm:pt>
    <dgm:pt modelId="{F59FBFA8-3F92-4669-9F5F-DE8788381FF8}" type="pres">
      <dgm:prSet presAssocID="{B3EA9FFC-26AA-4527-BA25-6412BBD6D4D4}" presName="Accent" presStyleLbl="node1" presStyleIdx="2" presStyleCnt="3"/>
      <dgm:spPr/>
    </dgm:pt>
    <dgm:pt modelId="{3F8E4F84-9A51-4B2B-ADB6-37345A88FA4A}" type="pres">
      <dgm:prSet presAssocID="{B3EA9FFC-26AA-4527-BA25-6412BBD6D4D4}" presName="Parent3" presStyleLbl="revTx" presStyleIdx="2" presStyleCnt="3">
        <dgm:presLayoutVars>
          <dgm:chMax val="1"/>
          <dgm:chPref val="1"/>
          <dgm:bulletEnabled val="1"/>
        </dgm:presLayoutVars>
      </dgm:prSet>
      <dgm:spPr/>
      <dgm:t>
        <a:bodyPr/>
        <a:lstStyle/>
        <a:p>
          <a:endParaRPr lang="fr-FR"/>
        </a:p>
      </dgm:t>
    </dgm:pt>
  </dgm:ptLst>
  <dgm:cxnLst>
    <dgm:cxn modelId="{DD9412AA-5AAD-4241-8CEA-E84E5194849D}" type="presOf" srcId="{C720893B-8037-4D4F-93BB-388B31AF4A38}" destId="{E89C79BF-A052-4BBA-91AA-E4B3CDA83590}" srcOrd="0" destOrd="0" presId="urn:microsoft.com/office/officeart/2009/layout/CircleArrowProcess"/>
    <dgm:cxn modelId="{1AB924C8-293A-4EAB-AAB1-16B316B03F05}" srcId="{C720893B-8037-4D4F-93BB-388B31AF4A38}" destId="{FCFAEA4B-75AC-4BAE-A78E-8A2AEB2BC929}" srcOrd="1" destOrd="0" parTransId="{90201476-149A-4108-B191-690467FAD2B7}" sibTransId="{EE682D8B-B92F-42D7-AD6D-5B9B4053F0D6}"/>
    <dgm:cxn modelId="{40F41BC3-72AE-4C60-9431-CE462ACE14A1}" type="presOf" srcId="{B3EA9FFC-26AA-4527-BA25-6412BBD6D4D4}" destId="{3F8E4F84-9A51-4B2B-ADB6-37345A88FA4A}" srcOrd="0" destOrd="0" presId="urn:microsoft.com/office/officeart/2009/layout/CircleArrowProcess"/>
    <dgm:cxn modelId="{96DC79B1-E717-4E64-B90A-62725D76A613}" type="presOf" srcId="{8365A365-E344-4F94-A92C-F9E7299E15A9}" destId="{0BDD9E53-A53F-4E77-BBED-38307DA4C8EB}" srcOrd="0" destOrd="0" presId="urn:microsoft.com/office/officeart/2009/layout/CircleArrowProcess"/>
    <dgm:cxn modelId="{62FD47DC-225B-489D-8623-B810872C1C5C}" type="presOf" srcId="{FCFAEA4B-75AC-4BAE-A78E-8A2AEB2BC929}" destId="{DBEED738-58CA-473E-A170-6CF5F4589760}" srcOrd="0" destOrd="0" presId="urn:microsoft.com/office/officeart/2009/layout/CircleArrowProcess"/>
    <dgm:cxn modelId="{3E609F2A-C2BB-43A4-B7D6-797EB019E52E}" srcId="{C720893B-8037-4D4F-93BB-388B31AF4A38}" destId="{B3EA9FFC-26AA-4527-BA25-6412BBD6D4D4}" srcOrd="2" destOrd="0" parTransId="{8D47A558-A3CE-4CF7-816E-58EADF312FD2}" sibTransId="{992DD025-E1DE-4F15-9DA2-6719F88FE14A}"/>
    <dgm:cxn modelId="{5BDE3D34-4287-4A07-9768-1AA4397363C2}" srcId="{C720893B-8037-4D4F-93BB-388B31AF4A38}" destId="{8365A365-E344-4F94-A92C-F9E7299E15A9}" srcOrd="0" destOrd="0" parTransId="{3AC964A6-CAAB-4C08-B443-A2165BE69CA2}" sibTransId="{1F9E6BDD-F625-4ED8-8548-C8338E91C30F}"/>
    <dgm:cxn modelId="{D2A81C06-3BA3-43DF-B9E9-CC00F0CFB352}" type="presParOf" srcId="{E89C79BF-A052-4BBA-91AA-E4B3CDA83590}" destId="{A4AC2B59-B7EC-4B92-A471-ED38BDFB51F4}" srcOrd="0" destOrd="0" presId="urn:microsoft.com/office/officeart/2009/layout/CircleArrowProcess"/>
    <dgm:cxn modelId="{158CD9C8-4946-48D1-9D07-4DD1E5FA3217}" type="presParOf" srcId="{A4AC2B59-B7EC-4B92-A471-ED38BDFB51F4}" destId="{63A6DFCC-F5F3-4A3E-8AAC-AB54DA8BF565}" srcOrd="0" destOrd="0" presId="urn:microsoft.com/office/officeart/2009/layout/CircleArrowProcess"/>
    <dgm:cxn modelId="{48919D4E-7748-47C9-A155-4A0B0EDB5658}" type="presParOf" srcId="{E89C79BF-A052-4BBA-91AA-E4B3CDA83590}" destId="{0BDD9E53-A53F-4E77-BBED-38307DA4C8EB}" srcOrd="1" destOrd="0" presId="urn:microsoft.com/office/officeart/2009/layout/CircleArrowProcess"/>
    <dgm:cxn modelId="{97C068C8-EA9C-4E55-83F7-F5FCEB8A09DC}" type="presParOf" srcId="{E89C79BF-A052-4BBA-91AA-E4B3CDA83590}" destId="{8FCB9FB8-413A-497A-81A0-04AAA813BA33}" srcOrd="2" destOrd="0" presId="urn:microsoft.com/office/officeart/2009/layout/CircleArrowProcess"/>
    <dgm:cxn modelId="{72CC5C69-8226-4438-9327-F07A235C8EE1}" type="presParOf" srcId="{8FCB9FB8-413A-497A-81A0-04AAA813BA33}" destId="{E1E0850C-DCC8-4637-83DD-52C640359C6D}" srcOrd="0" destOrd="0" presId="urn:microsoft.com/office/officeart/2009/layout/CircleArrowProcess"/>
    <dgm:cxn modelId="{F5B73CC2-D4EC-4019-B9DE-F78E29C7EAB0}" type="presParOf" srcId="{E89C79BF-A052-4BBA-91AA-E4B3CDA83590}" destId="{DBEED738-58CA-473E-A170-6CF5F4589760}" srcOrd="3" destOrd="0" presId="urn:microsoft.com/office/officeart/2009/layout/CircleArrowProcess"/>
    <dgm:cxn modelId="{EF2657FD-DED7-49E4-902F-957A20ECE270}" type="presParOf" srcId="{E89C79BF-A052-4BBA-91AA-E4B3CDA83590}" destId="{87441404-45D7-4117-84F7-CED28435A4BC}" srcOrd="4" destOrd="0" presId="urn:microsoft.com/office/officeart/2009/layout/CircleArrowProcess"/>
    <dgm:cxn modelId="{26F3632E-BE8E-4FB0-AD22-145718558364}" type="presParOf" srcId="{87441404-45D7-4117-84F7-CED28435A4BC}" destId="{F59FBFA8-3F92-4669-9F5F-DE8788381FF8}" srcOrd="0" destOrd="0" presId="urn:microsoft.com/office/officeart/2009/layout/CircleArrowProcess"/>
    <dgm:cxn modelId="{48A0A980-176F-47C8-9E0F-41CF1D6503C0}" type="presParOf" srcId="{E89C79BF-A052-4BBA-91AA-E4B3CDA83590}" destId="{3F8E4F84-9A51-4B2B-ADB6-37345A88FA4A}" srcOrd="5" destOrd="0" presId="urn:microsoft.com/office/officeart/2009/layout/CircleArrowProcess"/>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168C6EB-0988-4040-AAC8-9AE6C61AD6B9}"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fr-FR"/>
        </a:p>
      </dgm:t>
    </dgm:pt>
    <dgm:pt modelId="{11A7A36F-2AAB-475E-89E3-E29C1AB78030}">
      <dgm:prSet phldrT="[Texte]" custT="1"/>
      <dgm:spPr/>
      <dgm:t>
        <a:bodyPr/>
        <a:lstStyle/>
        <a:p>
          <a:r>
            <a:rPr lang="fr-FR" sz="2000" dirty="0" smtClean="0"/>
            <a:t>Le nombre de sièges peut être modifié</a:t>
          </a:r>
          <a:endParaRPr lang="fr-FR" sz="2000" dirty="0"/>
        </a:p>
      </dgm:t>
    </dgm:pt>
    <dgm:pt modelId="{EC860028-DC52-41D3-A133-1BB17696AA3B}" type="parTrans" cxnId="{126A3D69-78C3-4CE9-9FE4-4836C719737F}">
      <dgm:prSet/>
      <dgm:spPr/>
      <dgm:t>
        <a:bodyPr/>
        <a:lstStyle/>
        <a:p>
          <a:endParaRPr lang="fr-FR"/>
        </a:p>
      </dgm:t>
    </dgm:pt>
    <dgm:pt modelId="{9EB2BA4A-EDE5-4C38-A1E0-B44362192829}" type="sibTrans" cxnId="{126A3D69-78C3-4CE9-9FE4-4836C719737F}">
      <dgm:prSet/>
      <dgm:spPr/>
      <dgm:t>
        <a:bodyPr/>
        <a:lstStyle/>
        <a:p>
          <a:endParaRPr lang="fr-FR"/>
        </a:p>
      </dgm:t>
    </dgm:pt>
    <dgm:pt modelId="{BF5F9B70-735F-4336-B1CD-5242956CAE29}">
      <dgm:prSet phldrT="[Texte]" custT="1"/>
      <dgm:spPr/>
      <dgm:t>
        <a:bodyPr/>
        <a:lstStyle/>
        <a:p>
          <a:r>
            <a:rPr lang="fr-FR" sz="1200" dirty="0" smtClean="0"/>
            <a:t>A défaut, dispositions de l’article </a:t>
          </a:r>
          <a:r>
            <a:rPr lang="fr-FR" sz="1200" dirty="0" err="1" smtClean="0"/>
            <a:t>R</a:t>
          </a:r>
          <a:r>
            <a:rPr lang="fr-FR" sz="1200" dirty="0" smtClean="0"/>
            <a:t> 2314-1</a:t>
          </a:r>
          <a:endParaRPr lang="fr-FR" sz="1200" dirty="0"/>
        </a:p>
      </dgm:t>
    </dgm:pt>
    <dgm:pt modelId="{3939E98C-D0B9-40FA-A553-A9E66A3B3DCC}" type="parTrans" cxnId="{5A5DF5A3-D3DB-4D80-86DE-69302F72B906}">
      <dgm:prSet/>
      <dgm:spPr/>
      <dgm:t>
        <a:bodyPr/>
        <a:lstStyle/>
        <a:p>
          <a:endParaRPr lang="fr-FR"/>
        </a:p>
      </dgm:t>
    </dgm:pt>
    <dgm:pt modelId="{C160952F-EE86-47EB-8FA1-9CF77A030AB1}" type="sibTrans" cxnId="{5A5DF5A3-D3DB-4D80-86DE-69302F72B906}">
      <dgm:prSet/>
      <dgm:spPr/>
      <dgm:t>
        <a:bodyPr/>
        <a:lstStyle/>
        <a:p>
          <a:endParaRPr lang="fr-FR"/>
        </a:p>
      </dgm:t>
    </dgm:pt>
    <dgm:pt modelId="{18D79A46-ACB3-41D4-BF2A-9BF4E9C78719}">
      <dgm:prSet phldrT="[Texte]" custT="1"/>
      <dgm:spPr/>
      <dgm:t>
        <a:bodyPr/>
        <a:lstStyle/>
        <a:p>
          <a:r>
            <a:rPr lang="fr-FR" sz="2000" dirty="0" smtClean="0"/>
            <a:t>Le nombre et la composition des collèges</a:t>
          </a:r>
          <a:endParaRPr lang="fr-FR" sz="2000" dirty="0"/>
        </a:p>
      </dgm:t>
    </dgm:pt>
    <dgm:pt modelId="{9F68C2FD-4AB3-4D38-9E83-A4364A8D22FA}" type="parTrans" cxnId="{88409BC0-7C28-4C0B-82CD-6E39B8E42657}">
      <dgm:prSet/>
      <dgm:spPr/>
      <dgm:t>
        <a:bodyPr/>
        <a:lstStyle/>
        <a:p>
          <a:endParaRPr lang="fr-FR"/>
        </a:p>
      </dgm:t>
    </dgm:pt>
    <dgm:pt modelId="{7402B71C-8D05-446F-AF66-3CF646953E0E}" type="sibTrans" cxnId="{88409BC0-7C28-4C0B-82CD-6E39B8E42657}">
      <dgm:prSet/>
      <dgm:spPr/>
      <dgm:t>
        <a:bodyPr/>
        <a:lstStyle/>
        <a:p>
          <a:endParaRPr lang="fr-FR"/>
        </a:p>
      </dgm:t>
    </dgm:pt>
    <dgm:pt modelId="{15FD50ED-C741-498B-837D-C9CC23BDE776}">
      <dgm:prSet phldrT="[Texte]" custT="1"/>
      <dgm:spPr/>
      <dgm:t>
        <a:bodyPr/>
        <a:lstStyle/>
        <a:p>
          <a:r>
            <a:rPr lang="fr-FR" sz="1200" dirty="0" smtClean="0"/>
            <a:t> A condition que l’accord soit unanime</a:t>
          </a:r>
          <a:endParaRPr lang="fr-FR" sz="1200" dirty="0"/>
        </a:p>
      </dgm:t>
    </dgm:pt>
    <dgm:pt modelId="{4871E800-1284-4883-8510-E0D32A328FE8}" type="parTrans" cxnId="{2D172EE9-5CF5-40ED-ABB8-78E3C82F4A46}">
      <dgm:prSet/>
      <dgm:spPr/>
      <dgm:t>
        <a:bodyPr/>
        <a:lstStyle/>
        <a:p>
          <a:endParaRPr lang="fr-FR"/>
        </a:p>
      </dgm:t>
    </dgm:pt>
    <dgm:pt modelId="{6A747CA2-3CD6-489A-AFD5-9D0C1AB3F3A2}" type="sibTrans" cxnId="{2D172EE9-5CF5-40ED-ABB8-78E3C82F4A46}">
      <dgm:prSet/>
      <dgm:spPr/>
      <dgm:t>
        <a:bodyPr/>
        <a:lstStyle/>
        <a:p>
          <a:endParaRPr lang="fr-FR"/>
        </a:p>
      </dgm:t>
    </dgm:pt>
    <dgm:pt modelId="{9B654254-FB45-4CE6-A97E-AFD1D80C1049}">
      <dgm:prSet phldrT="[Texte]" custT="1"/>
      <dgm:spPr/>
      <dgm:t>
        <a:bodyPr/>
        <a:lstStyle/>
        <a:p>
          <a:r>
            <a:rPr lang="fr-FR" sz="1200" dirty="0" smtClean="0"/>
            <a:t>L’existence du 3</a:t>
          </a:r>
          <a:r>
            <a:rPr lang="fr-FR" sz="1200" baseline="30000" dirty="0" smtClean="0"/>
            <a:t>ème</a:t>
          </a:r>
          <a:r>
            <a:rPr lang="fr-FR" sz="1200" dirty="0" smtClean="0"/>
            <a:t> collège ne peut être remise en cause s’il y a au moins  25 cadres ou ingénieurs</a:t>
          </a:r>
          <a:endParaRPr lang="fr-FR" sz="1200" dirty="0"/>
        </a:p>
      </dgm:t>
    </dgm:pt>
    <dgm:pt modelId="{DCE54DA1-0527-46AB-8D4E-21BDFECFFBA4}" type="parTrans" cxnId="{750EDBBA-E537-461F-934A-B2425BB358D6}">
      <dgm:prSet/>
      <dgm:spPr/>
      <dgm:t>
        <a:bodyPr/>
        <a:lstStyle/>
        <a:p>
          <a:endParaRPr lang="fr-FR"/>
        </a:p>
      </dgm:t>
    </dgm:pt>
    <dgm:pt modelId="{7F7DCDDB-CDFB-4FC2-9A9E-BD92CEA2115D}" type="sibTrans" cxnId="{750EDBBA-E537-461F-934A-B2425BB358D6}">
      <dgm:prSet/>
      <dgm:spPr/>
      <dgm:t>
        <a:bodyPr/>
        <a:lstStyle/>
        <a:p>
          <a:endParaRPr lang="fr-FR"/>
        </a:p>
      </dgm:t>
    </dgm:pt>
    <dgm:pt modelId="{8ACEC793-686B-4356-A19A-20B24140CA66}">
      <dgm:prSet phldrT="[Texte]" custT="1"/>
      <dgm:spPr/>
      <dgm:t>
        <a:bodyPr/>
        <a:lstStyle/>
        <a:p>
          <a:r>
            <a:rPr lang="fr-FR" sz="2000" dirty="0" smtClean="0"/>
            <a:t>Le volume des heures individuelles de délégation</a:t>
          </a:r>
          <a:endParaRPr lang="fr-FR" sz="1600" dirty="0"/>
        </a:p>
      </dgm:t>
    </dgm:pt>
    <dgm:pt modelId="{9FF22F4D-D249-4FD4-87B9-3945256F3CAF}" type="parTrans" cxnId="{DD641C1C-D602-46BA-9753-1ABBA630A166}">
      <dgm:prSet/>
      <dgm:spPr/>
      <dgm:t>
        <a:bodyPr/>
        <a:lstStyle/>
        <a:p>
          <a:endParaRPr lang="fr-FR"/>
        </a:p>
      </dgm:t>
    </dgm:pt>
    <dgm:pt modelId="{ADE5C500-DB5C-4CA7-9CC6-BEBB00EE5D0C}" type="sibTrans" cxnId="{DD641C1C-D602-46BA-9753-1ABBA630A166}">
      <dgm:prSet/>
      <dgm:spPr/>
      <dgm:t>
        <a:bodyPr/>
        <a:lstStyle/>
        <a:p>
          <a:endParaRPr lang="fr-FR"/>
        </a:p>
      </dgm:t>
    </dgm:pt>
    <dgm:pt modelId="{C80CF333-2CE2-42DC-AC4B-4521CC94F7BD}">
      <dgm:prSet custT="1"/>
      <dgm:spPr/>
      <dgm:t>
        <a:bodyPr/>
        <a:lstStyle/>
        <a:p>
          <a:r>
            <a:rPr lang="fr-FR" sz="2000" dirty="0" smtClean="0"/>
            <a:t>Durée du mandat et dérogation possible à la limite de 3 mandats</a:t>
          </a:r>
          <a:endParaRPr lang="fr-FR" sz="2000" dirty="0"/>
        </a:p>
      </dgm:t>
    </dgm:pt>
    <dgm:pt modelId="{3896B72E-43B2-4FF0-A0F4-921BBD4E1553}" type="parTrans" cxnId="{ED86424B-4E4E-4CB1-9B5D-B603085DC5DE}">
      <dgm:prSet/>
      <dgm:spPr/>
      <dgm:t>
        <a:bodyPr/>
        <a:lstStyle/>
        <a:p>
          <a:endParaRPr lang="fr-FR"/>
        </a:p>
      </dgm:t>
    </dgm:pt>
    <dgm:pt modelId="{83DA6D47-9E3E-4B34-9A9D-12C43066A7DE}" type="sibTrans" cxnId="{ED86424B-4E4E-4CB1-9B5D-B603085DC5DE}">
      <dgm:prSet/>
      <dgm:spPr/>
      <dgm:t>
        <a:bodyPr/>
        <a:lstStyle/>
        <a:p>
          <a:endParaRPr lang="fr-FR"/>
        </a:p>
      </dgm:t>
    </dgm:pt>
    <dgm:pt modelId="{11C4659B-BBE3-4CBB-86EA-C7CDB7DFF1FF}">
      <dgm:prSet phldrT="[Texte]" custT="1"/>
      <dgm:spPr/>
      <dgm:t>
        <a:bodyPr/>
        <a:lstStyle/>
        <a:p>
          <a:r>
            <a:rPr lang="fr-FR" sz="1200" dirty="0" smtClean="0"/>
            <a:t>Dès lors que le volume global de ces heures au sein de chaque collège est au moins égal à celui résultant des dispositions légales au regard de l’effectif de l’entreprise</a:t>
          </a:r>
          <a:endParaRPr lang="fr-FR" sz="1200" dirty="0"/>
        </a:p>
      </dgm:t>
    </dgm:pt>
    <dgm:pt modelId="{04F8F6A2-D80B-4A97-9A3D-C09DA1A10F9F}" type="parTrans" cxnId="{27797EC2-67A0-424B-9AE9-10B3DBFB5083}">
      <dgm:prSet/>
      <dgm:spPr/>
      <dgm:t>
        <a:bodyPr/>
        <a:lstStyle/>
        <a:p>
          <a:endParaRPr lang="fr-FR"/>
        </a:p>
      </dgm:t>
    </dgm:pt>
    <dgm:pt modelId="{6F67D638-0B42-469D-A6FF-9127B98961C8}" type="sibTrans" cxnId="{27797EC2-67A0-424B-9AE9-10B3DBFB5083}">
      <dgm:prSet/>
      <dgm:spPr/>
      <dgm:t>
        <a:bodyPr/>
        <a:lstStyle/>
        <a:p>
          <a:endParaRPr lang="fr-FR"/>
        </a:p>
      </dgm:t>
    </dgm:pt>
    <dgm:pt modelId="{29380B79-EC04-443C-B33A-BE8AEFCA56F0}">
      <dgm:prSet custT="1"/>
      <dgm:spPr/>
      <dgm:t>
        <a:bodyPr/>
        <a:lstStyle/>
        <a:p>
          <a:r>
            <a:rPr lang="fr-FR" sz="1200" dirty="0" smtClean="0"/>
            <a:t>Durée du mandat entre 2 et 4 ans</a:t>
          </a:r>
          <a:endParaRPr lang="fr-FR" sz="1200" dirty="0"/>
        </a:p>
      </dgm:t>
    </dgm:pt>
    <dgm:pt modelId="{58A4DCC6-319D-46BC-BAEF-1BE4DC346FA0}" type="parTrans" cxnId="{2CCE4C31-070A-4186-A8C7-F5578E120706}">
      <dgm:prSet/>
      <dgm:spPr/>
      <dgm:t>
        <a:bodyPr/>
        <a:lstStyle/>
        <a:p>
          <a:endParaRPr lang="fr-FR"/>
        </a:p>
      </dgm:t>
    </dgm:pt>
    <dgm:pt modelId="{44E14308-A2F3-4A9A-A286-74F227D85C0D}" type="sibTrans" cxnId="{2CCE4C31-070A-4186-A8C7-F5578E120706}">
      <dgm:prSet/>
      <dgm:spPr/>
      <dgm:t>
        <a:bodyPr/>
        <a:lstStyle/>
        <a:p>
          <a:endParaRPr lang="fr-FR"/>
        </a:p>
      </dgm:t>
    </dgm:pt>
    <dgm:pt modelId="{31198E3E-750B-4A1F-A681-4093E12F054E}">
      <dgm:prSet custT="1"/>
      <dgm:spPr/>
      <dgm:t>
        <a:bodyPr/>
        <a:lstStyle/>
        <a:p>
          <a:r>
            <a:rPr lang="fr-FR" sz="1200" dirty="0" smtClean="0"/>
            <a:t>La limitation à 3 mandats ne s’applique pas dans les entreprises de moins de 50 salariés</a:t>
          </a:r>
          <a:endParaRPr lang="fr-FR" sz="1200" dirty="0"/>
        </a:p>
      </dgm:t>
    </dgm:pt>
    <dgm:pt modelId="{08572140-2888-447A-BF4F-7B2C3618FC7F}" type="parTrans" cxnId="{901D69DE-D925-46B4-9B8F-00D0628753A8}">
      <dgm:prSet/>
      <dgm:spPr/>
    </dgm:pt>
    <dgm:pt modelId="{2D93B744-F289-4865-8EB5-2C65CDC43F91}" type="sibTrans" cxnId="{901D69DE-D925-46B4-9B8F-00D0628753A8}">
      <dgm:prSet/>
      <dgm:spPr/>
    </dgm:pt>
    <dgm:pt modelId="{02219243-4CE7-40AE-AEE7-F3C432D28B30}" type="pres">
      <dgm:prSet presAssocID="{7168C6EB-0988-4040-AAC8-9AE6C61AD6B9}" presName="Name0" presStyleCnt="0">
        <dgm:presLayoutVars>
          <dgm:dir/>
          <dgm:animLvl val="lvl"/>
          <dgm:resizeHandles val="exact"/>
        </dgm:presLayoutVars>
      </dgm:prSet>
      <dgm:spPr/>
      <dgm:t>
        <a:bodyPr/>
        <a:lstStyle/>
        <a:p>
          <a:endParaRPr lang="fr-FR"/>
        </a:p>
      </dgm:t>
    </dgm:pt>
    <dgm:pt modelId="{A6034252-B304-4FE6-9AD6-C01840DB0168}" type="pres">
      <dgm:prSet presAssocID="{11A7A36F-2AAB-475E-89E3-E29C1AB78030}" presName="linNode" presStyleCnt="0"/>
      <dgm:spPr/>
    </dgm:pt>
    <dgm:pt modelId="{FA339EA6-F5DC-4D82-AF67-72E1C8483E1E}" type="pres">
      <dgm:prSet presAssocID="{11A7A36F-2AAB-475E-89E3-E29C1AB78030}" presName="parentText" presStyleLbl="node1" presStyleIdx="0" presStyleCnt="4">
        <dgm:presLayoutVars>
          <dgm:chMax val="1"/>
          <dgm:bulletEnabled val="1"/>
        </dgm:presLayoutVars>
      </dgm:prSet>
      <dgm:spPr/>
      <dgm:t>
        <a:bodyPr/>
        <a:lstStyle/>
        <a:p>
          <a:endParaRPr lang="fr-FR"/>
        </a:p>
      </dgm:t>
    </dgm:pt>
    <dgm:pt modelId="{1EDC97AF-D58C-4CC6-BFC7-731CBEE0889B}" type="pres">
      <dgm:prSet presAssocID="{11A7A36F-2AAB-475E-89E3-E29C1AB78030}" presName="descendantText" presStyleLbl="alignAccFollowNode1" presStyleIdx="0" presStyleCnt="4">
        <dgm:presLayoutVars>
          <dgm:bulletEnabled val="1"/>
        </dgm:presLayoutVars>
      </dgm:prSet>
      <dgm:spPr/>
      <dgm:t>
        <a:bodyPr/>
        <a:lstStyle/>
        <a:p>
          <a:endParaRPr lang="fr-FR"/>
        </a:p>
      </dgm:t>
    </dgm:pt>
    <dgm:pt modelId="{0E634205-BEDB-4C07-8321-23E0AEDAB227}" type="pres">
      <dgm:prSet presAssocID="{9EB2BA4A-EDE5-4C38-A1E0-B44362192829}" presName="sp" presStyleCnt="0"/>
      <dgm:spPr/>
    </dgm:pt>
    <dgm:pt modelId="{6BB072B4-F39D-4203-95F7-08766EC0B05D}" type="pres">
      <dgm:prSet presAssocID="{18D79A46-ACB3-41D4-BF2A-9BF4E9C78719}" presName="linNode" presStyleCnt="0"/>
      <dgm:spPr/>
    </dgm:pt>
    <dgm:pt modelId="{001175BA-67C8-40E3-81A9-5968B4536807}" type="pres">
      <dgm:prSet presAssocID="{18D79A46-ACB3-41D4-BF2A-9BF4E9C78719}" presName="parentText" presStyleLbl="node1" presStyleIdx="1" presStyleCnt="4">
        <dgm:presLayoutVars>
          <dgm:chMax val="1"/>
          <dgm:bulletEnabled val="1"/>
        </dgm:presLayoutVars>
      </dgm:prSet>
      <dgm:spPr/>
      <dgm:t>
        <a:bodyPr/>
        <a:lstStyle/>
        <a:p>
          <a:endParaRPr lang="fr-FR"/>
        </a:p>
      </dgm:t>
    </dgm:pt>
    <dgm:pt modelId="{9DE27FF8-82F5-4EBE-B997-C974D5C36A50}" type="pres">
      <dgm:prSet presAssocID="{18D79A46-ACB3-41D4-BF2A-9BF4E9C78719}" presName="descendantText" presStyleLbl="alignAccFollowNode1" presStyleIdx="1" presStyleCnt="4">
        <dgm:presLayoutVars>
          <dgm:bulletEnabled val="1"/>
        </dgm:presLayoutVars>
      </dgm:prSet>
      <dgm:spPr/>
      <dgm:t>
        <a:bodyPr/>
        <a:lstStyle/>
        <a:p>
          <a:endParaRPr lang="fr-FR"/>
        </a:p>
      </dgm:t>
    </dgm:pt>
    <dgm:pt modelId="{616E3C40-39FF-4354-BB02-8A9FF8CB39E3}" type="pres">
      <dgm:prSet presAssocID="{7402B71C-8D05-446F-AF66-3CF646953E0E}" presName="sp" presStyleCnt="0"/>
      <dgm:spPr/>
    </dgm:pt>
    <dgm:pt modelId="{D751CBB0-2B47-47F4-B669-ECCD35624D8D}" type="pres">
      <dgm:prSet presAssocID="{8ACEC793-686B-4356-A19A-20B24140CA66}" presName="linNode" presStyleCnt="0"/>
      <dgm:spPr/>
    </dgm:pt>
    <dgm:pt modelId="{40EA57F8-68F8-4153-971E-85799C1C7CE4}" type="pres">
      <dgm:prSet presAssocID="{8ACEC793-686B-4356-A19A-20B24140CA66}" presName="parentText" presStyleLbl="node1" presStyleIdx="2" presStyleCnt="4">
        <dgm:presLayoutVars>
          <dgm:chMax val="1"/>
          <dgm:bulletEnabled val="1"/>
        </dgm:presLayoutVars>
      </dgm:prSet>
      <dgm:spPr/>
      <dgm:t>
        <a:bodyPr/>
        <a:lstStyle/>
        <a:p>
          <a:endParaRPr lang="fr-FR"/>
        </a:p>
      </dgm:t>
    </dgm:pt>
    <dgm:pt modelId="{37F3A3DF-9846-463F-9CAC-2D1703535620}" type="pres">
      <dgm:prSet presAssocID="{8ACEC793-686B-4356-A19A-20B24140CA66}" presName="descendantText" presStyleLbl="alignAccFollowNode1" presStyleIdx="2" presStyleCnt="4">
        <dgm:presLayoutVars>
          <dgm:bulletEnabled val="1"/>
        </dgm:presLayoutVars>
      </dgm:prSet>
      <dgm:spPr/>
      <dgm:t>
        <a:bodyPr/>
        <a:lstStyle/>
        <a:p>
          <a:endParaRPr lang="fr-FR"/>
        </a:p>
      </dgm:t>
    </dgm:pt>
    <dgm:pt modelId="{F90B3AF5-EECA-47D2-8E99-2E27725BD941}" type="pres">
      <dgm:prSet presAssocID="{ADE5C500-DB5C-4CA7-9CC6-BEBB00EE5D0C}" presName="sp" presStyleCnt="0"/>
      <dgm:spPr/>
    </dgm:pt>
    <dgm:pt modelId="{4488EFAF-7035-4CF9-8294-72843E444842}" type="pres">
      <dgm:prSet presAssocID="{C80CF333-2CE2-42DC-AC4B-4521CC94F7BD}" presName="linNode" presStyleCnt="0"/>
      <dgm:spPr/>
    </dgm:pt>
    <dgm:pt modelId="{84253635-C742-45C5-AA3C-D2FBF1BC7492}" type="pres">
      <dgm:prSet presAssocID="{C80CF333-2CE2-42DC-AC4B-4521CC94F7BD}" presName="parentText" presStyleLbl="node1" presStyleIdx="3" presStyleCnt="4">
        <dgm:presLayoutVars>
          <dgm:chMax val="1"/>
          <dgm:bulletEnabled val="1"/>
        </dgm:presLayoutVars>
      </dgm:prSet>
      <dgm:spPr/>
      <dgm:t>
        <a:bodyPr/>
        <a:lstStyle/>
        <a:p>
          <a:endParaRPr lang="fr-FR"/>
        </a:p>
      </dgm:t>
    </dgm:pt>
    <dgm:pt modelId="{70BABC64-E7C3-42EC-9DFB-4AFB7DD03ABF}" type="pres">
      <dgm:prSet presAssocID="{C80CF333-2CE2-42DC-AC4B-4521CC94F7BD}" presName="descendantText" presStyleLbl="alignAccFollowNode1" presStyleIdx="3" presStyleCnt="4">
        <dgm:presLayoutVars>
          <dgm:bulletEnabled val="1"/>
        </dgm:presLayoutVars>
      </dgm:prSet>
      <dgm:spPr/>
      <dgm:t>
        <a:bodyPr/>
        <a:lstStyle/>
        <a:p>
          <a:endParaRPr lang="fr-FR"/>
        </a:p>
      </dgm:t>
    </dgm:pt>
  </dgm:ptLst>
  <dgm:cxnLst>
    <dgm:cxn modelId="{126A3D69-78C3-4CE9-9FE4-4836C719737F}" srcId="{7168C6EB-0988-4040-AAC8-9AE6C61AD6B9}" destId="{11A7A36F-2AAB-475E-89E3-E29C1AB78030}" srcOrd="0" destOrd="0" parTransId="{EC860028-DC52-41D3-A133-1BB17696AA3B}" sibTransId="{9EB2BA4A-EDE5-4C38-A1E0-B44362192829}"/>
    <dgm:cxn modelId="{69A4E88D-4F41-4B43-A80E-98B05E2E0AC6}" type="presOf" srcId="{BF5F9B70-735F-4336-B1CD-5242956CAE29}" destId="{1EDC97AF-D58C-4CC6-BFC7-731CBEE0889B}" srcOrd="0" destOrd="0" presId="urn:microsoft.com/office/officeart/2005/8/layout/vList5"/>
    <dgm:cxn modelId="{BD6EFA2D-B3BD-4358-B21E-72A0C325A114}" type="presOf" srcId="{C80CF333-2CE2-42DC-AC4B-4521CC94F7BD}" destId="{84253635-C742-45C5-AA3C-D2FBF1BC7492}" srcOrd="0" destOrd="0" presId="urn:microsoft.com/office/officeart/2005/8/layout/vList5"/>
    <dgm:cxn modelId="{0451CDCF-B30B-4C4C-BC13-640251F41176}" type="presOf" srcId="{11A7A36F-2AAB-475E-89E3-E29C1AB78030}" destId="{FA339EA6-F5DC-4D82-AF67-72E1C8483E1E}" srcOrd="0" destOrd="0" presId="urn:microsoft.com/office/officeart/2005/8/layout/vList5"/>
    <dgm:cxn modelId="{ED86424B-4E4E-4CB1-9B5D-B603085DC5DE}" srcId="{7168C6EB-0988-4040-AAC8-9AE6C61AD6B9}" destId="{C80CF333-2CE2-42DC-AC4B-4521CC94F7BD}" srcOrd="3" destOrd="0" parTransId="{3896B72E-43B2-4FF0-A0F4-921BBD4E1553}" sibTransId="{83DA6D47-9E3E-4B34-9A9D-12C43066A7DE}"/>
    <dgm:cxn modelId="{9F7DA5FA-C59F-4C99-9AB2-1A634DF51A47}" type="presOf" srcId="{31198E3E-750B-4A1F-A681-4093E12F054E}" destId="{70BABC64-E7C3-42EC-9DFB-4AFB7DD03ABF}" srcOrd="0" destOrd="1" presId="urn:microsoft.com/office/officeart/2005/8/layout/vList5"/>
    <dgm:cxn modelId="{DEB36E0A-7188-4958-8EE6-0155A40B1AF3}" type="presOf" srcId="{9B654254-FB45-4CE6-A97E-AFD1D80C1049}" destId="{9DE27FF8-82F5-4EBE-B997-C974D5C36A50}" srcOrd="0" destOrd="1" presId="urn:microsoft.com/office/officeart/2005/8/layout/vList5"/>
    <dgm:cxn modelId="{2CCE4C31-070A-4186-A8C7-F5578E120706}" srcId="{C80CF333-2CE2-42DC-AC4B-4521CC94F7BD}" destId="{29380B79-EC04-443C-B33A-BE8AEFCA56F0}" srcOrd="0" destOrd="0" parTransId="{58A4DCC6-319D-46BC-BAEF-1BE4DC346FA0}" sibTransId="{44E14308-A2F3-4A9A-A286-74F227D85C0D}"/>
    <dgm:cxn modelId="{944F960D-1D91-4A90-B8D4-7E04E745B046}" type="presOf" srcId="{11C4659B-BBE3-4CBB-86EA-C7CDB7DFF1FF}" destId="{37F3A3DF-9846-463F-9CAC-2D1703535620}" srcOrd="0" destOrd="0" presId="urn:microsoft.com/office/officeart/2005/8/layout/vList5"/>
    <dgm:cxn modelId="{E7A8A71F-F518-47E3-92EB-2324BE27F62F}" type="presOf" srcId="{7168C6EB-0988-4040-AAC8-9AE6C61AD6B9}" destId="{02219243-4CE7-40AE-AEE7-F3C432D28B30}" srcOrd="0" destOrd="0" presId="urn:microsoft.com/office/officeart/2005/8/layout/vList5"/>
    <dgm:cxn modelId="{9E26E747-F291-46F6-BBDC-F109A88589A6}" type="presOf" srcId="{8ACEC793-686B-4356-A19A-20B24140CA66}" destId="{40EA57F8-68F8-4153-971E-85799C1C7CE4}" srcOrd="0" destOrd="0" presId="urn:microsoft.com/office/officeart/2005/8/layout/vList5"/>
    <dgm:cxn modelId="{9365EA71-D7C8-4820-B3B0-DD226F6F750C}" type="presOf" srcId="{15FD50ED-C741-498B-837D-C9CC23BDE776}" destId="{9DE27FF8-82F5-4EBE-B997-C974D5C36A50}" srcOrd="0" destOrd="0" presId="urn:microsoft.com/office/officeart/2005/8/layout/vList5"/>
    <dgm:cxn modelId="{2D172EE9-5CF5-40ED-ABB8-78E3C82F4A46}" srcId="{18D79A46-ACB3-41D4-BF2A-9BF4E9C78719}" destId="{15FD50ED-C741-498B-837D-C9CC23BDE776}" srcOrd="0" destOrd="0" parTransId="{4871E800-1284-4883-8510-E0D32A328FE8}" sibTransId="{6A747CA2-3CD6-489A-AFD5-9D0C1AB3F3A2}"/>
    <dgm:cxn modelId="{88409BC0-7C28-4C0B-82CD-6E39B8E42657}" srcId="{7168C6EB-0988-4040-AAC8-9AE6C61AD6B9}" destId="{18D79A46-ACB3-41D4-BF2A-9BF4E9C78719}" srcOrd="1" destOrd="0" parTransId="{9F68C2FD-4AB3-4D38-9E83-A4364A8D22FA}" sibTransId="{7402B71C-8D05-446F-AF66-3CF646953E0E}"/>
    <dgm:cxn modelId="{DD641C1C-D602-46BA-9753-1ABBA630A166}" srcId="{7168C6EB-0988-4040-AAC8-9AE6C61AD6B9}" destId="{8ACEC793-686B-4356-A19A-20B24140CA66}" srcOrd="2" destOrd="0" parTransId="{9FF22F4D-D249-4FD4-87B9-3945256F3CAF}" sibTransId="{ADE5C500-DB5C-4CA7-9CC6-BEBB00EE5D0C}"/>
    <dgm:cxn modelId="{5A5DF5A3-D3DB-4D80-86DE-69302F72B906}" srcId="{11A7A36F-2AAB-475E-89E3-E29C1AB78030}" destId="{BF5F9B70-735F-4336-B1CD-5242956CAE29}" srcOrd="0" destOrd="0" parTransId="{3939E98C-D0B9-40FA-A553-A9E66A3B3DCC}" sibTransId="{C160952F-EE86-47EB-8FA1-9CF77A030AB1}"/>
    <dgm:cxn modelId="{7DC2D453-4711-4A22-8692-B2A252718FFB}" type="presOf" srcId="{18D79A46-ACB3-41D4-BF2A-9BF4E9C78719}" destId="{001175BA-67C8-40E3-81A9-5968B4536807}" srcOrd="0" destOrd="0" presId="urn:microsoft.com/office/officeart/2005/8/layout/vList5"/>
    <dgm:cxn modelId="{750EDBBA-E537-461F-934A-B2425BB358D6}" srcId="{18D79A46-ACB3-41D4-BF2A-9BF4E9C78719}" destId="{9B654254-FB45-4CE6-A97E-AFD1D80C1049}" srcOrd="1" destOrd="0" parTransId="{DCE54DA1-0527-46AB-8D4E-21BDFECFFBA4}" sibTransId="{7F7DCDDB-CDFB-4FC2-9A9E-BD92CEA2115D}"/>
    <dgm:cxn modelId="{27797EC2-67A0-424B-9AE9-10B3DBFB5083}" srcId="{8ACEC793-686B-4356-A19A-20B24140CA66}" destId="{11C4659B-BBE3-4CBB-86EA-C7CDB7DFF1FF}" srcOrd="0" destOrd="0" parTransId="{04F8F6A2-D80B-4A97-9A3D-C09DA1A10F9F}" sibTransId="{6F67D638-0B42-469D-A6FF-9127B98961C8}"/>
    <dgm:cxn modelId="{650CD2A5-307E-4689-A8C3-103DD145B0EB}" type="presOf" srcId="{29380B79-EC04-443C-B33A-BE8AEFCA56F0}" destId="{70BABC64-E7C3-42EC-9DFB-4AFB7DD03ABF}" srcOrd="0" destOrd="0" presId="urn:microsoft.com/office/officeart/2005/8/layout/vList5"/>
    <dgm:cxn modelId="{901D69DE-D925-46B4-9B8F-00D0628753A8}" srcId="{C80CF333-2CE2-42DC-AC4B-4521CC94F7BD}" destId="{31198E3E-750B-4A1F-A681-4093E12F054E}" srcOrd="1" destOrd="0" parTransId="{08572140-2888-447A-BF4F-7B2C3618FC7F}" sibTransId="{2D93B744-F289-4865-8EB5-2C65CDC43F91}"/>
    <dgm:cxn modelId="{B64679AB-CFEA-4B5F-8084-FA444507588E}" type="presParOf" srcId="{02219243-4CE7-40AE-AEE7-F3C432D28B30}" destId="{A6034252-B304-4FE6-9AD6-C01840DB0168}" srcOrd="0" destOrd="0" presId="urn:microsoft.com/office/officeart/2005/8/layout/vList5"/>
    <dgm:cxn modelId="{F194A8ED-4DD2-4A0F-BFBE-74941F7FD207}" type="presParOf" srcId="{A6034252-B304-4FE6-9AD6-C01840DB0168}" destId="{FA339EA6-F5DC-4D82-AF67-72E1C8483E1E}" srcOrd="0" destOrd="0" presId="urn:microsoft.com/office/officeart/2005/8/layout/vList5"/>
    <dgm:cxn modelId="{7B660D15-B00A-4262-981B-F5BBD46AC6A9}" type="presParOf" srcId="{A6034252-B304-4FE6-9AD6-C01840DB0168}" destId="{1EDC97AF-D58C-4CC6-BFC7-731CBEE0889B}" srcOrd="1" destOrd="0" presId="urn:microsoft.com/office/officeart/2005/8/layout/vList5"/>
    <dgm:cxn modelId="{100D4B12-8F7A-4B39-8C50-A8ED27802D84}" type="presParOf" srcId="{02219243-4CE7-40AE-AEE7-F3C432D28B30}" destId="{0E634205-BEDB-4C07-8321-23E0AEDAB227}" srcOrd="1" destOrd="0" presId="urn:microsoft.com/office/officeart/2005/8/layout/vList5"/>
    <dgm:cxn modelId="{E33AAB77-4D22-48B1-B408-785F7C1358CC}" type="presParOf" srcId="{02219243-4CE7-40AE-AEE7-F3C432D28B30}" destId="{6BB072B4-F39D-4203-95F7-08766EC0B05D}" srcOrd="2" destOrd="0" presId="urn:microsoft.com/office/officeart/2005/8/layout/vList5"/>
    <dgm:cxn modelId="{AA8070B0-A475-4C32-9369-B05B4350AFE4}" type="presParOf" srcId="{6BB072B4-F39D-4203-95F7-08766EC0B05D}" destId="{001175BA-67C8-40E3-81A9-5968B4536807}" srcOrd="0" destOrd="0" presId="urn:microsoft.com/office/officeart/2005/8/layout/vList5"/>
    <dgm:cxn modelId="{47F64893-C23E-4E36-A516-13645F0F1312}" type="presParOf" srcId="{6BB072B4-F39D-4203-95F7-08766EC0B05D}" destId="{9DE27FF8-82F5-4EBE-B997-C974D5C36A50}" srcOrd="1" destOrd="0" presId="urn:microsoft.com/office/officeart/2005/8/layout/vList5"/>
    <dgm:cxn modelId="{CD7B41E0-4031-4AEB-8932-6A353EF2DEC8}" type="presParOf" srcId="{02219243-4CE7-40AE-AEE7-F3C432D28B30}" destId="{616E3C40-39FF-4354-BB02-8A9FF8CB39E3}" srcOrd="3" destOrd="0" presId="urn:microsoft.com/office/officeart/2005/8/layout/vList5"/>
    <dgm:cxn modelId="{30A1E1B5-0E16-48BA-A1C3-C67924B81519}" type="presParOf" srcId="{02219243-4CE7-40AE-AEE7-F3C432D28B30}" destId="{D751CBB0-2B47-47F4-B669-ECCD35624D8D}" srcOrd="4" destOrd="0" presId="urn:microsoft.com/office/officeart/2005/8/layout/vList5"/>
    <dgm:cxn modelId="{2F23A42A-76BA-4F3F-B661-BA4E22FCD2D4}" type="presParOf" srcId="{D751CBB0-2B47-47F4-B669-ECCD35624D8D}" destId="{40EA57F8-68F8-4153-971E-85799C1C7CE4}" srcOrd="0" destOrd="0" presId="urn:microsoft.com/office/officeart/2005/8/layout/vList5"/>
    <dgm:cxn modelId="{F91F9F14-8EBB-48D1-AA3E-8CB1EB56F6DA}" type="presParOf" srcId="{D751CBB0-2B47-47F4-B669-ECCD35624D8D}" destId="{37F3A3DF-9846-463F-9CAC-2D1703535620}" srcOrd="1" destOrd="0" presId="urn:microsoft.com/office/officeart/2005/8/layout/vList5"/>
    <dgm:cxn modelId="{075B5905-7E6C-4AAD-B2ED-0959C45DB605}" type="presParOf" srcId="{02219243-4CE7-40AE-AEE7-F3C432D28B30}" destId="{F90B3AF5-EECA-47D2-8E99-2E27725BD941}" srcOrd="5" destOrd="0" presId="urn:microsoft.com/office/officeart/2005/8/layout/vList5"/>
    <dgm:cxn modelId="{9AF7FC65-4E53-4A3F-9F07-962AA72C217B}" type="presParOf" srcId="{02219243-4CE7-40AE-AEE7-F3C432D28B30}" destId="{4488EFAF-7035-4CF9-8294-72843E444842}" srcOrd="6" destOrd="0" presId="urn:microsoft.com/office/officeart/2005/8/layout/vList5"/>
    <dgm:cxn modelId="{138F4F5F-4500-42E1-8F2E-00DDAA497A00}" type="presParOf" srcId="{4488EFAF-7035-4CF9-8294-72843E444842}" destId="{84253635-C742-45C5-AA3C-D2FBF1BC7492}" srcOrd="0" destOrd="0" presId="urn:microsoft.com/office/officeart/2005/8/layout/vList5"/>
    <dgm:cxn modelId="{587708D4-C449-4680-A702-EC1BAF1B2621}" type="presParOf" srcId="{4488EFAF-7035-4CF9-8294-72843E444842}" destId="{70BABC64-E7C3-42EC-9DFB-4AFB7DD03ABF}" srcOrd="1" destOrd="0" presId="urn:microsoft.com/office/officeart/2005/8/layout/vList5"/>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7011FAE3-95D0-4533-A9E1-C4BE3433AF26}" type="doc">
      <dgm:prSet loTypeId="urn:microsoft.com/office/officeart/2005/8/layout/vList6" loCatId="list" qsTypeId="urn:microsoft.com/office/officeart/2005/8/quickstyle/simple1" qsCatId="simple" csTypeId="urn:microsoft.com/office/officeart/2005/8/colors/accent1_2" csCatId="accent1" phldr="1"/>
      <dgm:spPr/>
      <dgm:t>
        <a:bodyPr/>
        <a:lstStyle/>
        <a:p>
          <a:endParaRPr lang="fr-FR"/>
        </a:p>
      </dgm:t>
    </dgm:pt>
    <dgm:pt modelId="{3E103E7C-73C8-40B9-B26F-F5800753A517}">
      <dgm:prSet phldrT="[Texte]" custT="1"/>
      <dgm:spPr/>
      <dgm:t>
        <a:bodyPr/>
        <a:lstStyle/>
        <a:p>
          <a:r>
            <a:rPr lang="fr-FR" sz="2400" dirty="0"/>
            <a:t>Mission DP</a:t>
          </a:r>
        </a:p>
      </dgm:t>
    </dgm:pt>
    <dgm:pt modelId="{B5A975B9-504F-458C-A818-A41216BE967B}" type="parTrans" cxnId="{749CB6FF-0D59-4CF9-8111-0925D7528D33}">
      <dgm:prSet/>
      <dgm:spPr/>
      <dgm:t>
        <a:bodyPr/>
        <a:lstStyle/>
        <a:p>
          <a:endParaRPr lang="fr-FR"/>
        </a:p>
      </dgm:t>
    </dgm:pt>
    <dgm:pt modelId="{3EB2F3BA-7EF2-4F8D-8AA6-D89575C8B645}" type="sibTrans" cxnId="{749CB6FF-0D59-4CF9-8111-0925D7528D33}">
      <dgm:prSet/>
      <dgm:spPr/>
      <dgm:t>
        <a:bodyPr/>
        <a:lstStyle/>
        <a:p>
          <a:endParaRPr lang="fr-FR"/>
        </a:p>
      </dgm:t>
    </dgm:pt>
    <dgm:pt modelId="{4E8CE1B7-2D90-470E-AAF9-B5E2E64ACCDD}">
      <dgm:prSet phldrT="[Texte]"/>
      <dgm:spPr/>
      <dgm:t>
        <a:bodyPr/>
        <a:lstStyle/>
        <a:p>
          <a:r>
            <a:rPr lang="fr-FR" dirty="0"/>
            <a:t>Présentation des réclamations individuelles et collectives</a:t>
          </a:r>
        </a:p>
      </dgm:t>
    </dgm:pt>
    <dgm:pt modelId="{880D2259-5733-47E9-8F2D-EEBF75929B17}" type="parTrans" cxnId="{0913240C-BC79-4BB7-9CC2-8CE3C43E8C8C}">
      <dgm:prSet/>
      <dgm:spPr/>
      <dgm:t>
        <a:bodyPr/>
        <a:lstStyle/>
        <a:p>
          <a:endParaRPr lang="fr-FR"/>
        </a:p>
      </dgm:t>
    </dgm:pt>
    <dgm:pt modelId="{D9CDBF9C-9ED5-4B13-8D17-0DA33EBC8990}" type="sibTrans" cxnId="{0913240C-BC79-4BB7-9CC2-8CE3C43E8C8C}">
      <dgm:prSet/>
      <dgm:spPr/>
      <dgm:t>
        <a:bodyPr/>
        <a:lstStyle/>
        <a:p>
          <a:endParaRPr lang="fr-FR"/>
        </a:p>
      </dgm:t>
    </dgm:pt>
    <dgm:pt modelId="{B6557279-F2D7-4AF1-BA7B-4D17B1558432}">
      <dgm:prSet phldrT="[Texte]"/>
      <dgm:spPr/>
      <dgm:t>
        <a:bodyPr/>
        <a:lstStyle/>
        <a:p>
          <a:r>
            <a:rPr lang="fr-FR" dirty="0"/>
            <a:t>Consultation en cas de projet de LME collectif</a:t>
          </a:r>
        </a:p>
      </dgm:t>
    </dgm:pt>
    <dgm:pt modelId="{C544A1A9-65D0-4FFE-900D-1EF823CF3DEF}" type="parTrans" cxnId="{60E6BF31-8E5F-4BA8-B779-73766E7197B1}">
      <dgm:prSet/>
      <dgm:spPr/>
      <dgm:t>
        <a:bodyPr/>
        <a:lstStyle/>
        <a:p>
          <a:endParaRPr lang="fr-FR"/>
        </a:p>
      </dgm:t>
    </dgm:pt>
    <dgm:pt modelId="{4E624F46-4C78-48A9-87FF-E7540FC76120}" type="sibTrans" cxnId="{60E6BF31-8E5F-4BA8-B779-73766E7197B1}">
      <dgm:prSet/>
      <dgm:spPr/>
      <dgm:t>
        <a:bodyPr/>
        <a:lstStyle/>
        <a:p>
          <a:endParaRPr lang="fr-FR"/>
        </a:p>
      </dgm:t>
    </dgm:pt>
    <dgm:pt modelId="{6871EF22-95C5-4F32-B6A9-BAFE5FC62F5D}">
      <dgm:prSet phldrT="[Texte]" custT="1"/>
      <dgm:spPr/>
      <dgm:t>
        <a:bodyPr/>
        <a:lstStyle/>
        <a:p>
          <a:r>
            <a:rPr lang="fr-FR" sz="2400" dirty="0"/>
            <a:t>Mission CHSCT</a:t>
          </a:r>
        </a:p>
      </dgm:t>
    </dgm:pt>
    <dgm:pt modelId="{0EF820A8-8F9C-4C52-824F-C0A86C69569D}" type="parTrans" cxnId="{DDCA9992-CB9C-4513-9BCA-64B6E35D5C2C}">
      <dgm:prSet/>
      <dgm:spPr/>
      <dgm:t>
        <a:bodyPr/>
        <a:lstStyle/>
        <a:p>
          <a:endParaRPr lang="fr-FR"/>
        </a:p>
      </dgm:t>
    </dgm:pt>
    <dgm:pt modelId="{07FB2002-B252-461D-88EB-D61802E4B93F}" type="sibTrans" cxnId="{DDCA9992-CB9C-4513-9BCA-64B6E35D5C2C}">
      <dgm:prSet/>
      <dgm:spPr/>
      <dgm:t>
        <a:bodyPr/>
        <a:lstStyle/>
        <a:p>
          <a:endParaRPr lang="fr-FR"/>
        </a:p>
      </dgm:t>
    </dgm:pt>
    <dgm:pt modelId="{04D25B65-7E55-4724-BAAF-FBB357934D19}">
      <dgm:prSet phldrT="[Texte]"/>
      <dgm:spPr/>
      <dgm:t>
        <a:bodyPr/>
        <a:lstStyle/>
        <a:p>
          <a:r>
            <a:rPr lang="fr-FR" dirty="0"/>
            <a:t>Contribuer à promouvoir la santé, la sécurité et les conditions de travail dans l’entreprise</a:t>
          </a:r>
        </a:p>
      </dgm:t>
    </dgm:pt>
    <dgm:pt modelId="{6549F5BE-5981-4A0A-BE7F-C5E543C6397C}" type="parTrans" cxnId="{C428F3BA-ABCA-414A-B53D-DECBF9D0B00A}">
      <dgm:prSet/>
      <dgm:spPr/>
      <dgm:t>
        <a:bodyPr/>
        <a:lstStyle/>
        <a:p>
          <a:endParaRPr lang="fr-FR"/>
        </a:p>
      </dgm:t>
    </dgm:pt>
    <dgm:pt modelId="{09E7C3E9-3A05-415B-886E-8B57C86825D7}" type="sibTrans" cxnId="{C428F3BA-ABCA-414A-B53D-DECBF9D0B00A}">
      <dgm:prSet/>
      <dgm:spPr/>
      <dgm:t>
        <a:bodyPr/>
        <a:lstStyle/>
        <a:p>
          <a:endParaRPr lang="fr-FR"/>
        </a:p>
      </dgm:t>
    </dgm:pt>
    <dgm:pt modelId="{4F7C9AF6-7D80-4E29-9405-4775D947C23F}">
      <dgm:prSet phldrT="[Texte]"/>
      <dgm:spPr/>
      <dgm:t>
        <a:bodyPr/>
        <a:lstStyle/>
        <a:p>
          <a:r>
            <a:rPr lang="fr-FR" dirty="0"/>
            <a:t>Réalisation d’enquête en cas d’AT-MP</a:t>
          </a:r>
        </a:p>
      </dgm:t>
    </dgm:pt>
    <dgm:pt modelId="{C8FB70E3-785A-475A-8BBE-B8047A1F074B}" type="parTrans" cxnId="{F479B239-D574-4724-8082-382957B32CD3}">
      <dgm:prSet/>
      <dgm:spPr/>
      <dgm:t>
        <a:bodyPr/>
        <a:lstStyle/>
        <a:p>
          <a:endParaRPr lang="fr-FR"/>
        </a:p>
      </dgm:t>
    </dgm:pt>
    <dgm:pt modelId="{A7F33818-BA76-4A8B-AEA4-7DB175AC90C9}" type="sibTrans" cxnId="{F479B239-D574-4724-8082-382957B32CD3}">
      <dgm:prSet/>
      <dgm:spPr/>
      <dgm:t>
        <a:bodyPr/>
        <a:lstStyle/>
        <a:p>
          <a:endParaRPr lang="fr-FR"/>
        </a:p>
      </dgm:t>
    </dgm:pt>
    <dgm:pt modelId="{C3C7818D-7B17-425E-86B6-9CD0D97CD87C}">
      <dgm:prSet phldrT="[Texte]"/>
      <dgm:spPr/>
      <dgm:t>
        <a:bodyPr/>
        <a:lstStyle/>
        <a:p>
          <a:r>
            <a:rPr lang="fr-FR" dirty="0"/>
            <a:t>Pouvoir de saisine de l’inspecteur du travail</a:t>
          </a:r>
        </a:p>
      </dgm:t>
    </dgm:pt>
    <dgm:pt modelId="{3F944158-96EA-4983-962F-37B4E0DFBB82}" type="parTrans" cxnId="{1784D450-175E-4181-A9E9-FF180E08C943}">
      <dgm:prSet/>
      <dgm:spPr/>
      <dgm:t>
        <a:bodyPr/>
        <a:lstStyle/>
        <a:p>
          <a:endParaRPr lang="fr-FR"/>
        </a:p>
      </dgm:t>
    </dgm:pt>
    <dgm:pt modelId="{9DAC16AE-33F6-4E67-94B1-E881609F11E5}" type="sibTrans" cxnId="{1784D450-175E-4181-A9E9-FF180E08C943}">
      <dgm:prSet/>
      <dgm:spPr/>
      <dgm:t>
        <a:bodyPr/>
        <a:lstStyle/>
        <a:p>
          <a:endParaRPr lang="fr-FR"/>
        </a:p>
      </dgm:t>
    </dgm:pt>
    <dgm:pt modelId="{482E21E9-F25A-40F3-8397-B1444670EDBC}" type="pres">
      <dgm:prSet presAssocID="{7011FAE3-95D0-4533-A9E1-C4BE3433AF26}" presName="Name0" presStyleCnt="0">
        <dgm:presLayoutVars>
          <dgm:dir/>
          <dgm:animLvl val="lvl"/>
          <dgm:resizeHandles/>
        </dgm:presLayoutVars>
      </dgm:prSet>
      <dgm:spPr/>
      <dgm:t>
        <a:bodyPr/>
        <a:lstStyle/>
        <a:p>
          <a:endParaRPr lang="fr-FR"/>
        </a:p>
      </dgm:t>
    </dgm:pt>
    <dgm:pt modelId="{2A7B106C-D322-49D0-AF33-8D4FAB6EE978}" type="pres">
      <dgm:prSet presAssocID="{3E103E7C-73C8-40B9-B26F-F5800753A517}" presName="linNode" presStyleCnt="0"/>
      <dgm:spPr/>
    </dgm:pt>
    <dgm:pt modelId="{B8FF1531-BD33-4413-AA39-09C5A02770F8}" type="pres">
      <dgm:prSet presAssocID="{3E103E7C-73C8-40B9-B26F-F5800753A517}" presName="parentShp" presStyleLbl="node1" presStyleIdx="0" presStyleCnt="2">
        <dgm:presLayoutVars>
          <dgm:bulletEnabled val="1"/>
        </dgm:presLayoutVars>
      </dgm:prSet>
      <dgm:spPr/>
      <dgm:t>
        <a:bodyPr/>
        <a:lstStyle/>
        <a:p>
          <a:endParaRPr lang="fr-FR"/>
        </a:p>
      </dgm:t>
    </dgm:pt>
    <dgm:pt modelId="{69D17DD1-4869-435A-8754-7F227F879746}" type="pres">
      <dgm:prSet presAssocID="{3E103E7C-73C8-40B9-B26F-F5800753A517}" presName="childShp" presStyleLbl="bgAccFollowNode1" presStyleIdx="0" presStyleCnt="2">
        <dgm:presLayoutVars>
          <dgm:bulletEnabled val="1"/>
        </dgm:presLayoutVars>
      </dgm:prSet>
      <dgm:spPr/>
      <dgm:t>
        <a:bodyPr/>
        <a:lstStyle/>
        <a:p>
          <a:endParaRPr lang="fr-FR"/>
        </a:p>
      </dgm:t>
    </dgm:pt>
    <dgm:pt modelId="{78515EE7-D2E5-4F96-881D-2EE179457903}" type="pres">
      <dgm:prSet presAssocID="{3EB2F3BA-7EF2-4F8D-8AA6-D89575C8B645}" presName="spacing" presStyleCnt="0"/>
      <dgm:spPr/>
    </dgm:pt>
    <dgm:pt modelId="{FF86697A-6663-42F5-8D7B-D3084FE63849}" type="pres">
      <dgm:prSet presAssocID="{6871EF22-95C5-4F32-B6A9-BAFE5FC62F5D}" presName="linNode" presStyleCnt="0"/>
      <dgm:spPr/>
    </dgm:pt>
    <dgm:pt modelId="{10A33878-6A93-46CF-ACCB-D5BC55A76EF4}" type="pres">
      <dgm:prSet presAssocID="{6871EF22-95C5-4F32-B6A9-BAFE5FC62F5D}" presName="parentShp" presStyleLbl="node1" presStyleIdx="1" presStyleCnt="2">
        <dgm:presLayoutVars>
          <dgm:bulletEnabled val="1"/>
        </dgm:presLayoutVars>
      </dgm:prSet>
      <dgm:spPr/>
      <dgm:t>
        <a:bodyPr/>
        <a:lstStyle/>
        <a:p>
          <a:endParaRPr lang="fr-FR"/>
        </a:p>
      </dgm:t>
    </dgm:pt>
    <dgm:pt modelId="{D97AA1D8-E1DA-412F-B38F-B28346CAC75E}" type="pres">
      <dgm:prSet presAssocID="{6871EF22-95C5-4F32-B6A9-BAFE5FC62F5D}" presName="childShp" presStyleLbl="bgAccFollowNode1" presStyleIdx="1" presStyleCnt="2">
        <dgm:presLayoutVars>
          <dgm:bulletEnabled val="1"/>
        </dgm:presLayoutVars>
      </dgm:prSet>
      <dgm:spPr/>
      <dgm:t>
        <a:bodyPr/>
        <a:lstStyle/>
        <a:p>
          <a:endParaRPr lang="fr-FR"/>
        </a:p>
      </dgm:t>
    </dgm:pt>
  </dgm:ptLst>
  <dgm:cxnLst>
    <dgm:cxn modelId="{749CB6FF-0D59-4CF9-8111-0925D7528D33}" srcId="{7011FAE3-95D0-4533-A9E1-C4BE3433AF26}" destId="{3E103E7C-73C8-40B9-B26F-F5800753A517}" srcOrd="0" destOrd="0" parTransId="{B5A975B9-504F-458C-A818-A41216BE967B}" sibTransId="{3EB2F3BA-7EF2-4F8D-8AA6-D89575C8B645}"/>
    <dgm:cxn modelId="{0913240C-BC79-4BB7-9CC2-8CE3C43E8C8C}" srcId="{3E103E7C-73C8-40B9-B26F-F5800753A517}" destId="{4E8CE1B7-2D90-470E-AAF9-B5E2E64ACCDD}" srcOrd="0" destOrd="0" parTransId="{880D2259-5733-47E9-8F2D-EEBF75929B17}" sibTransId="{D9CDBF9C-9ED5-4B13-8D17-0DA33EBC8990}"/>
    <dgm:cxn modelId="{BDF4ECA3-D8A8-42A6-8C4F-275B280B1F4A}" type="presOf" srcId="{3E103E7C-73C8-40B9-B26F-F5800753A517}" destId="{B8FF1531-BD33-4413-AA39-09C5A02770F8}" srcOrd="0" destOrd="0" presId="urn:microsoft.com/office/officeart/2005/8/layout/vList6"/>
    <dgm:cxn modelId="{11892515-5FBD-4853-A5C9-267865A14451}" type="presOf" srcId="{4E8CE1B7-2D90-470E-AAF9-B5E2E64ACCDD}" destId="{69D17DD1-4869-435A-8754-7F227F879746}" srcOrd="0" destOrd="0" presId="urn:microsoft.com/office/officeart/2005/8/layout/vList6"/>
    <dgm:cxn modelId="{17BAC291-BA29-4D0E-809B-35216C0A34BD}" type="presOf" srcId="{C3C7818D-7B17-425E-86B6-9CD0D97CD87C}" destId="{69D17DD1-4869-435A-8754-7F227F879746}" srcOrd="0" destOrd="1" presId="urn:microsoft.com/office/officeart/2005/8/layout/vList6"/>
    <dgm:cxn modelId="{F479B239-D574-4724-8082-382957B32CD3}" srcId="{6871EF22-95C5-4F32-B6A9-BAFE5FC62F5D}" destId="{4F7C9AF6-7D80-4E29-9405-4775D947C23F}" srcOrd="1" destOrd="0" parTransId="{C8FB70E3-785A-475A-8BBE-B8047A1F074B}" sibTransId="{A7F33818-BA76-4A8B-AEA4-7DB175AC90C9}"/>
    <dgm:cxn modelId="{B995DCA8-AB0D-440F-8523-B5776EA1C74F}" type="presOf" srcId="{4F7C9AF6-7D80-4E29-9405-4775D947C23F}" destId="{D97AA1D8-E1DA-412F-B38F-B28346CAC75E}" srcOrd="0" destOrd="1" presId="urn:microsoft.com/office/officeart/2005/8/layout/vList6"/>
    <dgm:cxn modelId="{5E01D79B-9354-4869-8A1F-BB65162D76BF}" type="presOf" srcId="{04D25B65-7E55-4724-BAAF-FBB357934D19}" destId="{D97AA1D8-E1DA-412F-B38F-B28346CAC75E}" srcOrd="0" destOrd="0" presId="urn:microsoft.com/office/officeart/2005/8/layout/vList6"/>
    <dgm:cxn modelId="{C428F3BA-ABCA-414A-B53D-DECBF9D0B00A}" srcId="{6871EF22-95C5-4F32-B6A9-BAFE5FC62F5D}" destId="{04D25B65-7E55-4724-BAAF-FBB357934D19}" srcOrd="0" destOrd="0" parTransId="{6549F5BE-5981-4A0A-BE7F-C5E543C6397C}" sibTransId="{09E7C3E9-3A05-415B-886E-8B57C86825D7}"/>
    <dgm:cxn modelId="{92B16BA0-C378-42DE-BEB5-A94DF170E5DF}" type="presOf" srcId="{B6557279-F2D7-4AF1-BA7B-4D17B1558432}" destId="{69D17DD1-4869-435A-8754-7F227F879746}" srcOrd="0" destOrd="2" presId="urn:microsoft.com/office/officeart/2005/8/layout/vList6"/>
    <dgm:cxn modelId="{A5AF8AEF-CB5E-45B7-A987-6380F6D7982D}" type="presOf" srcId="{7011FAE3-95D0-4533-A9E1-C4BE3433AF26}" destId="{482E21E9-F25A-40F3-8397-B1444670EDBC}" srcOrd="0" destOrd="0" presId="urn:microsoft.com/office/officeart/2005/8/layout/vList6"/>
    <dgm:cxn modelId="{60E6BF31-8E5F-4BA8-B779-73766E7197B1}" srcId="{3E103E7C-73C8-40B9-B26F-F5800753A517}" destId="{B6557279-F2D7-4AF1-BA7B-4D17B1558432}" srcOrd="2" destOrd="0" parTransId="{C544A1A9-65D0-4FFE-900D-1EF823CF3DEF}" sibTransId="{4E624F46-4C78-48A9-87FF-E7540FC76120}"/>
    <dgm:cxn modelId="{1784D450-175E-4181-A9E9-FF180E08C943}" srcId="{3E103E7C-73C8-40B9-B26F-F5800753A517}" destId="{C3C7818D-7B17-425E-86B6-9CD0D97CD87C}" srcOrd="1" destOrd="0" parTransId="{3F944158-96EA-4983-962F-37B4E0DFBB82}" sibTransId="{9DAC16AE-33F6-4E67-94B1-E881609F11E5}"/>
    <dgm:cxn modelId="{DDCA9992-CB9C-4513-9BCA-64B6E35D5C2C}" srcId="{7011FAE3-95D0-4533-A9E1-C4BE3433AF26}" destId="{6871EF22-95C5-4F32-B6A9-BAFE5FC62F5D}" srcOrd="1" destOrd="0" parTransId="{0EF820A8-8F9C-4C52-824F-C0A86C69569D}" sibTransId="{07FB2002-B252-461D-88EB-D61802E4B93F}"/>
    <dgm:cxn modelId="{1BEB89D7-777F-42AA-906D-25D81BA8740F}" type="presOf" srcId="{6871EF22-95C5-4F32-B6A9-BAFE5FC62F5D}" destId="{10A33878-6A93-46CF-ACCB-D5BC55A76EF4}" srcOrd="0" destOrd="0" presId="urn:microsoft.com/office/officeart/2005/8/layout/vList6"/>
    <dgm:cxn modelId="{FB28D178-DA48-4C67-8C58-A657AFF86864}" type="presParOf" srcId="{482E21E9-F25A-40F3-8397-B1444670EDBC}" destId="{2A7B106C-D322-49D0-AF33-8D4FAB6EE978}" srcOrd="0" destOrd="0" presId="urn:microsoft.com/office/officeart/2005/8/layout/vList6"/>
    <dgm:cxn modelId="{A43D6366-3B2C-457F-82EF-DB5147932E33}" type="presParOf" srcId="{2A7B106C-D322-49D0-AF33-8D4FAB6EE978}" destId="{B8FF1531-BD33-4413-AA39-09C5A02770F8}" srcOrd="0" destOrd="0" presId="urn:microsoft.com/office/officeart/2005/8/layout/vList6"/>
    <dgm:cxn modelId="{F333DA31-2AE9-45AB-87CE-59AD2DCBE29A}" type="presParOf" srcId="{2A7B106C-D322-49D0-AF33-8D4FAB6EE978}" destId="{69D17DD1-4869-435A-8754-7F227F879746}" srcOrd="1" destOrd="0" presId="urn:microsoft.com/office/officeart/2005/8/layout/vList6"/>
    <dgm:cxn modelId="{C81793B3-4AEC-4218-8F40-9E4F7533FA54}" type="presParOf" srcId="{482E21E9-F25A-40F3-8397-B1444670EDBC}" destId="{78515EE7-D2E5-4F96-881D-2EE179457903}" srcOrd="1" destOrd="0" presId="urn:microsoft.com/office/officeart/2005/8/layout/vList6"/>
    <dgm:cxn modelId="{18F26AAB-F8B5-4C87-88E1-B122C38B83AC}" type="presParOf" srcId="{482E21E9-F25A-40F3-8397-B1444670EDBC}" destId="{FF86697A-6663-42F5-8D7B-D3084FE63849}" srcOrd="2" destOrd="0" presId="urn:microsoft.com/office/officeart/2005/8/layout/vList6"/>
    <dgm:cxn modelId="{0C41F253-734C-4E6D-BAC9-8E400E94562A}" type="presParOf" srcId="{FF86697A-6663-42F5-8D7B-D3084FE63849}" destId="{10A33878-6A93-46CF-ACCB-D5BC55A76EF4}" srcOrd="0" destOrd="0" presId="urn:microsoft.com/office/officeart/2005/8/layout/vList6"/>
    <dgm:cxn modelId="{AEC09D09-75DB-42D1-BE05-6555E6E7D45A}" type="presParOf" srcId="{FF86697A-6663-42F5-8D7B-D3084FE63849}" destId="{D97AA1D8-E1DA-412F-B38F-B28346CAC75E}" srcOrd="1" destOrd="0" presId="urn:microsoft.com/office/officeart/2005/8/layout/vList6"/>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05E48D20-5B02-492F-B7F9-BD0B8B55365A}" type="doc">
      <dgm:prSet loTypeId="urn:microsoft.com/office/officeart/2005/8/layout/matrix1" loCatId="matrix" qsTypeId="urn:microsoft.com/office/officeart/2005/8/quickstyle/simple1" qsCatId="simple" csTypeId="urn:microsoft.com/office/officeart/2005/8/colors/accent1_2" csCatId="accent1" phldr="1"/>
      <dgm:spPr/>
      <dgm:t>
        <a:bodyPr/>
        <a:lstStyle/>
        <a:p>
          <a:endParaRPr lang="fr-FR"/>
        </a:p>
      </dgm:t>
    </dgm:pt>
    <dgm:pt modelId="{6F11AB00-5CD5-4AE2-B74E-7D6CF5BC979F}">
      <dgm:prSet phldrT="[Texte]"/>
      <dgm:spPr/>
      <dgm:t>
        <a:bodyPr/>
        <a:lstStyle/>
        <a:p>
          <a:r>
            <a:rPr lang="fr-FR" dirty="0"/>
            <a:t>CSE (&gt; 50 salariés)</a:t>
          </a:r>
        </a:p>
      </dgm:t>
    </dgm:pt>
    <dgm:pt modelId="{D18F7E4A-94B1-4438-A955-9B1B64E1D9F4}" type="parTrans" cxnId="{F160D6D2-5946-4A83-BBB6-9F281143178E}">
      <dgm:prSet/>
      <dgm:spPr/>
      <dgm:t>
        <a:bodyPr/>
        <a:lstStyle/>
        <a:p>
          <a:endParaRPr lang="fr-FR"/>
        </a:p>
      </dgm:t>
    </dgm:pt>
    <dgm:pt modelId="{12C78324-452F-4D69-B668-9D5F1A5FCC32}" type="sibTrans" cxnId="{F160D6D2-5946-4A83-BBB6-9F281143178E}">
      <dgm:prSet/>
      <dgm:spPr/>
      <dgm:t>
        <a:bodyPr/>
        <a:lstStyle/>
        <a:p>
          <a:endParaRPr lang="fr-FR"/>
        </a:p>
      </dgm:t>
    </dgm:pt>
    <dgm:pt modelId="{27F31A89-6CA1-4BEA-BC78-1C421E191FD4}">
      <dgm:prSet phldrT="[Texte]"/>
      <dgm:spPr/>
      <dgm:t>
        <a:bodyPr/>
        <a:lstStyle/>
        <a:p>
          <a:r>
            <a:rPr lang="fr-FR" dirty="0"/>
            <a:t>Attributions économiques du CE</a:t>
          </a:r>
        </a:p>
      </dgm:t>
    </dgm:pt>
    <dgm:pt modelId="{DF152E35-00AD-4046-8845-5C0D6D48A5F1}" type="parTrans" cxnId="{097D2FC5-D854-4E0C-9B8D-0B843200F1C3}">
      <dgm:prSet/>
      <dgm:spPr/>
      <dgm:t>
        <a:bodyPr/>
        <a:lstStyle/>
        <a:p>
          <a:endParaRPr lang="fr-FR"/>
        </a:p>
      </dgm:t>
    </dgm:pt>
    <dgm:pt modelId="{5BD730FD-25AC-4E5F-B8EC-DFAA4A24EC59}" type="sibTrans" cxnId="{097D2FC5-D854-4E0C-9B8D-0B843200F1C3}">
      <dgm:prSet/>
      <dgm:spPr/>
      <dgm:t>
        <a:bodyPr/>
        <a:lstStyle/>
        <a:p>
          <a:endParaRPr lang="fr-FR"/>
        </a:p>
      </dgm:t>
    </dgm:pt>
    <dgm:pt modelId="{9C958ABE-CF08-4300-8910-8FEB646293A9}">
      <dgm:prSet phldrT="[Texte]"/>
      <dgm:spPr/>
      <dgm:t>
        <a:bodyPr/>
        <a:lstStyle/>
        <a:p>
          <a:r>
            <a:rPr lang="fr-FR" dirty="0"/>
            <a:t>Attributions en matière de santé et de sécurité du CHSCT</a:t>
          </a:r>
        </a:p>
      </dgm:t>
    </dgm:pt>
    <dgm:pt modelId="{4A10AF9E-D7FB-48D5-AEC3-B39A8DA97E30}" type="parTrans" cxnId="{D6934084-8FF7-4136-8E24-133B1AA44B36}">
      <dgm:prSet/>
      <dgm:spPr/>
      <dgm:t>
        <a:bodyPr/>
        <a:lstStyle/>
        <a:p>
          <a:endParaRPr lang="fr-FR"/>
        </a:p>
      </dgm:t>
    </dgm:pt>
    <dgm:pt modelId="{8B911AE9-66C8-4796-8BB6-FAF31F19286B}" type="sibTrans" cxnId="{D6934084-8FF7-4136-8E24-133B1AA44B36}">
      <dgm:prSet/>
      <dgm:spPr/>
      <dgm:t>
        <a:bodyPr/>
        <a:lstStyle/>
        <a:p>
          <a:endParaRPr lang="fr-FR"/>
        </a:p>
      </dgm:t>
    </dgm:pt>
    <dgm:pt modelId="{FE90CEA9-55F1-4857-8049-A1162DD14F6C}">
      <dgm:prSet phldrT="[Texte]"/>
      <dgm:spPr/>
      <dgm:t>
        <a:bodyPr/>
        <a:lstStyle/>
        <a:p>
          <a:r>
            <a:rPr lang="fr-FR" dirty="0"/>
            <a:t>Attributions sociales du CE</a:t>
          </a:r>
        </a:p>
      </dgm:t>
    </dgm:pt>
    <dgm:pt modelId="{6818EA94-3496-46E9-A2C9-088BCB802B14}" type="parTrans" cxnId="{3A01C43D-98CD-4D66-87DC-71856DC383ED}">
      <dgm:prSet/>
      <dgm:spPr/>
      <dgm:t>
        <a:bodyPr/>
        <a:lstStyle/>
        <a:p>
          <a:endParaRPr lang="fr-FR"/>
        </a:p>
      </dgm:t>
    </dgm:pt>
    <dgm:pt modelId="{346D0016-AD85-4FE0-A260-4C0CB073FEEC}" type="sibTrans" cxnId="{3A01C43D-98CD-4D66-87DC-71856DC383ED}">
      <dgm:prSet/>
      <dgm:spPr/>
      <dgm:t>
        <a:bodyPr/>
        <a:lstStyle/>
        <a:p>
          <a:endParaRPr lang="fr-FR"/>
        </a:p>
      </dgm:t>
    </dgm:pt>
    <dgm:pt modelId="{FABAC202-49A0-4BDA-AA16-81DB5EDBC683}">
      <dgm:prSet phldrT="[Texte]"/>
      <dgm:spPr/>
      <dgm:t>
        <a:bodyPr/>
        <a:lstStyle/>
        <a:p>
          <a:r>
            <a:rPr lang="fr-FR" dirty="0"/>
            <a:t>La mission des DP : présentation des réclamations individuelles et collectives</a:t>
          </a:r>
        </a:p>
      </dgm:t>
    </dgm:pt>
    <dgm:pt modelId="{7E5DC9D2-D997-4515-90D1-CE9F6E2C0DA5}" type="parTrans" cxnId="{C5B8FE08-0AFE-4426-AECE-991A3E780B1E}">
      <dgm:prSet/>
      <dgm:spPr/>
      <dgm:t>
        <a:bodyPr/>
        <a:lstStyle/>
        <a:p>
          <a:endParaRPr lang="fr-FR"/>
        </a:p>
      </dgm:t>
    </dgm:pt>
    <dgm:pt modelId="{B86D1965-17D7-4631-BCC3-9946AEB79E1A}" type="sibTrans" cxnId="{C5B8FE08-0AFE-4426-AECE-991A3E780B1E}">
      <dgm:prSet/>
      <dgm:spPr/>
      <dgm:t>
        <a:bodyPr/>
        <a:lstStyle/>
        <a:p>
          <a:endParaRPr lang="fr-FR"/>
        </a:p>
      </dgm:t>
    </dgm:pt>
    <dgm:pt modelId="{27D1B353-0293-41CC-BE34-BC087BA7DEA7}" type="pres">
      <dgm:prSet presAssocID="{05E48D20-5B02-492F-B7F9-BD0B8B55365A}" presName="diagram" presStyleCnt="0">
        <dgm:presLayoutVars>
          <dgm:chMax val="1"/>
          <dgm:dir/>
          <dgm:animLvl val="ctr"/>
          <dgm:resizeHandles val="exact"/>
        </dgm:presLayoutVars>
      </dgm:prSet>
      <dgm:spPr/>
      <dgm:t>
        <a:bodyPr/>
        <a:lstStyle/>
        <a:p>
          <a:endParaRPr lang="fr-FR"/>
        </a:p>
      </dgm:t>
    </dgm:pt>
    <dgm:pt modelId="{6D287007-BE51-46FB-9FE8-AB11A0C9FD26}" type="pres">
      <dgm:prSet presAssocID="{05E48D20-5B02-492F-B7F9-BD0B8B55365A}" presName="matrix" presStyleCnt="0"/>
      <dgm:spPr/>
    </dgm:pt>
    <dgm:pt modelId="{68EF9CAD-9792-4D50-980B-3C97970A7DB8}" type="pres">
      <dgm:prSet presAssocID="{05E48D20-5B02-492F-B7F9-BD0B8B55365A}" presName="tile1" presStyleLbl="node1" presStyleIdx="0" presStyleCnt="4" custLinFactNeighborY="-479"/>
      <dgm:spPr/>
      <dgm:t>
        <a:bodyPr/>
        <a:lstStyle/>
        <a:p>
          <a:endParaRPr lang="fr-FR"/>
        </a:p>
      </dgm:t>
    </dgm:pt>
    <dgm:pt modelId="{E4A26617-AC40-44B2-A137-4A1C9A52C5F4}" type="pres">
      <dgm:prSet presAssocID="{05E48D20-5B02-492F-B7F9-BD0B8B55365A}" presName="tile1text" presStyleLbl="node1" presStyleIdx="0" presStyleCnt="4">
        <dgm:presLayoutVars>
          <dgm:chMax val="0"/>
          <dgm:chPref val="0"/>
          <dgm:bulletEnabled val="1"/>
        </dgm:presLayoutVars>
      </dgm:prSet>
      <dgm:spPr/>
      <dgm:t>
        <a:bodyPr/>
        <a:lstStyle/>
        <a:p>
          <a:endParaRPr lang="fr-FR"/>
        </a:p>
      </dgm:t>
    </dgm:pt>
    <dgm:pt modelId="{2B80CC79-4282-46CA-8C9A-38EE3996345E}" type="pres">
      <dgm:prSet presAssocID="{05E48D20-5B02-492F-B7F9-BD0B8B55365A}" presName="tile2" presStyleLbl="node1" presStyleIdx="1" presStyleCnt="4" custLinFactNeighborY="-479"/>
      <dgm:spPr/>
      <dgm:t>
        <a:bodyPr/>
        <a:lstStyle/>
        <a:p>
          <a:endParaRPr lang="fr-FR"/>
        </a:p>
      </dgm:t>
    </dgm:pt>
    <dgm:pt modelId="{96CB73CE-2C84-4F1A-BB22-ED9926B28C1D}" type="pres">
      <dgm:prSet presAssocID="{05E48D20-5B02-492F-B7F9-BD0B8B55365A}" presName="tile2text" presStyleLbl="node1" presStyleIdx="1" presStyleCnt="4">
        <dgm:presLayoutVars>
          <dgm:chMax val="0"/>
          <dgm:chPref val="0"/>
          <dgm:bulletEnabled val="1"/>
        </dgm:presLayoutVars>
      </dgm:prSet>
      <dgm:spPr/>
      <dgm:t>
        <a:bodyPr/>
        <a:lstStyle/>
        <a:p>
          <a:endParaRPr lang="fr-FR"/>
        </a:p>
      </dgm:t>
    </dgm:pt>
    <dgm:pt modelId="{DB436FEB-D64D-4E78-A6FC-0E26A7DC262C}" type="pres">
      <dgm:prSet presAssocID="{05E48D20-5B02-492F-B7F9-BD0B8B55365A}" presName="tile3" presStyleLbl="node1" presStyleIdx="2" presStyleCnt="4"/>
      <dgm:spPr/>
      <dgm:t>
        <a:bodyPr/>
        <a:lstStyle/>
        <a:p>
          <a:endParaRPr lang="fr-FR"/>
        </a:p>
      </dgm:t>
    </dgm:pt>
    <dgm:pt modelId="{FAEA745C-5837-46D4-9317-8C8EC0150DE1}" type="pres">
      <dgm:prSet presAssocID="{05E48D20-5B02-492F-B7F9-BD0B8B55365A}" presName="tile3text" presStyleLbl="node1" presStyleIdx="2" presStyleCnt="4">
        <dgm:presLayoutVars>
          <dgm:chMax val="0"/>
          <dgm:chPref val="0"/>
          <dgm:bulletEnabled val="1"/>
        </dgm:presLayoutVars>
      </dgm:prSet>
      <dgm:spPr/>
      <dgm:t>
        <a:bodyPr/>
        <a:lstStyle/>
        <a:p>
          <a:endParaRPr lang="fr-FR"/>
        </a:p>
      </dgm:t>
    </dgm:pt>
    <dgm:pt modelId="{771EDAC4-8274-4B52-AE0B-B70E48771BF2}" type="pres">
      <dgm:prSet presAssocID="{05E48D20-5B02-492F-B7F9-BD0B8B55365A}" presName="tile4" presStyleLbl="node1" presStyleIdx="3" presStyleCnt="4" custLinFactNeighborX="0" custLinFactNeighborY="0"/>
      <dgm:spPr/>
      <dgm:t>
        <a:bodyPr/>
        <a:lstStyle/>
        <a:p>
          <a:endParaRPr lang="fr-FR"/>
        </a:p>
      </dgm:t>
    </dgm:pt>
    <dgm:pt modelId="{B7773FC9-6185-4CA5-BDD9-C76282DEC82D}" type="pres">
      <dgm:prSet presAssocID="{05E48D20-5B02-492F-B7F9-BD0B8B55365A}" presName="tile4text" presStyleLbl="node1" presStyleIdx="3" presStyleCnt="4">
        <dgm:presLayoutVars>
          <dgm:chMax val="0"/>
          <dgm:chPref val="0"/>
          <dgm:bulletEnabled val="1"/>
        </dgm:presLayoutVars>
      </dgm:prSet>
      <dgm:spPr/>
      <dgm:t>
        <a:bodyPr/>
        <a:lstStyle/>
        <a:p>
          <a:endParaRPr lang="fr-FR"/>
        </a:p>
      </dgm:t>
    </dgm:pt>
    <dgm:pt modelId="{7F56A9E8-321D-4B2F-A698-AF0FA7069E1A}" type="pres">
      <dgm:prSet presAssocID="{05E48D20-5B02-492F-B7F9-BD0B8B55365A}" presName="centerTile" presStyleLbl="fgShp" presStyleIdx="0" presStyleCnt="1">
        <dgm:presLayoutVars>
          <dgm:chMax val="0"/>
          <dgm:chPref val="0"/>
        </dgm:presLayoutVars>
      </dgm:prSet>
      <dgm:spPr/>
      <dgm:t>
        <a:bodyPr/>
        <a:lstStyle/>
        <a:p>
          <a:endParaRPr lang="fr-FR"/>
        </a:p>
      </dgm:t>
    </dgm:pt>
  </dgm:ptLst>
  <dgm:cxnLst>
    <dgm:cxn modelId="{4693AD6F-2E2C-47AA-9235-58C5CD7C5F67}" type="presOf" srcId="{FABAC202-49A0-4BDA-AA16-81DB5EDBC683}" destId="{B7773FC9-6185-4CA5-BDD9-C76282DEC82D}" srcOrd="1" destOrd="0" presId="urn:microsoft.com/office/officeart/2005/8/layout/matrix1"/>
    <dgm:cxn modelId="{097D2FC5-D854-4E0C-9B8D-0B843200F1C3}" srcId="{6F11AB00-5CD5-4AE2-B74E-7D6CF5BC979F}" destId="{27F31A89-6CA1-4BEA-BC78-1C421E191FD4}" srcOrd="0" destOrd="0" parTransId="{DF152E35-00AD-4046-8845-5C0D6D48A5F1}" sibTransId="{5BD730FD-25AC-4E5F-B8EC-DFAA4A24EC59}"/>
    <dgm:cxn modelId="{5E68638F-FB0C-40B1-A3EB-0B7EE9881E32}" type="presOf" srcId="{FE90CEA9-55F1-4857-8049-A1162DD14F6C}" destId="{FAEA745C-5837-46D4-9317-8C8EC0150DE1}" srcOrd="1" destOrd="0" presId="urn:microsoft.com/office/officeart/2005/8/layout/matrix1"/>
    <dgm:cxn modelId="{9B0A1C10-AE48-4DB6-A379-1F5AFDA36D5D}" type="presOf" srcId="{FABAC202-49A0-4BDA-AA16-81DB5EDBC683}" destId="{771EDAC4-8274-4B52-AE0B-B70E48771BF2}" srcOrd="0" destOrd="0" presId="urn:microsoft.com/office/officeart/2005/8/layout/matrix1"/>
    <dgm:cxn modelId="{2CD3B1E7-5C0E-4BC0-8543-5EDD15B71236}" type="presOf" srcId="{05E48D20-5B02-492F-B7F9-BD0B8B55365A}" destId="{27D1B353-0293-41CC-BE34-BC087BA7DEA7}" srcOrd="0" destOrd="0" presId="urn:microsoft.com/office/officeart/2005/8/layout/matrix1"/>
    <dgm:cxn modelId="{B3F3CA14-F796-4309-8F5B-FD6917992D19}" type="presOf" srcId="{27F31A89-6CA1-4BEA-BC78-1C421E191FD4}" destId="{E4A26617-AC40-44B2-A137-4A1C9A52C5F4}" srcOrd="1" destOrd="0" presId="urn:microsoft.com/office/officeart/2005/8/layout/matrix1"/>
    <dgm:cxn modelId="{236A2392-740F-45FA-94E2-3732041C66D5}" type="presOf" srcId="{9C958ABE-CF08-4300-8910-8FEB646293A9}" destId="{96CB73CE-2C84-4F1A-BB22-ED9926B28C1D}" srcOrd="1" destOrd="0" presId="urn:microsoft.com/office/officeart/2005/8/layout/matrix1"/>
    <dgm:cxn modelId="{C2BAE6CE-EDAA-4D47-B3CB-30E1D624DC0C}" type="presOf" srcId="{27F31A89-6CA1-4BEA-BC78-1C421E191FD4}" destId="{68EF9CAD-9792-4D50-980B-3C97970A7DB8}" srcOrd="0" destOrd="0" presId="urn:microsoft.com/office/officeart/2005/8/layout/matrix1"/>
    <dgm:cxn modelId="{F160D6D2-5946-4A83-BBB6-9F281143178E}" srcId="{05E48D20-5B02-492F-B7F9-BD0B8B55365A}" destId="{6F11AB00-5CD5-4AE2-B74E-7D6CF5BC979F}" srcOrd="0" destOrd="0" parTransId="{D18F7E4A-94B1-4438-A955-9B1B64E1D9F4}" sibTransId="{12C78324-452F-4D69-B668-9D5F1A5FCC32}"/>
    <dgm:cxn modelId="{8CADF329-445C-4759-BB24-6E6129B9C8D9}" type="presOf" srcId="{9C958ABE-CF08-4300-8910-8FEB646293A9}" destId="{2B80CC79-4282-46CA-8C9A-38EE3996345E}" srcOrd="0" destOrd="0" presId="urn:microsoft.com/office/officeart/2005/8/layout/matrix1"/>
    <dgm:cxn modelId="{95084C3C-B1E9-466C-A9BD-1BC048ED1276}" type="presOf" srcId="{FE90CEA9-55F1-4857-8049-A1162DD14F6C}" destId="{DB436FEB-D64D-4E78-A6FC-0E26A7DC262C}" srcOrd="0" destOrd="0" presId="urn:microsoft.com/office/officeart/2005/8/layout/matrix1"/>
    <dgm:cxn modelId="{3A01C43D-98CD-4D66-87DC-71856DC383ED}" srcId="{6F11AB00-5CD5-4AE2-B74E-7D6CF5BC979F}" destId="{FE90CEA9-55F1-4857-8049-A1162DD14F6C}" srcOrd="2" destOrd="0" parTransId="{6818EA94-3496-46E9-A2C9-088BCB802B14}" sibTransId="{346D0016-AD85-4FE0-A260-4C0CB073FEEC}"/>
    <dgm:cxn modelId="{C5B8FE08-0AFE-4426-AECE-991A3E780B1E}" srcId="{6F11AB00-5CD5-4AE2-B74E-7D6CF5BC979F}" destId="{FABAC202-49A0-4BDA-AA16-81DB5EDBC683}" srcOrd="3" destOrd="0" parTransId="{7E5DC9D2-D997-4515-90D1-CE9F6E2C0DA5}" sibTransId="{B86D1965-17D7-4631-BCC3-9946AEB79E1A}"/>
    <dgm:cxn modelId="{D6934084-8FF7-4136-8E24-133B1AA44B36}" srcId="{6F11AB00-5CD5-4AE2-B74E-7D6CF5BC979F}" destId="{9C958ABE-CF08-4300-8910-8FEB646293A9}" srcOrd="1" destOrd="0" parTransId="{4A10AF9E-D7FB-48D5-AEC3-B39A8DA97E30}" sibTransId="{8B911AE9-66C8-4796-8BB6-FAF31F19286B}"/>
    <dgm:cxn modelId="{32077B22-1C6B-46EE-A96B-85E6A0CE7E6E}" type="presOf" srcId="{6F11AB00-5CD5-4AE2-B74E-7D6CF5BC979F}" destId="{7F56A9E8-321D-4B2F-A698-AF0FA7069E1A}" srcOrd="0" destOrd="0" presId="urn:microsoft.com/office/officeart/2005/8/layout/matrix1"/>
    <dgm:cxn modelId="{4E939BDC-055C-4940-86E1-42D76686FCAC}" type="presParOf" srcId="{27D1B353-0293-41CC-BE34-BC087BA7DEA7}" destId="{6D287007-BE51-46FB-9FE8-AB11A0C9FD26}" srcOrd="0" destOrd="0" presId="urn:microsoft.com/office/officeart/2005/8/layout/matrix1"/>
    <dgm:cxn modelId="{5DDD696F-A7B8-4CBB-B8D5-9BF69F0980A2}" type="presParOf" srcId="{6D287007-BE51-46FB-9FE8-AB11A0C9FD26}" destId="{68EF9CAD-9792-4D50-980B-3C97970A7DB8}" srcOrd="0" destOrd="0" presId="urn:microsoft.com/office/officeart/2005/8/layout/matrix1"/>
    <dgm:cxn modelId="{BEA969C5-4F28-4D8A-BA9E-A60C2A8C17D3}" type="presParOf" srcId="{6D287007-BE51-46FB-9FE8-AB11A0C9FD26}" destId="{E4A26617-AC40-44B2-A137-4A1C9A52C5F4}" srcOrd="1" destOrd="0" presId="urn:microsoft.com/office/officeart/2005/8/layout/matrix1"/>
    <dgm:cxn modelId="{CEDF05C9-5A43-4323-A145-4908073AECC1}" type="presParOf" srcId="{6D287007-BE51-46FB-9FE8-AB11A0C9FD26}" destId="{2B80CC79-4282-46CA-8C9A-38EE3996345E}" srcOrd="2" destOrd="0" presId="urn:microsoft.com/office/officeart/2005/8/layout/matrix1"/>
    <dgm:cxn modelId="{584E54CB-5F13-4E4A-B7E6-0DD555A6B5E0}" type="presParOf" srcId="{6D287007-BE51-46FB-9FE8-AB11A0C9FD26}" destId="{96CB73CE-2C84-4F1A-BB22-ED9926B28C1D}" srcOrd="3" destOrd="0" presId="urn:microsoft.com/office/officeart/2005/8/layout/matrix1"/>
    <dgm:cxn modelId="{375E458D-542F-4294-BA0D-27D6F7E16484}" type="presParOf" srcId="{6D287007-BE51-46FB-9FE8-AB11A0C9FD26}" destId="{DB436FEB-D64D-4E78-A6FC-0E26A7DC262C}" srcOrd="4" destOrd="0" presId="urn:microsoft.com/office/officeart/2005/8/layout/matrix1"/>
    <dgm:cxn modelId="{1A73B662-ABBF-45A9-80BB-AEDBAD47630C}" type="presParOf" srcId="{6D287007-BE51-46FB-9FE8-AB11A0C9FD26}" destId="{FAEA745C-5837-46D4-9317-8C8EC0150DE1}" srcOrd="5" destOrd="0" presId="urn:microsoft.com/office/officeart/2005/8/layout/matrix1"/>
    <dgm:cxn modelId="{B979C12E-1EE9-49AB-B18E-DA791EC04F5B}" type="presParOf" srcId="{6D287007-BE51-46FB-9FE8-AB11A0C9FD26}" destId="{771EDAC4-8274-4B52-AE0B-B70E48771BF2}" srcOrd="6" destOrd="0" presId="urn:microsoft.com/office/officeart/2005/8/layout/matrix1"/>
    <dgm:cxn modelId="{E72FFC53-5A53-4BFD-9752-9A89DEE0CCBA}" type="presParOf" srcId="{6D287007-BE51-46FB-9FE8-AB11A0C9FD26}" destId="{B7773FC9-6185-4CA5-BDD9-C76282DEC82D}" srcOrd="7" destOrd="0" presId="urn:microsoft.com/office/officeart/2005/8/layout/matrix1"/>
    <dgm:cxn modelId="{2FC4E821-139A-4855-8142-210164CEC8AC}" type="presParOf" srcId="{27D1B353-0293-41CC-BE34-BC087BA7DEA7}" destId="{7F56A9E8-321D-4B2F-A698-AF0FA7069E1A}" srcOrd="1" destOrd="0" presId="urn:microsoft.com/office/officeart/2005/8/layout/matrix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2DEAFCD6-150F-4F99-B583-607A2ADD0649}"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fr-FR"/>
        </a:p>
      </dgm:t>
    </dgm:pt>
    <dgm:pt modelId="{1757DA39-3A1C-4379-90D8-DD222FBE4B17}">
      <dgm:prSet phldrT="[Texte]" custT="1"/>
      <dgm:spPr/>
      <dgm:t>
        <a:bodyPr/>
        <a:lstStyle/>
        <a:p>
          <a:r>
            <a:rPr lang="fr-FR" sz="1600" dirty="0" smtClean="0"/>
            <a:t>Les mesures </a:t>
          </a:r>
          <a:r>
            <a:rPr lang="fr-FR" sz="1600" dirty="0"/>
            <a:t>d’ordre public </a:t>
          </a:r>
          <a:r>
            <a:rPr lang="fr-FR" sz="1600" dirty="0" smtClean="0"/>
            <a:t> ne concernent que le domaine de la santé-sécurité</a:t>
          </a:r>
          <a:endParaRPr lang="fr-FR" sz="1600" dirty="0"/>
        </a:p>
      </dgm:t>
    </dgm:pt>
    <dgm:pt modelId="{789F24E0-1037-41E9-A2CE-1CFF21218690}" type="parTrans" cxnId="{06B94273-348E-4F20-957C-6D145043E3C9}">
      <dgm:prSet/>
      <dgm:spPr/>
      <dgm:t>
        <a:bodyPr/>
        <a:lstStyle/>
        <a:p>
          <a:endParaRPr lang="fr-FR"/>
        </a:p>
      </dgm:t>
    </dgm:pt>
    <dgm:pt modelId="{4B15EFA7-95EF-4D5C-BBB7-2183B0E0FAEC}" type="sibTrans" cxnId="{06B94273-348E-4F20-957C-6D145043E3C9}">
      <dgm:prSet/>
      <dgm:spPr/>
      <dgm:t>
        <a:bodyPr/>
        <a:lstStyle/>
        <a:p>
          <a:endParaRPr lang="fr-FR"/>
        </a:p>
      </dgm:t>
    </dgm:pt>
    <dgm:pt modelId="{B335AAC8-1B59-4403-B479-F794ED1FF697}">
      <dgm:prSet phldrT="[Texte]" custT="1"/>
      <dgm:spPr/>
      <dgm:t>
        <a:bodyPr/>
        <a:lstStyle/>
        <a:p>
          <a:pPr algn="just"/>
          <a:r>
            <a:rPr lang="fr-FR" sz="1600" b="1" dirty="0" smtClean="0">
              <a:solidFill>
                <a:schemeClr val="tx1"/>
              </a:solidFill>
            </a:rPr>
            <a:t>4</a:t>
          </a:r>
          <a:r>
            <a:rPr lang="fr-FR" sz="1600" b="1" dirty="0" smtClean="0">
              <a:solidFill>
                <a:schemeClr val="accent1"/>
              </a:solidFill>
            </a:rPr>
            <a:t> réunions annuelles </a:t>
          </a:r>
          <a:r>
            <a:rPr lang="fr-FR" sz="1600" dirty="0" smtClean="0"/>
            <a:t>minimum doivent porter sur cette thématique . </a:t>
          </a:r>
          <a:endParaRPr lang="fr-FR" sz="1600" dirty="0"/>
        </a:p>
      </dgm:t>
    </dgm:pt>
    <dgm:pt modelId="{B7E7A826-A1E8-49BE-A5D4-02F736B7602A}" type="parTrans" cxnId="{CD3F6090-BD8A-4524-978A-DA49E0C073DC}">
      <dgm:prSet/>
      <dgm:spPr/>
      <dgm:t>
        <a:bodyPr/>
        <a:lstStyle/>
        <a:p>
          <a:endParaRPr lang="fr-FR"/>
        </a:p>
      </dgm:t>
    </dgm:pt>
    <dgm:pt modelId="{A2143455-13ED-490F-8222-E2ACAC9965B7}" type="sibTrans" cxnId="{CD3F6090-BD8A-4524-978A-DA49E0C073DC}">
      <dgm:prSet/>
      <dgm:spPr/>
      <dgm:t>
        <a:bodyPr/>
        <a:lstStyle/>
        <a:p>
          <a:endParaRPr lang="fr-FR"/>
        </a:p>
      </dgm:t>
    </dgm:pt>
    <dgm:pt modelId="{EB08A7B8-D391-4C71-999F-A4E15057C918}">
      <dgm:prSet phldrT="[Texte]" custT="1"/>
      <dgm:spPr/>
      <dgm:t>
        <a:bodyPr/>
        <a:lstStyle/>
        <a:p>
          <a:pPr algn="just"/>
          <a:r>
            <a:rPr lang="fr-FR" sz="1600" dirty="0"/>
            <a:t>Convocation </a:t>
          </a:r>
          <a:r>
            <a:rPr lang="fr-FR" sz="1600" dirty="0" smtClean="0"/>
            <a:t>par </a:t>
          </a:r>
          <a:r>
            <a:rPr lang="fr-FR" sz="1600" dirty="0"/>
            <a:t>l’inspecteur du travail en cas de </a:t>
          </a:r>
          <a:r>
            <a:rPr lang="fr-FR" sz="1600" dirty="0" smtClean="0"/>
            <a:t>défaillance de l’employeur, à la demande de la moitié des membres du CSE.</a:t>
          </a:r>
          <a:endParaRPr lang="fr-FR" sz="1600" dirty="0"/>
        </a:p>
      </dgm:t>
    </dgm:pt>
    <dgm:pt modelId="{B679EAE2-7E47-467C-ACC3-6ED2F62A86A3}" type="parTrans" cxnId="{3DF08BDD-7297-4777-A83A-B7A6517A054E}">
      <dgm:prSet/>
      <dgm:spPr/>
      <dgm:t>
        <a:bodyPr/>
        <a:lstStyle/>
        <a:p>
          <a:endParaRPr lang="fr-FR"/>
        </a:p>
      </dgm:t>
    </dgm:pt>
    <dgm:pt modelId="{5EB26E41-E860-4575-B292-379FB95FAA6D}" type="sibTrans" cxnId="{3DF08BDD-7297-4777-A83A-B7A6517A054E}">
      <dgm:prSet/>
      <dgm:spPr/>
      <dgm:t>
        <a:bodyPr/>
        <a:lstStyle/>
        <a:p>
          <a:endParaRPr lang="fr-FR"/>
        </a:p>
      </dgm:t>
    </dgm:pt>
    <dgm:pt modelId="{8BD9DFCD-3E3C-46AE-BE16-49A5926DF493}">
      <dgm:prSet custT="1"/>
      <dgm:spPr/>
      <dgm:t>
        <a:bodyPr/>
        <a:lstStyle/>
        <a:p>
          <a:r>
            <a:rPr lang="fr-FR" sz="1600" dirty="0"/>
            <a:t>Négociation collective </a:t>
          </a:r>
          <a:r>
            <a:rPr lang="fr-FR" sz="1300" dirty="0" smtClean="0"/>
            <a:t> </a:t>
          </a:r>
          <a:endParaRPr lang="fr-FR" sz="1300" dirty="0"/>
        </a:p>
      </dgm:t>
    </dgm:pt>
    <dgm:pt modelId="{A65E44F1-66E5-4CD7-B874-4912BDE4E870}" type="parTrans" cxnId="{D3763554-C606-40B5-B136-AD9A283543B9}">
      <dgm:prSet/>
      <dgm:spPr/>
      <dgm:t>
        <a:bodyPr/>
        <a:lstStyle/>
        <a:p>
          <a:endParaRPr lang="fr-FR"/>
        </a:p>
      </dgm:t>
    </dgm:pt>
    <dgm:pt modelId="{570BAB11-4FE4-47FA-A655-A1EE5324312E}" type="sibTrans" cxnId="{D3763554-C606-40B5-B136-AD9A283543B9}">
      <dgm:prSet/>
      <dgm:spPr/>
      <dgm:t>
        <a:bodyPr/>
        <a:lstStyle/>
        <a:p>
          <a:endParaRPr lang="fr-FR"/>
        </a:p>
      </dgm:t>
    </dgm:pt>
    <dgm:pt modelId="{4C46161F-FE76-4C11-BDF9-CDAF4A19F52D}">
      <dgm:prSet custT="1"/>
      <dgm:spPr/>
      <dgm:t>
        <a:bodyPr/>
        <a:lstStyle/>
        <a:p>
          <a:r>
            <a:rPr lang="fr-FR" sz="1600" dirty="0"/>
            <a:t>Mesures supplétives (à défaut d’accord)</a:t>
          </a:r>
        </a:p>
      </dgm:t>
    </dgm:pt>
    <dgm:pt modelId="{AF60A046-A004-4E19-8409-1D9B3FC4BE0D}" type="parTrans" cxnId="{09D94EDD-85C7-4B4D-962A-AE5FC3F1B62A}">
      <dgm:prSet/>
      <dgm:spPr/>
      <dgm:t>
        <a:bodyPr/>
        <a:lstStyle/>
        <a:p>
          <a:endParaRPr lang="fr-FR"/>
        </a:p>
      </dgm:t>
    </dgm:pt>
    <dgm:pt modelId="{DADB1A4B-FB84-4F62-B61D-9B9BCFB4E219}" type="sibTrans" cxnId="{09D94EDD-85C7-4B4D-962A-AE5FC3F1B62A}">
      <dgm:prSet/>
      <dgm:spPr/>
      <dgm:t>
        <a:bodyPr/>
        <a:lstStyle/>
        <a:p>
          <a:endParaRPr lang="fr-FR"/>
        </a:p>
      </dgm:t>
    </dgm:pt>
    <dgm:pt modelId="{DE1570A9-92E9-4FB7-8689-74EFBA53DB9D}">
      <dgm:prSet custT="1"/>
      <dgm:spPr/>
      <dgm:t>
        <a:bodyPr/>
        <a:lstStyle/>
        <a:p>
          <a:pPr algn="just"/>
          <a:r>
            <a:rPr lang="fr-FR" sz="1600" dirty="0"/>
            <a:t>Une réunion mensuelle dans les entreprises  </a:t>
          </a:r>
          <a:r>
            <a:rPr lang="fr-FR" sz="1600" dirty="0" smtClean="0"/>
            <a:t>d’au moins 300 salariés. </a:t>
          </a:r>
          <a:endParaRPr lang="fr-FR" sz="1600" dirty="0"/>
        </a:p>
      </dgm:t>
    </dgm:pt>
    <dgm:pt modelId="{D149068D-8BE2-43E5-88FC-DD2D4682C409}" type="parTrans" cxnId="{B9128FB6-6FCE-4454-958E-DAD499291DFA}">
      <dgm:prSet/>
      <dgm:spPr/>
      <dgm:t>
        <a:bodyPr/>
        <a:lstStyle/>
        <a:p>
          <a:endParaRPr lang="fr-FR"/>
        </a:p>
      </dgm:t>
    </dgm:pt>
    <dgm:pt modelId="{4ACA3B85-B40B-40A0-87A6-00D2E270D299}" type="sibTrans" cxnId="{B9128FB6-6FCE-4454-958E-DAD499291DFA}">
      <dgm:prSet/>
      <dgm:spPr/>
      <dgm:t>
        <a:bodyPr/>
        <a:lstStyle/>
        <a:p>
          <a:endParaRPr lang="fr-FR"/>
        </a:p>
      </dgm:t>
    </dgm:pt>
    <dgm:pt modelId="{62FBE87F-AF9A-48FA-9F0A-807673A7C225}">
      <dgm:prSet custT="1"/>
      <dgm:spPr/>
      <dgm:t>
        <a:bodyPr/>
        <a:lstStyle/>
        <a:p>
          <a:pPr algn="just"/>
          <a:r>
            <a:rPr lang="fr-FR" sz="1600" dirty="0"/>
            <a:t>Une réunion tous les 2 mois dans les entreprises </a:t>
          </a:r>
          <a:r>
            <a:rPr lang="fr-FR" sz="1600" dirty="0" smtClean="0"/>
            <a:t>de moins de </a:t>
          </a:r>
          <a:r>
            <a:rPr lang="fr-FR" sz="1600" dirty="0"/>
            <a:t>300 </a:t>
          </a:r>
          <a:r>
            <a:rPr lang="fr-FR" sz="1600" dirty="0" smtClean="0"/>
            <a:t>salariés.</a:t>
          </a:r>
          <a:endParaRPr lang="fr-FR" sz="1600" dirty="0"/>
        </a:p>
      </dgm:t>
    </dgm:pt>
    <dgm:pt modelId="{24E390D4-C813-4092-831E-3B445FA50BDB}" type="parTrans" cxnId="{32EDC69B-FCB3-43A4-B0D3-17EB1B6C0598}">
      <dgm:prSet/>
      <dgm:spPr/>
      <dgm:t>
        <a:bodyPr/>
        <a:lstStyle/>
        <a:p>
          <a:endParaRPr lang="fr-FR"/>
        </a:p>
      </dgm:t>
    </dgm:pt>
    <dgm:pt modelId="{1F04D1D7-5AF8-4D80-83C9-1D5B937EE41E}" type="sibTrans" cxnId="{32EDC69B-FCB3-43A4-B0D3-17EB1B6C0598}">
      <dgm:prSet/>
      <dgm:spPr/>
      <dgm:t>
        <a:bodyPr/>
        <a:lstStyle/>
        <a:p>
          <a:endParaRPr lang="fr-FR"/>
        </a:p>
      </dgm:t>
    </dgm:pt>
    <dgm:pt modelId="{2109169D-AD6C-41E0-9C0D-C6D8BF21B4C3}">
      <dgm:prSet custT="1"/>
      <dgm:spPr/>
      <dgm:t>
        <a:bodyPr/>
        <a:lstStyle/>
        <a:p>
          <a:pPr algn="just"/>
          <a:r>
            <a:rPr lang="fr-FR" sz="1600" dirty="0"/>
            <a:t>Une seconde réunion peut se tenir à la demande de la majorité des membres titulaires</a:t>
          </a:r>
        </a:p>
      </dgm:t>
    </dgm:pt>
    <dgm:pt modelId="{80CB702F-6AE3-4800-A05D-4F14E96D7AD0}" type="parTrans" cxnId="{222CFD08-7B4A-4BA7-8D83-0E330077CB90}">
      <dgm:prSet/>
      <dgm:spPr/>
      <dgm:t>
        <a:bodyPr/>
        <a:lstStyle/>
        <a:p>
          <a:endParaRPr lang="fr-FR"/>
        </a:p>
      </dgm:t>
    </dgm:pt>
    <dgm:pt modelId="{E64828B4-F62B-4DE6-A036-875E396A6ECC}" type="sibTrans" cxnId="{222CFD08-7B4A-4BA7-8D83-0E330077CB90}">
      <dgm:prSet/>
      <dgm:spPr/>
      <dgm:t>
        <a:bodyPr/>
        <a:lstStyle/>
        <a:p>
          <a:endParaRPr lang="fr-FR"/>
        </a:p>
      </dgm:t>
    </dgm:pt>
    <dgm:pt modelId="{26296A80-A079-4B78-B1D6-F8FC80BB9590}">
      <dgm:prSet custT="1"/>
      <dgm:spPr/>
      <dgm:t>
        <a:bodyPr/>
        <a:lstStyle/>
        <a:p>
          <a:pPr algn="just"/>
          <a:r>
            <a:rPr lang="fr-FR" sz="1600" dirty="0" smtClean="0"/>
            <a:t>L’accord </a:t>
          </a:r>
          <a:r>
            <a:rPr lang="fr-FR" sz="1600" dirty="0"/>
            <a:t>collectif </a:t>
          </a:r>
          <a:r>
            <a:rPr lang="fr-FR" sz="1600" dirty="0" smtClean="0"/>
            <a:t>peut fixer la périodicité des réunions, au moins six par an.</a:t>
          </a:r>
          <a:endParaRPr lang="fr-FR" sz="1600" dirty="0"/>
        </a:p>
      </dgm:t>
    </dgm:pt>
    <dgm:pt modelId="{7B040A25-3D46-4191-A211-E398662C8B2D}" type="parTrans" cxnId="{3E145DA0-701F-435E-8E40-582946546D75}">
      <dgm:prSet/>
      <dgm:spPr/>
      <dgm:t>
        <a:bodyPr/>
        <a:lstStyle/>
        <a:p>
          <a:endParaRPr lang="fr-FR"/>
        </a:p>
      </dgm:t>
    </dgm:pt>
    <dgm:pt modelId="{6C8E5F11-A049-4A77-A6B6-D63EB2508275}" type="sibTrans" cxnId="{3E145DA0-701F-435E-8E40-582946546D75}">
      <dgm:prSet/>
      <dgm:spPr/>
      <dgm:t>
        <a:bodyPr/>
        <a:lstStyle/>
        <a:p>
          <a:endParaRPr lang="fr-FR"/>
        </a:p>
      </dgm:t>
    </dgm:pt>
    <dgm:pt modelId="{69E9E5CA-98DE-4FA3-B2FD-BD5525CE3A51}">
      <dgm:prSet phldrT="[Texte]" custT="1"/>
      <dgm:spPr/>
      <dgm:t>
        <a:bodyPr/>
        <a:lstStyle/>
        <a:p>
          <a:pPr algn="just"/>
          <a:r>
            <a:rPr lang="fr-FR" sz="1600" dirty="0" smtClean="0"/>
            <a:t>Réunion extraordinaire du CSE en cas d’évènement grave.</a:t>
          </a:r>
        </a:p>
      </dgm:t>
    </dgm:pt>
    <dgm:pt modelId="{84CB3DD9-13BE-4707-ADED-C70E6F1CEECD}" type="sibTrans" cxnId="{4FA6DD62-DD15-446C-BE7F-169BEF661645}">
      <dgm:prSet/>
      <dgm:spPr/>
      <dgm:t>
        <a:bodyPr/>
        <a:lstStyle/>
        <a:p>
          <a:endParaRPr lang="fr-FR"/>
        </a:p>
      </dgm:t>
    </dgm:pt>
    <dgm:pt modelId="{E7787BD9-A70D-49BD-9273-34635E76C8E4}" type="parTrans" cxnId="{4FA6DD62-DD15-446C-BE7F-169BEF661645}">
      <dgm:prSet/>
      <dgm:spPr/>
      <dgm:t>
        <a:bodyPr/>
        <a:lstStyle/>
        <a:p>
          <a:endParaRPr lang="fr-FR"/>
        </a:p>
      </dgm:t>
    </dgm:pt>
    <dgm:pt modelId="{B343A32F-C289-4576-BDE3-5F77399EED64}" type="pres">
      <dgm:prSet presAssocID="{2DEAFCD6-150F-4F99-B583-607A2ADD0649}" presName="linear" presStyleCnt="0">
        <dgm:presLayoutVars>
          <dgm:dir/>
          <dgm:animLvl val="lvl"/>
          <dgm:resizeHandles val="exact"/>
        </dgm:presLayoutVars>
      </dgm:prSet>
      <dgm:spPr/>
      <dgm:t>
        <a:bodyPr/>
        <a:lstStyle/>
        <a:p>
          <a:endParaRPr lang="fr-FR"/>
        </a:p>
      </dgm:t>
    </dgm:pt>
    <dgm:pt modelId="{2A48476B-61C8-402F-A3BA-CB964EDEFFEB}" type="pres">
      <dgm:prSet presAssocID="{1757DA39-3A1C-4379-90D8-DD222FBE4B17}" presName="parentLin" presStyleCnt="0"/>
      <dgm:spPr/>
    </dgm:pt>
    <dgm:pt modelId="{CADA6177-8A5C-4F9A-A2C3-4687D4EE0436}" type="pres">
      <dgm:prSet presAssocID="{1757DA39-3A1C-4379-90D8-DD222FBE4B17}" presName="parentLeftMargin" presStyleLbl="node1" presStyleIdx="0" presStyleCnt="3"/>
      <dgm:spPr/>
      <dgm:t>
        <a:bodyPr/>
        <a:lstStyle/>
        <a:p>
          <a:endParaRPr lang="fr-FR"/>
        </a:p>
      </dgm:t>
    </dgm:pt>
    <dgm:pt modelId="{4B475149-E760-4F14-9A7B-592E1EF7EE2C}" type="pres">
      <dgm:prSet presAssocID="{1757DA39-3A1C-4379-90D8-DD222FBE4B17}" presName="parentText" presStyleLbl="node1" presStyleIdx="0" presStyleCnt="3" custScaleX="127770">
        <dgm:presLayoutVars>
          <dgm:chMax val="0"/>
          <dgm:bulletEnabled val="1"/>
        </dgm:presLayoutVars>
      </dgm:prSet>
      <dgm:spPr/>
      <dgm:t>
        <a:bodyPr/>
        <a:lstStyle/>
        <a:p>
          <a:endParaRPr lang="fr-FR"/>
        </a:p>
      </dgm:t>
    </dgm:pt>
    <dgm:pt modelId="{F48F9B0C-F724-4E92-98B1-A9650D4D281F}" type="pres">
      <dgm:prSet presAssocID="{1757DA39-3A1C-4379-90D8-DD222FBE4B17}" presName="negativeSpace" presStyleCnt="0"/>
      <dgm:spPr/>
    </dgm:pt>
    <dgm:pt modelId="{14C3397B-09BC-4ADE-B9E9-D352C9C3C851}" type="pres">
      <dgm:prSet presAssocID="{1757DA39-3A1C-4379-90D8-DD222FBE4B17}" presName="childText" presStyleLbl="conFgAcc1" presStyleIdx="0" presStyleCnt="3">
        <dgm:presLayoutVars>
          <dgm:bulletEnabled val="1"/>
        </dgm:presLayoutVars>
      </dgm:prSet>
      <dgm:spPr/>
      <dgm:t>
        <a:bodyPr/>
        <a:lstStyle/>
        <a:p>
          <a:endParaRPr lang="fr-FR"/>
        </a:p>
      </dgm:t>
    </dgm:pt>
    <dgm:pt modelId="{8D7D1181-3054-4F9F-B975-DDC8B8CC960B}" type="pres">
      <dgm:prSet presAssocID="{4B15EFA7-95EF-4D5C-BBB7-2183B0E0FAEC}" presName="spaceBetweenRectangles" presStyleCnt="0"/>
      <dgm:spPr/>
    </dgm:pt>
    <dgm:pt modelId="{3274227C-3C2D-497D-9E94-CB350A405928}" type="pres">
      <dgm:prSet presAssocID="{8BD9DFCD-3E3C-46AE-BE16-49A5926DF493}" presName="parentLin" presStyleCnt="0"/>
      <dgm:spPr/>
    </dgm:pt>
    <dgm:pt modelId="{90040B8A-DC12-41E9-AC30-2B3A34804849}" type="pres">
      <dgm:prSet presAssocID="{8BD9DFCD-3E3C-46AE-BE16-49A5926DF493}" presName="parentLeftMargin" presStyleLbl="node1" presStyleIdx="0" presStyleCnt="3"/>
      <dgm:spPr/>
      <dgm:t>
        <a:bodyPr/>
        <a:lstStyle/>
        <a:p>
          <a:endParaRPr lang="fr-FR"/>
        </a:p>
      </dgm:t>
    </dgm:pt>
    <dgm:pt modelId="{6549BE4A-1AE2-45FB-AE99-848EF86D9CE6}" type="pres">
      <dgm:prSet presAssocID="{8BD9DFCD-3E3C-46AE-BE16-49A5926DF493}" presName="parentText" presStyleLbl="node1" presStyleIdx="1" presStyleCnt="3" custScaleX="127770">
        <dgm:presLayoutVars>
          <dgm:chMax val="0"/>
          <dgm:bulletEnabled val="1"/>
        </dgm:presLayoutVars>
      </dgm:prSet>
      <dgm:spPr/>
      <dgm:t>
        <a:bodyPr/>
        <a:lstStyle/>
        <a:p>
          <a:endParaRPr lang="fr-FR"/>
        </a:p>
      </dgm:t>
    </dgm:pt>
    <dgm:pt modelId="{3EC47BAB-AFCD-4989-BFB2-0DEA487E18A9}" type="pres">
      <dgm:prSet presAssocID="{8BD9DFCD-3E3C-46AE-BE16-49A5926DF493}" presName="negativeSpace" presStyleCnt="0"/>
      <dgm:spPr/>
    </dgm:pt>
    <dgm:pt modelId="{E25654E1-5902-44A0-B68B-463443C57B38}" type="pres">
      <dgm:prSet presAssocID="{8BD9DFCD-3E3C-46AE-BE16-49A5926DF493}" presName="childText" presStyleLbl="conFgAcc1" presStyleIdx="1" presStyleCnt="3">
        <dgm:presLayoutVars>
          <dgm:bulletEnabled val="1"/>
        </dgm:presLayoutVars>
      </dgm:prSet>
      <dgm:spPr/>
      <dgm:t>
        <a:bodyPr/>
        <a:lstStyle/>
        <a:p>
          <a:endParaRPr lang="fr-FR"/>
        </a:p>
      </dgm:t>
    </dgm:pt>
    <dgm:pt modelId="{BBB6300F-2D3B-4693-A4F4-955F96AB5957}" type="pres">
      <dgm:prSet presAssocID="{570BAB11-4FE4-47FA-A655-A1EE5324312E}" presName="spaceBetweenRectangles" presStyleCnt="0"/>
      <dgm:spPr/>
    </dgm:pt>
    <dgm:pt modelId="{FB8DCEEC-F333-4D22-8EC1-1EFBECF03028}" type="pres">
      <dgm:prSet presAssocID="{4C46161F-FE76-4C11-BDF9-CDAF4A19F52D}" presName="parentLin" presStyleCnt="0"/>
      <dgm:spPr/>
    </dgm:pt>
    <dgm:pt modelId="{8D3C3579-4F85-49A2-A6EA-9B332C313D7C}" type="pres">
      <dgm:prSet presAssocID="{4C46161F-FE76-4C11-BDF9-CDAF4A19F52D}" presName="parentLeftMargin" presStyleLbl="node1" presStyleIdx="1" presStyleCnt="3"/>
      <dgm:spPr/>
      <dgm:t>
        <a:bodyPr/>
        <a:lstStyle/>
        <a:p>
          <a:endParaRPr lang="fr-FR"/>
        </a:p>
      </dgm:t>
    </dgm:pt>
    <dgm:pt modelId="{F415338E-806B-4AA6-8510-5014E4341FDE}" type="pres">
      <dgm:prSet presAssocID="{4C46161F-FE76-4C11-BDF9-CDAF4A19F52D}" presName="parentText" presStyleLbl="node1" presStyleIdx="2" presStyleCnt="3" custScaleX="127770">
        <dgm:presLayoutVars>
          <dgm:chMax val="0"/>
          <dgm:bulletEnabled val="1"/>
        </dgm:presLayoutVars>
      </dgm:prSet>
      <dgm:spPr/>
      <dgm:t>
        <a:bodyPr/>
        <a:lstStyle/>
        <a:p>
          <a:endParaRPr lang="fr-FR"/>
        </a:p>
      </dgm:t>
    </dgm:pt>
    <dgm:pt modelId="{CC21DF9C-ACBF-4971-86C9-6FCC1AEFE5A3}" type="pres">
      <dgm:prSet presAssocID="{4C46161F-FE76-4C11-BDF9-CDAF4A19F52D}" presName="negativeSpace" presStyleCnt="0"/>
      <dgm:spPr/>
    </dgm:pt>
    <dgm:pt modelId="{4A776B0E-453E-41C8-AC2A-2E5FF4F1C31C}" type="pres">
      <dgm:prSet presAssocID="{4C46161F-FE76-4C11-BDF9-CDAF4A19F52D}" presName="childText" presStyleLbl="conFgAcc1" presStyleIdx="2" presStyleCnt="3">
        <dgm:presLayoutVars>
          <dgm:bulletEnabled val="1"/>
        </dgm:presLayoutVars>
      </dgm:prSet>
      <dgm:spPr/>
      <dgm:t>
        <a:bodyPr/>
        <a:lstStyle/>
        <a:p>
          <a:endParaRPr lang="fr-FR"/>
        </a:p>
      </dgm:t>
    </dgm:pt>
  </dgm:ptLst>
  <dgm:cxnLst>
    <dgm:cxn modelId="{4FA6DD62-DD15-446C-BE7F-169BEF661645}" srcId="{1757DA39-3A1C-4379-90D8-DD222FBE4B17}" destId="{69E9E5CA-98DE-4FA3-B2FD-BD5525CE3A51}" srcOrd="1" destOrd="0" parTransId="{E7787BD9-A70D-49BD-9273-34635E76C8E4}" sibTransId="{84CB3DD9-13BE-4707-ADED-C70E6F1CEECD}"/>
    <dgm:cxn modelId="{43C1593B-28E8-4F3E-871A-D4A72711BB2D}" type="presOf" srcId="{1757DA39-3A1C-4379-90D8-DD222FBE4B17}" destId="{CADA6177-8A5C-4F9A-A2C3-4687D4EE0436}" srcOrd="0" destOrd="0" presId="urn:microsoft.com/office/officeart/2005/8/layout/list1"/>
    <dgm:cxn modelId="{46B3CB19-3117-4AEB-924B-EB51A0D9598C}" type="presOf" srcId="{EB08A7B8-D391-4C71-999F-A4E15057C918}" destId="{14C3397B-09BC-4ADE-B9E9-D352C9C3C851}" srcOrd="0" destOrd="2" presId="urn:microsoft.com/office/officeart/2005/8/layout/list1"/>
    <dgm:cxn modelId="{DBB8EB68-A9AB-44C3-B937-94C653E8AEF5}" type="presOf" srcId="{1757DA39-3A1C-4379-90D8-DD222FBE4B17}" destId="{4B475149-E760-4F14-9A7B-592E1EF7EE2C}" srcOrd="1" destOrd="0" presId="urn:microsoft.com/office/officeart/2005/8/layout/list1"/>
    <dgm:cxn modelId="{9361CA4E-0CE5-473C-B619-351636D75737}" type="presOf" srcId="{B335AAC8-1B59-4403-B479-F794ED1FF697}" destId="{14C3397B-09BC-4ADE-B9E9-D352C9C3C851}" srcOrd="0" destOrd="0" presId="urn:microsoft.com/office/officeart/2005/8/layout/list1"/>
    <dgm:cxn modelId="{D3763554-C606-40B5-B136-AD9A283543B9}" srcId="{2DEAFCD6-150F-4F99-B583-607A2ADD0649}" destId="{8BD9DFCD-3E3C-46AE-BE16-49A5926DF493}" srcOrd="1" destOrd="0" parTransId="{A65E44F1-66E5-4CD7-B874-4912BDE4E870}" sibTransId="{570BAB11-4FE4-47FA-A655-A1EE5324312E}"/>
    <dgm:cxn modelId="{09D94EDD-85C7-4B4D-962A-AE5FC3F1B62A}" srcId="{2DEAFCD6-150F-4F99-B583-607A2ADD0649}" destId="{4C46161F-FE76-4C11-BDF9-CDAF4A19F52D}" srcOrd="2" destOrd="0" parTransId="{AF60A046-A004-4E19-8409-1D9B3FC4BE0D}" sibTransId="{DADB1A4B-FB84-4F62-B61D-9B9BCFB4E219}"/>
    <dgm:cxn modelId="{8CF75A30-501A-45D0-873C-C83C82E36436}" type="presOf" srcId="{26296A80-A079-4B78-B1D6-F8FC80BB9590}" destId="{E25654E1-5902-44A0-B68B-463443C57B38}" srcOrd="0" destOrd="0" presId="urn:microsoft.com/office/officeart/2005/8/layout/list1"/>
    <dgm:cxn modelId="{FADA40B4-8096-4210-AACB-C2B443E45C5D}" type="presOf" srcId="{62FBE87F-AF9A-48FA-9F0A-807673A7C225}" destId="{4A776B0E-453E-41C8-AC2A-2E5FF4F1C31C}" srcOrd="0" destOrd="1" presId="urn:microsoft.com/office/officeart/2005/8/layout/list1"/>
    <dgm:cxn modelId="{C2523E65-6789-4C43-9D03-B67584DA9650}" type="presOf" srcId="{2DEAFCD6-150F-4F99-B583-607A2ADD0649}" destId="{B343A32F-C289-4576-BDE3-5F77399EED64}" srcOrd="0" destOrd="0" presId="urn:microsoft.com/office/officeart/2005/8/layout/list1"/>
    <dgm:cxn modelId="{41C7D0CB-2160-480D-B8FA-87919D93DBF8}" type="presOf" srcId="{DE1570A9-92E9-4FB7-8689-74EFBA53DB9D}" destId="{4A776B0E-453E-41C8-AC2A-2E5FF4F1C31C}" srcOrd="0" destOrd="0" presId="urn:microsoft.com/office/officeart/2005/8/layout/list1"/>
    <dgm:cxn modelId="{B9128FB6-6FCE-4454-958E-DAD499291DFA}" srcId="{4C46161F-FE76-4C11-BDF9-CDAF4A19F52D}" destId="{DE1570A9-92E9-4FB7-8689-74EFBA53DB9D}" srcOrd="0" destOrd="0" parTransId="{D149068D-8BE2-43E5-88FC-DD2D4682C409}" sibTransId="{4ACA3B85-B40B-40A0-87A6-00D2E270D299}"/>
    <dgm:cxn modelId="{06B94273-348E-4F20-957C-6D145043E3C9}" srcId="{2DEAFCD6-150F-4F99-B583-607A2ADD0649}" destId="{1757DA39-3A1C-4379-90D8-DD222FBE4B17}" srcOrd="0" destOrd="0" parTransId="{789F24E0-1037-41E9-A2CE-1CFF21218690}" sibTransId="{4B15EFA7-95EF-4D5C-BBB7-2183B0E0FAEC}"/>
    <dgm:cxn modelId="{3DF08BDD-7297-4777-A83A-B7A6517A054E}" srcId="{1757DA39-3A1C-4379-90D8-DD222FBE4B17}" destId="{EB08A7B8-D391-4C71-999F-A4E15057C918}" srcOrd="2" destOrd="0" parTransId="{B679EAE2-7E47-467C-ACC3-6ED2F62A86A3}" sibTransId="{5EB26E41-E860-4575-B292-379FB95FAA6D}"/>
    <dgm:cxn modelId="{222CFD08-7B4A-4BA7-8D83-0E330077CB90}" srcId="{4C46161F-FE76-4C11-BDF9-CDAF4A19F52D}" destId="{2109169D-AD6C-41E0-9C0D-C6D8BF21B4C3}" srcOrd="2" destOrd="0" parTransId="{80CB702F-6AE3-4800-A05D-4F14E96D7AD0}" sibTransId="{E64828B4-F62B-4DE6-A036-875E396A6ECC}"/>
    <dgm:cxn modelId="{60952381-FA99-4CF9-85F2-DD304FF51CEA}" type="presOf" srcId="{4C46161F-FE76-4C11-BDF9-CDAF4A19F52D}" destId="{8D3C3579-4F85-49A2-A6EA-9B332C313D7C}" srcOrd="0" destOrd="0" presId="urn:microsoft.com/office/officeart/2005/8/layout/list1"/>
    <dgm:cxn modelId="{3E145DA0-701F-435E-8E40-582946546D75}" srcId="{8BD9DFCD-3E3C-46AE-BE16-49A5926DF493}" destId="{26296A80-A079-4B78-B1D6-F8FC80BB9590}" srcOrd="0" destOrd="0" parTransId="{7B040A25-3D46-4191-A211-E398662C8B2D}" sibTransId="{6C8E5F11-A049-4A77-A6B6-D63EB2508275}"/>
    <dgm:cxn modelId="{CD3F6090-BD8A-4524-978A-DA49E0C073DC}" srcId="{1757DA39-3A1C-4379-90D8-DD222FBE4B17}" destId="{B335AAC8-1B59-4403-B479-F794ED1FF697}" srcOrd="0" destOrd="0" parTransId="{B7E7A826-A1E8-49BE-A5D4-02F736B7602A}" sibTransId="{A2143455-13ED-490F-8222-E2ACAC9965B7}"/>
    <dgm:cxn modelId="{5F6E4BCA-3966-4432-80EF-EDC56E31EC6B}" type="presOf" srcId="{4C46161F-FE76-4C11-BDF9-CDAF4A19F52D}" destId="{F415338E-806B-4AA6-8510-5014E4341FDE}" srcOrd="1" destOrd="0" presId="urn:microsoft.com/office/officeart/2005/8/layout/list1"/>
    <dgm:cxn modelId="{32EDC69B-FCB3-43A4-B0D3-17EB1B6C0598}" srcId="{4C46161F-FE76-4C11-BDF9-CDAF4A19F52D}" destId="{62FBE87F-AF9A-48FA-9F0A-807673A7C225}" srcOrd="1" destOrd="0" parTransId="{24E390D4-C813-4092-831E-3B445FA50BDB}" sibTransId="{1F04D1D7-5AF8-4D80-83C9-1D5B937EE41E}"/>
    <dgm:cxn modelId="{DA588BA9-5F2D-4FB5-ADCE-ABC9D82137DE}" type="presOf" srcId="{8BD9DFCD-3E3C-46AE-BE16-49A5926DF493}" destId="{90040B8A-DC12-41E9-AC30-2B3A34804849}" srcOrd="0" destOrd="0" presId="urn:microsoft.com/office/officeart/2005/8/layout/list1"/>
    <dgm:cxn modelId="{6005F53A-AD48-4274-B5D1-08629A0B6145}" type="presOf" srcId="{8BD9DFCD-3E3C-46AE-BE16-49A5926DF493}" destId="{6549BE4A-1AE2-45FB-AE99-848EF86D9CE6}" srcOrd="1" destOrd="0" presId="urn:microsoft.com/office/officeart/2005/8/layout/list1"/>
    <dgm:cxn modelId="{004CEE91-64D0-4CBF-A871-33CAE136295C}" type="presOf" srcId="{69E9E5CA-98DE-4FA3-B2FD-BD5525CE3A51}" destId="{14C3397B-09BC-4ADE-B9E9-D352C9C3C851}" srcOrd="0" destOrd="1" presId="urn:microsoft.com/office/officeart/2005/8/layout/list1"/>
    <dgm:cxn modelId="{1D39EAE3-D996-4F6A-B422-335A85BBD143}" type="presOf" srcId="{2109169D-AD6C-41E0-9C0D-C6D8BF21B4C3}" destId="{4A776B0E-453E-41C8-AC2A-2E5FF4F1C31C}" srcOrd="0" destOrd="2" presId="urn:microsoft.com/office/officeart/2005/8/layout/list1"/>
    <dgm:cxn modelId="{C04BBF96-CA01-4B3A-BAAC-1327340D7E76}" type="presParOf" srcId="{B343A32F-C289-4576-BDE3-5F77399EED64}" destId="{2A48476B-61C8-402F-A3BA-CB964EDEFFEB}" srcOrd="0" destOrd="0" presId="urn:microsoft.com/office/officeart/2005/8/layout/list1"/>
    <dgm:cxn modelId="{FFA8A9CE-ED72-4C80-926F-142716F29B8B}" type="presParOf" srcId="{2A48476B-61C8-402F-A3BA-CB964EDEFFEB}" destId="{CADA6177-8A5C-4F9A-A2C3-4687D4EE0436}" srcOrd="0" destOrd="0" presId="urn:microsoft.com/office/officeart/2005/8/layout/list1"/>
    <dgm:cxn modelId="{A6CC0A27-A164-4D06-BC5B-85ACE72688B2}" type="presParOf" srcId="{2A48476B-61C8-402F-A3BA-CB964EDEFFEB}" destId="{4B475149-E760-4F14-9A7B-592E1EF7EE2C}" srcOrd="1" destOrd="0" presId="urn:microsoft.com/office/officeart/2005/8/layout/list1"/>
    <dgm:cxn modelId="{4BB9964A-EAE3-43E1-B61C-9B79BFB2D16A}" type="presParOf" srcId="{B343A32F-C289-4576-BDE3-5F77399EED64}" destId="{F48F9B0C-F724-4E92-98B1-A9650D4D281F}" srcOrd="1" destOrd="0" presId="urn:microsoft.com/office/officeart/2005/8/layout/list1"/>
    <dgm:cxn modelId="{36263B0C-5BE8-4337-81EE-1CE75799A198}" type="presParOf" srcId="{B343A32F-C289-4576-BDE3-5F77399EED64}" destId="{14C3397B-09BC-4ADE-B9E9-D352C9C3C851}" srcOrd="2" destOrd="0" presId="urn:microsoft.com/office/officeart/2005/8/layout/list1"/>
    <dgm:cxn modelId="{10E287AD-1A54-46AB-A525-81ACB830F41E}" type="presParOf" srcId="{B343A32F-C289-4576-BDE3-5F77399EED64}" destId="{8D7D1181-3054-4F9F-B975-DDC8B8CC960B}" srcOrd="3" destOrd="0" presId="urn:microsoft.com/office/officeart/2005/8/layout/list1"/>
    <dgm:cxn modelId="{FA05B575-B3C2-458A-B052-1D0DFC65EE07}" type="presParOf" srcId="{B343A32F-C289-4576-BDE3-5F77399EED64}" destId="{3274227C-3C2D-497D-9E94-CB350A405928}" srcOrd="4" destOrd="0" presId="urn:microsoft.com/office/officeart/2005/8/layout/list1"/>
    <dgm:cxn modelId="{854E122D-5727-440C-A0FF-674C8F1FED15}" type="presParOf" srcId="{3274227C-3C2D-497D-9E94-CB350A405928}" destId="{90040B8A-DC12-41E9-AC30-2B3A34804849}" srcOrd="0" destOrd="0" presId="urn:microsoft.com/office/officeart/2005/8/layout/list1"/>
    <dgm:cxn modelId="{A34C2CED-29AC-43A1-BB74-0EBDC701BA5F}" type="presParOf" srcId="{3274227C-3C2D-497D-9E94-CB350A405928}" destId="{6549BE4A-1AE2-45FB-AE99-848EF86D9CE6}" srcOrd="1" destOrd="0" presId="urn:microsoft.com/office/officeart/2005/8/layout/list1"/>
    <dgm:cxn modelId="{09454195-3E51-41E6-AADD-2551369DF05F}" type="presParOf" srcId="{B343A32F-C289-4576-BDE3-5F77399EED64}" destId="{3EC47BAB-AFCD-4989-BFB2-0DEA487E18A9}" srcOrd="5" destOrd="0" presId="urn:microsoft.com/office/officeart/2005/8/layout/list1"/>
    <dgm:cxn modelId="{ABC1F1FC-7208-444B-B143-9B7106A69CFB}" type="presParOf" srcId="{B343A32F-C289-4576-BDE3-5F77399EED64}" destId="{E25654E1-5902-44A0-B68B-463443C57B38}" srcOrd="6" destOrd="0" presId="urn:microsoft.com/office/officeart/2005/8/layout/list1"/>
    <dgm:cxn modelId="{6A797119-D89E-4BFD-9A92-6277D27FC765}" type="presParOf" srcId="{B343A32F-C289-4576-BDE3-5F77399EED64}" destId="{BBB6300F-2D3B-4693-A4F4-955F96AB5957}" srcOrd="7" destOrd="0" presId="urn:microsoft.com/office/officeart/2005/8/layout/list1"/>
    <dgm:cxn modelId="{8A5F5828-0DB3-4385-948A-B0A0303A6925}" type="presParOf" srcId="{B343A32F-C289-4576-BDE3-5F77399EED64}" destId="{FB8DCEEC-F333-4D22-8EC1-1EFBECF03028}" srcOrd="8" destOrd="0" presId="urn:microsoft.com/office/officeart/2005/8/layout/list1"/>
    <dgm:cxn modelId="{D5572CDA-47D6-4505-A40E-E3C108C65667}" type="presParOf" srcId="{FB8DCEEC-F333-4D22-8EC1-1EFBECF03028}" destId="{8D3C3579-4F85-49A2-A6EA-9B332C313D7C}" srcOrd="0" destOrd="0" presId="urn:microsoft.com/office/officeart/2005/8/layout/list1"/>
    <dgm:cxn modelId="{252BCD4D-523A-4062-A57B-C6D4A9595583}" type="presParOf" srcId="{FB8DCEEC-F333-4D22-8EC1-1EFBECF03028}" destId="{F415338E-806B-4AA6-8510-5014E4341FDE}" srcOrd="1" destOrd="0" presId="urn:microsoft.com/office/officeart/2005/8/layout/list1"/>
    <dgm:cxn modelId="{06F6DB46-9F12-49BB-A82D-C46BA2DD722E}" type="presParOf" srcId="{B343A32F-C289-4576-BDE3-5F77399EED64}" destId="{CC21DF9C-ACBF-4971-86C9-6FCC1AEFE5A3}" srcOrd="9" destOrd="0" presId="urn:microsoft.com/office/officeart/2005/8/layout/list1"/>
    <dgm:cxn modelId="{3B70D246-81E9-41FC-94F6-231D13F00336}" type="presParOf" srcId="{B343A32F-C289-4576-BDE3-5F77399EED64}" destId="{4A776B0E-453E-41C8-AC2A-2E5FF4F1C31C}" srcOrd="10" destOrd="0" presId="urn:microsoft.com/office/officeart/2005/8/layout/list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CCC72226-10E3-489A-9BF6-2F71AA93399F}" type="doc">
      <dgm:prSet loTypeId="urn:microsoft.com/office/officeart/2005/8/layout/chevron1" loCatId="process" qsTypeId="urn:microsoft.com/office/officeart/2005/8/quickstyle/simple1" qsCatId="simple" csTypeId="urn:microsoft.com/office/officeart/2005/8/colors/accent1_2" csCatId="accent1" phldr="1"/>
      <dgm:spPr/>
    </dgm:pt>
    <dgm:pt modelId="{A405C730-F423-437F-8173-29A9B3ADFBE7}">
      <dgm:prSet phldrT="[Texte]"/>
      <dgm:spPr/>
      <dgm:t>
        <a:bodyPr/>
        <a:lstStyle/>
        <a:p>
          <a:r>
            <a:rPr lang="fr-FR" dirty="0"/>
            <a:t>Remise d’informations précises et écrites ou mises à disposition</a:t>
          </a:r>
        </a:p>
      </dgm:t>
    </dgm:pt>
    <dgm:pt modelId="{38D9480F-7258-40AA-90AC-804A70604381}" type="parTrans" cxnId="{0753BE75-CA13-4871-A841-DE516B4C9B3E}">
      <dgm:prSet/>
      <dgm:spPr/>
      <dgm:t>
        <a:bodyPr/>
        <a:lstStyle/>
        <a:p>
          <a:endParaRPr lang="fr-FR"/>
        </a:p>
      </dgm:t>
    </dgm:pt>
    <dgm:pt modelId="{703C599D-6D2B-4CA5-ABD2-CD0910F8F548}" type="sibTrans" cxnId="{0753BE75-CA13-4871-A841-DE516B4C9B3E}">
      <dgm:prSet/>
      <dgm:spPr/>
      <dgm:t>
        <a:bodyPr/>
        <a:lstStyle/>
        <a:p>
          <a:endParaRPr lang="fr-FR"/>
        </a:p>
      </dgm:t>
    </dgm:pt>
    <dgm:pt modelId="{62784D34-B562-4000-A138-FAD65C069BC4}">
      <dgm:prSet phldrT="[Texte]"/>
      <dgm:spPr/>
      <dgm:t>
        <a:bodyPr/>
        <a:lstStyle/>
        <a:p>
          <a:r>
            <a:rPr lang="fr-FR" dirty="0"/>
            <a:t>Délai d’examen suffisant	</a:t>
          </a:r>
        </a:p>
      </dgm:t>
    </dgm:pt>
    <dgm:pt modelId="{71553895-5182-42BC-B59C-3F80B5240065}" type="parTrans" cxnId="{547B6EC3-E597-4B97-B7A5-A456E222211D}">
      <dgm:prSet/>
      <dgm:spPr/>
      <dgm:t>
        <a:bodyPr/>
        <a:lstStyle/>
        <a:p>
          <a:endParaRPr lang="fr-FR"/>
        </a:p>
      </dgm:t>
    </dgm:pt>
    <dgm:pt modelId="{282D4DBF-2955-413D-A045-271DBEC9EF66}" type="sibTrans" cxnId="{547B6EC3-E597-4B97-B7A5-A456E222211D}">
      <dgm:prSet/>
      <dgm:spPr/>
      <dgm:t>
        <a:bodyPr/>
        <a:lstStyle/>
        <a:p>
          <a:endParaRPr lang="fr-FR"/>
        </a:p>
      </dgm:t>
    </dgm:pt>
    <dgm:pt modelId="{593F8C1B-4EE1-4868-827E-1166BAFD42D2}">
      <dgm:prSet phldrT="[Texte]"/>
      <dgm:spPr/>
      <dgm:t>
        <a:bodyPr/>
        <a:lstStyle/>
        <a:p>
          <a:r>
            <a:rPr lang="fr-FR" dirty="0"/>
            <a:t>Avis (consultatif) motivé</a:t>
          </a:r>
        </a:p>
      </dgm:t>
    </dgm:pt>
    <dgm:pt modelId="{76C59FF2-00A6-477A-B516-C0991B0B3AD8}" type="parTrans" cxnId="{5813D444-4CB0-49A5-9F37-AA85D98371B6}">
      <dgm:prSet/>
      <dgm:spPr/>
      <dgm:t>
        <a:bodyPr/>
        <a:lstStyle/>
        <a:p>
          <a:endParaRPr lang="fr-FR"/>
        </a:p>
      </dgm:t>
    </dgm:pt>
    <dgm:pt modelId="{6E207D7E-6B67-42FA-80E0-A7D09EE7FCD5}" type="sibTrans" cxnId="{5813D444-4CB0-49A5-9F37-AA85D98371B6}">
      <dgm:prSet/>
      <dgm:spPr/>
      <dgm:t>
        <a:bodyPr/>
        <a:lstStyle/>
        <a:p>
          <a:endParaRPr lang="fr-FR"/>
        </a:p>
      </dgm:t>
    </dgm:pt>
    <dgm:pt modelId="{C4ECC133-BD17-4F75-A8FA-3420EC21FBA2}">
      <dgm:prSet/>
      <dgm:spPr/>
      <dgm:t>
        <a:bodyPr/>
        <a:lstStyle/>
        <a:p>
          <a:r>
            <a:rPr lang="fr-FR" dirty="0"/>
            <a:t>Réponse motivé de l’employeur</a:t>
          </a:r>
        </a:p>
      </dgm:t>
    </dgm:pt>
    <dgm:pt modelId="{5A702EE8-2B46-446C-8D28-E04DB06D26B4}" type="parTrans" cxnId="{99F36CF0-5BA9-4D6F-B1B0-DAC50B9C3367}">
      <dgm:prSet/>
      <dgm:spPr/>
      <dgm:t>
        <a:bodyPr/>
        <a:lstStyle/>
        <a:p>
          <a:endParaRPr lang="fr-FR"/>
        </a:p>
      </dgm:t>
    </dgm:pt>
    <dgm:pt modelId="{320DCB8A-DC6E-488F-B291-441C3D96CF50}" type="sibTrans" cxnId="{99F36CF0-5BA9-4D6F-B1B0-DAC50B9C3367}">
      <dgm:prSet/>
      <dgm:spPr/>
      <dgm:t>
        <a:bodyPr/>
        <a:lstStyle/>
        <a:p>
          <a:endParaRPr lang="fr-FR"/>
        </a:p>
      </dgm:t>
    </dgm:pt>
    <dgm:pt modelId="{525ADCBB-39EE-43C4-BAC6-7310D65E7B4E}" type="pres">
      <dgm:prSet presAssocID="{CCC72226-10E3-489A-9BF6-2F71AA93399F}" presName="Name0" presStyleCnt="0">
        <dgm:presLayoutVars>
          <dgm:dir/>
          <dgm:animLvl val="lvl"/>
          <dgm:resizeHandles val="exact"/>
        </dgm:presLayoutVars>
      </dgm:prSet>
      <dgm:spPr/>
    </dgm:pt>
    <dgm:pt modelId="{2282DCC6-BB16-4F1A-BF5E-7C6DA7A301F8}" type="pres">
      <dgm:prSet presAssocID="{A405C730-F423-437F-8173-29A9B3ADFBE7}" presName="parTxOnly" presStyleLbl="node1" presStyleIdx="0" presStyleCnt="4">
        <dgm:presLayoutVars>
          <dgm:chMax val="0"/>
          <dgm:chPref val="0"/>
          <dgm:bulletEnabled val="1"/>
        </dgm:presLayoutVars>
      </dgm:prSet>
      <dgm:spPr/>
      <dgm:t>
        <a:bodyPr/>
        <a:lstStyle/>
        <a:p>
          <a:endParaRPr lang="fr-FR"/>
        </a:p>
      </dgm:t>
    </dgm:pt>
    <dgm:pt modelId="{72487BB7-119F-4E5A-9D93-3BC686564ABC}" type="pres">
      <dgm:prSet presAssocID="{703C599D-6D2B-4CA5-ABD2-CD0910F8F548}" presName="parTxOnlySpace" presStyleCnt="0"/>
      <dgm:spPr/>
    </dgm:pt>
    <dgm:pt modelId="{28F5C09B-4D77-49BD-8A74-53A2155DFCBB}" type="pres">
      <dgm:prSet presAssocID="{62784D34-B562-4000-A138-FAD65C069BC4}" presName="parTxOnly" presStyleLbl="node1" presStyleIdx="1" presStyleCnt="4">
        <dgm:presLayoutVars>
          <dgm:chMax val="0"/>
          <dgm:chPref val="0"/>
          <dgm:bulletEnabled val="1"/>
        </dgm:presLayoutVars>
      </dgm:prSet>
      <dgm:spPr/>
      <dgm:t>
        <a:bodyPr/>
        <a:lstStyle/>
        <a:p>
          <a:endParaRPr lang="fr-FR"/>
        </a:p>
      </dgm:t>
    </dgm:pt>
    <dgm:pt modelId="{A3B06AAC-2E13-4AE8-87C1-6D8B5511A11F}" type="pres">
      <dgm:prSet presAssocID="{282D4DBF-2955-413D-A045-271DBEC9EF66}" presName="parTxOnlySpace" presStyleCnt="0"/>
      <dgm:spPr/>
    </dgm:pt>
    <dgm:pt modelId="{4DACDF33-E8BD-48DA-8DD0-4B54C5B78499}" type="pres">
      <dgm:prSet presAssocID="{593F8C1B-4EE1-4868-827E-1166BAFD42D2}" presName="parTxOnly" presStyleLbl="node1" presStyleIdx="2" presStyleCnt="4">
        <dgm:presLayoutVars>
          <dgm:chMax val="0"/>
          <dgm:chPref val="0"/>
          <dgm:bulletEnabled val="1"/>
        </dgm:presLayoutVars>
      </dgm:prSet>
      <dgm:spPr/>
      <dgm:t>
        <a:bodyPr/>
        <a:lstStyle/>
        <a:p>
          <a:endParaRPr lang="fr-FR"/>
        </a:p>
      </dgm:t>
    </dgm:pt>
    <dgm:pt modelId="{390B3EA4-ABFC-4753-BD3F-FBAEC70ED2E4}" type="pres">
      <dgm:prSet presAssocID="{6E207D7E-6B67-42FA-80E0-A7D09EE7FCD5}" presName="parTxOnlySpace" presStyleCnt="0"/>
      <dgm:spPr/>
    </dgm:pt>
    <dgm:pt modelId="{80CFBB28-CF42-45B3-929E-A6141888CCF2}" type="pres">
      <dgm:prSet presAssocID="{C4ECC133-BD17-4F75-A8FA-3420EC21FBA2}" presName="parTxOnly" presStyleLbl="node1" presStyleIdx="3" presStyleCnt="4">
        <dgm:presLayoutVars>
          <dgm:chMax val="0"/>
          <dgm:chPref val="0"/>
          <dgm:bulletEnabled val="1"/>
        </dgm:presLayoutVars>
      </dgm:prSet>
      <dgm:spPr/>
      <dgm:t>
        <a:bodyPr/>
        <a:lstStyle/>
        <a:p>
          <a:endParaRPr lang="fr-FR"/>
        </a:p>
      </dgm:t>
    </dgm:pt>
  </dgm:ptLst>
  <dgm:cxnLst>
    <dgm:cxn modelId="{E0024254-EAA2-4D7B-B846-074ED4244E52}" type="presOf" srcId="{C4ECC133-BD17-4F75-A8FA-3420EC21FBA2}" destId="{80CFBB28-CF42-45B3-929E-A6141888CCF2}" srcOrd="0" destOrd="0" presId="urn:microsoft.com/office/officeart/2005/8/layout/chevron1"/>
    <dgm:cxn modelId="{FBEF8AE3-0A65-4F17-B7BB-1C3B99807A1A}" type="presOf" srcId="{62784D34-B562-4000-A138-FAD65C069BC4}" destId="{28F5C09B-4D77-49BD-8A74-53A2155DFCBB}" srcOrd="0" destOrd="0" presId="urn:microsoft.com/office/officeart/2005/8/layout/chevron1"/>
    <dgm:cxn modelId="{99F36CF0-5BA9-4D6F-B1B0-DAC50B9C3367}" srcId="{CCC72226-10E3-489A-9BF6-2F71AA93399F}" destId="{C4ECC133-BD17-4F75-A8FA-3420EC21FBA2}" srcOrd="3" destOrd="0" parTransId="{5A702EE8-2B46-446C-8D28-E04DB06D26B4}" sibTransId="{320DCB8A-DC6E-488F-B291-441C3D96CF50}"/>
    <dgm:cxn modelId="{5813D444-4CB0-49A5-9F37-AA85D98371B6}" srcId="{CCC72226-10E3-489A-9BF6-2F71AA93399F}" destId="{593F8C1B-4EE1-4868-827E-1166BAFD42D2}" srcOrd="2" destOrd="0" parTransId="{76C59FF2-00A6-477A-B516-C0991B0B3AD8}" sibTransId="{6E207D7E-6B67-42FA-80E0-A7D09EE7FCD5}"/>
    <dgm:cxn modelId="{0753BE75-CA13-4871-A841-DE516B4C9B3E}" srcId="{CCC72226-10E3-489A-9BF6-2F71AA93399F}" destId="{A405C730-F423-437F-8173-29A9B3ADFBE7}" srcOrd="0" destOrd="0" parTransId="{38D9480F-7258-40AA-90AC-804A70604381}" sibTransId="{703C599D-6D2B-4CA5-ABD2-CD0910F8F548}"/>
    <dgm:cxn modelId="{547B6EC3-E597-4B97-B7A5-A456E222211D}" srcId="{CCC72226-10E3-489A-9BF6-2F71AA93399F}" destId="{62784D34-B562-4000-A138-FAD65C069BC4}" srcOrd="1" destOrd="0" parTransId="{71553895-5182-42BC-B59C-3F80B5240065}" sibTransId="{282D4DBF-2955-413D-A045-271DBEC9EF66}"/>
    <dgm:cxn modelId="{DAD4EB33-D7B9-45E3-85E3-B4B7025F4511}" type="presOf" srcId="{CCC72226-10E3-489A-9BF6-2F71AA93399F}" destId="{525ADCBB-39EE-43C4-BAC6-7310D65E7B4E}" srcOrd="0" destOrd="0" presId="urn:microsoft.com/office/officeart/2005/8/layout/chevron1"/>
    <dgm:cxn modelId="{2F041420-A672-4EBA-AD83-9D6525EADF65}" type="presOf" srcId="{593F8C1B-4EE1-4868-827E-1166BAFD42D2}" destId="{4DACDF33-E8BD-48DA-8DD0-4B54C5B78499}" srcOrd="0" destOrd="0" presId="urn:microsoft.com/office/officeart/2005/8/layout/chevron1"/>
    <dgm:cxn modelId="{76F83453-8E2D-4520-89BB-6B2D06624A7F}" type="presOf" srcId="{A405C730-F423-437F-8173-29A9B3ADFBE7}" destId="{2282DCC6-BB16-4F1A-BF5E-7C6DA7A301F8}" srcOrd="0" destOrd="0" presId="urn:microsoft.com/office/officeart/2005/8/layout/chevron1"/>
    <dgm:cxn modelId="{18F1AD00-A68A-45E2-9BC5-C8098E8AC952}" type="presParOf" srcId="{525ADCBB-39EE-43C4-BAC6-7310D65E7B4E}" destId="{2282DCC6-BB16-4F1A-BF5E-7C6DA7A301F8}" srcOrd="0" destOrd="0" presId="urn:microsoft.com/office/officeart/2005/8/layout/chevron1"/>
    <dgm:cxn modelId="{CDDD9A0A-0B17-42CE-A3CA-5A4298B2F8D2}" type="presParOf" srcId="{525ADCBB-39EE-43C4-BAC6-7310D65E7B4E}" destId="{72487BB7-119F-4E5A-9D93-3BC686564ABC}" srcOrd="1" destOrd="0" presId="urn:microsoft.com/office/officeart/2005/8/layout/chevron1"/>
    <dgm:cxn modelId="{64EA158E-0A9A-4FBD-8124-9354E083206A}" type="presParOf" srcId="{525ADCBB-39EE-43C4-BAC6-7310D65E7B4E}" destId="{28F5C09B-4D77-49BD-8A74-53A2155DFCBB}" srcOrd="2" destOrd="0" presId="urn:microsoft.com/office/officeart/2005/8/layout/chevron1"/>
    <dgm:cxn modelId="{3309B9DD-1F50-46D3-AEF6-6B4BA5A5D45A}" type="presParOf" srcId="{525ADCBB-39EE-43C4-BAC6-7310D65E7B4E}" destId="{A3B06AAC-2E13-4AE8-87C1-6D8B5511A11F}" srcOrd="3" destOrd="0" presId="urn:microsoft.com/office/officeart/2005/8/layout/chevron1"/>
    <dgm:cxn modelId="{74AF55AF-5AC2-490B-8E81-424D4A593C83}" type="presParOf" srcId="{525ADCBB-39EE-43C4-BAC6-7310D65E7B4E}" destId="{4DACDF33-E8BD-48DA-8DD0-4B54C5B78499}" srcOrd="4" destOrd="0" presId="urn:microsoft.com/office/officeart/2005/8/layout/chevron1"/>
    <dgm:cxn modelId="{F19C6E2A-AEC9-44D7-891A-35C2AD08498C}" type="presParOf" srcId="{525ADCBB-39EE-43C4-BAC6-7310D65E7B4E}" destId="{390B3EA4-ABFC-4753-BD3F-FBAEC70ED2E4}" srcOrd="5" destOrd="0" presId="urn:microsoft.com/office/officeart/2005/8/layout/chevron1"/>
    <dgm:cxn modelId="{8D1C3037-4261-4E1C-AAC7-A754C47C1477}" type="presParOf" srcId="{525ADCBB-39EE-43C4-BAC6-7310D65E7B4E}" destId="{80CFBB28-CF42-45B3-929E-A6141888CCF2}" srcOrd="6" destOrd="0" presId="urn:microsoft.com/office/officeart/2005/8/layout/chevron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DE3480AA-EBC8-43CF-94BF-A274521DD91A}"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fr-FR"/>
        </a:p>
      </dgm:t>
    </dgm:pt>
    <dgm:pt modelId="{5E9B2A5C-043E-4217-A83F-70996FE98F28}">
      <dgm:prSet phldrT="[Texte]" custT="1"/>
      <dgm:spPr/>
      <dgm:t>
        <a:bodyPr/>
        <a:lstStyle/>
        <a:p>
          <a:r>
            <a:rPr lang="fr-FR" sz="1400" b="1" dirty="0"/>
            <a:t>Ordre public </a:t>
          </a:r>
        </a:p>
      </dgm:t>
    </dgm:pt>
    <dgm:pt modelId="{C1F065FF-D02A-40CF-9B42-5B85CAFE3020}" type="parTrans" cxnId="{5A6DB961-79A8-4E39-A798-D428BFC211E5}">
      <dgm:prSet/>
      <dgm:spPr/>
      <dgm:t>
        <a:bodyPr/>
        <a:lstStyle/>
        <a:p>
          <a:endParaRPr lang="fr-FR"/>
        </a:p>
      </dgm:t>
    </dgm:pt>
    <dgm:pt modelId="{19AA3141-D21D-4944-ABC1-947C6FCE45EF}" type="sibTrans" cxnId="{5A6DB961-79A8-4E39-A798-D428BFC211E5}">
      <dgm:prSet/>
      <dgm:spPr/>
      <dgm:t>
        <a:bodyPr/>
        <a:lstStyle/>
        <a:p>
          <a:endParaRPr lang="fr-FR"/>
        </a:p>
      </dgm:t>
    </dgm:pt>
    <dgm:pt modelId="{AFA06F88-BBAC-45FE-8758-30990BB73D3A}">
      <dgm:prSet phldrT="[Texte]"/>
      <dgm:spPr/>
      <dgm:t>
        <a:bodyPr/>
        <a:lstStyle/>
        <a:p>
          <a:pPr algn="just"/>
          <a:r>
            <a:rPr lang="fr-FR" dirty="0"/>
            <a:t>restructurations et mesures de nature à affecter le volume ou la structure </a:t>
          </a:r>
          <a:r>
            <a:rPr lang="fr-FR" b="1" dirty="0"/>
            <a:t>des effectifs </a:t>
          </a:r>
          <a:r>
            <a:rPr lang="fr-FR" dirty="0"/>
            <a:t>(notamment compression d'effectif et licenciement collectif pour motif économique) </a:t>
          </a:r>
        </a:p>
      </dgm:t>
    </dgm:pt>
    <dgm:pt modelId="{A3393BBE-35B9-4F4C-AD6C-055D1DC0FE69}" type="parTrans" cxnId="{C2C7D7B0-0512-4F60-95A4-649A92B89D3C}">
      <dgm:prSet/>
      <dgm:spPr/>
      <dgm:t>
        <a:bodyPr/>
        <a:lstStyle/>
        <a:p>
          <a:endParaRPr lang="fr-FR"/>
        </a:p>
      </dgm:t>
    </dgm:pt>
    <dgm:pt modelId="{1601FD42-1400-467C-BB34-060DC1CBA164}" type="sibTrans" cxnId="{C2C7D7B0-0512-4F60-95A4-649A92B89D3C}">
      <dgm:prSet/>
      <dgm:spPr/>
      <dgm:t>
        <a:bodyPr/>
        <a:lstStyle/>
        <a:p>
          <a:endParaRPr lang="fr-FR"/>
        </a:p>
      </dgm:t>
    </dgm:pt>
    <dgm:pt modelId="{8738D31C-92FA-4ADC-8695-FDF85FAC61EB}">
      <dgm:prSet phldrT="[Texte]" custT="1"/>
      <dgm:spPr/>
      <dgm:t>
        <a:bodyPr/>
        <a:lstStyle/>
        <a:p>
          <a:r>
            <a:rPr lang="fr-FR" sz="1400" b="1" dirty="0"/>
            <a:t>Règles ouvertes à la </a:t>
          </a:r>
          <a:r>
            <a:rPr lang="fr-FR" sz="1400" b="1" dirty="0" smtClean="0"/>
            <a:t>négociation</a:t>
          </a:r>
          <a:endParaRPr lang="fr-FR" sz="1400" b="1" dirty="0"/>
        </a:p>
      </dgm:t>
    </dgm:pt>
    <dgm:pt modelId="{1771200A-F849-4208-A045-EA21D20CDABF}" type="parTrans" cxnId="{F026ADED-7E22-4B89-968D-0617D028AD72}">
      <dgm:prSet/>
      <dgm:spPr/>
      <dgm:t>
        <a:bodyPr/>
        <a:lstStyle/>
        <a:p>
          <a:endParaRPr lang="fr-FR"/>
        </a:p>
      </dgm:t>
    </dgm:pt>
    <dgm:pt modelId="{65CC5EF5-E14B-41B3-B52D-2206FF8F867D}" type="sibTrans" cxnId="{F026ADED-7E22-4B89-968D-0617D028AD72}">
      <dgm:prSet/>
      <dgm:spPr/>
      <dgm:t>
        <a:bodyPr/>
        <a:lstStyle/>
        <a:p>
          <a:endParaRPr lang="fr-FR"/>
        </a:p>
      </dgm:t>
    </dgm:pt>
    <dgm:pt modelId="{F8418E0B-1A57-4E72-9BFD-226D1D55119F}">
      <dgm:prSet phldrT="[Texte]"/>
      <dgm:spPr/>
      <dgm:t>
        <a:bodyPr/>
        <a:lstStyle/>
        <a:p>
          <a:r>
            <a:rPr lang="fr-FR" b="1" dirty="0">
              <a:solidFill>
                <a:srgbClr val="C00000"/>
              </a:solidFill>
            </a:rPr>
            <a:t>Contenu</a:t>
          </a:r>
          <a:r>
            <a:rPr lang="fr-FR" dirty="0"/>
            <a:t> des informations – consultations </a:t>
          </a:r>
          <a:r>
            <a:rPr lang="fr-FR" dirty="0" smtClean="0"/>
            <a:t>ponctuelles.</a:t>
          </a:r>
          <a:endParaRPr lang="fr-FR" dirty="0"/>
        </a:p>
      </dgm:t>
    </dgm:pt>
    <dgm:pt modelId="{F105E877-B2E0-491C-B918-0BF34D95EF9D}" type="parTrans" cxnId="{BCF12103-043E-4A06-A42A-435FFD2B4FFA}">
      <dgm:prSet/>
      <dgm:spPr/>
      <dgm:t>
        <a:bodyPr/>
        <a:lstStyle/>
        <a:p>
          <a:endParaRPr lang="fr-FR"/>
        </a:p>
      </dgm:t>
    </dgm:pt>
    <dgm:pt modelId="{68A5D3F0-EB0D-457E-9F9B-976D876040B7}" type="sibTrans" cxnId="{BCF12103-043E-4A06-A42A-435FFD2B4FFA}">
      <dgm:prSet/>
      <dgm:spPr/>
      <dgm:t>
        <a:bodyPr/>
        <a:lstStyle/>
        <a:p>
          <a:endParaRPr lang="fr-FR"/>
        </a:p>
      </dgm:t>
    </dgm:pt>
    <dgm:pt modelId="{71A84101-DC68-47DB-BAE8-D0D3740FC62C}">
      <dgm:prSet phldrT="[Texte]" custT="1"/>
      <dgm:spPr/>
      <dgm:t>
        <a:bodyPr/>
        <a:lstStyle/>
        <a:p>
          <a:r>
            <a:rPr lang="fr-FR" sz="1400" b="1" dirty="0"/>
            <a:t>Dispositions supplétives</a:t>
          </a:r>
        </a:p>
      </dgm:t>
    </dgm:pt>
    <dgm:pt modelId="{3459C698-4600-49E6-9A3B-65C27DD897F3}" type="parTrans" cxnId="{14060EDF-530A-4522-81E4-F07C2FD8298A}">
      <dgm:prSet/>
      <dgm:spPr/>
      <dgm:t>
        <a:bodyPr/>
        <a:lstStyle/>
        <a:p>
          <a:endParaRPr lang="fr-FR"/>
        </a:p>
      </dgm:t>
    </dgm:pt>
    <dgm:pt modelId="{E2396309-6D6B-4450-9E00-65D8F173B9A8}" type="sibTrans" cxnId="{14060EDF-530A-4522-81E4-F07C2FD8298A}">
      <dgm:prSet/>
      <dgm:spPr/>
      <dgm:t>
        <a:bodyPr/>
        <a:lstStyle/>
        <a:p>
          <a:endParaRPr lang="fr-FR"/>
        </a:p>
      </dgm:t>
    </dgm:pt>
    <dgm:pt modelId="{478A8FB4-C368-4B7B-97FC-99FE540A378F}">
      <dgm:prSet phldrT="[Texte]"/>
      <dgm:spPr/>
      <dgm:t>
        <a:bodyPr/>
        <a:lstStyle/>
        <a:p>
          <a:pPr algn="just"/>
          <a:r>
            <a:rPr lang="fr-FR" b="1" dirty="0"/>
            <a:t>Documentation économique et financières </a:t>
          </a:r>
          <a:r>
            <a:rPr lang="fr-FR" dirty="0"/>
            <a:t>communiquée 1 mois après chaque </a:t>
          </a:r>
          <a:r>
            <a:rPr lang="fr-FR" dirty="0" smtClean="0"/>
            <a:t>élection. </a:t>
          </a:r>
          <a:endParaRPr lang="fr-FR" dirty="0"/>
        </a:p>
      </dgm:t>
    </dgm:pt>
    <dgm:pt modelId="{8CF569F4-FEA3-4C73-93B7-4A3B48211507}" type="parTrans" cxnId="{B49E91EF-9365-4FC9-AD3F-B4262A494237}">
      <dgm:prSet/>
      <dgm:spPr/>
      <dgm:t>
        <a:bodyPr/>
        <a:lstStyle/>
        <a:p>
          <a:endParaRPr lang="fr-FR"/>
        </a:p>
      </dgm:t>
    </dgm:pt>
    <dgm:pt modelId="{4793E8E8-558A-4DE8-B9D9-829C2A08C7FC}" type="sibTrans" cxnId="{B49E91EF-9365-4FC9-AD3F-B4262A494237}">
      <dgm:prSet/>
      <dgm:spPr/>
      <dgm:t>
        <a:bodyPr/>
        <a:lstStyle/>
        <a:p>
          <a:endParaRPr lang="fr-FR"/>
        </a:p>
      </dgm:t>
    </dgm:pt>
    <dgm:pt modelId="{0F2CF155-C874-4499-A7E9-D204255C0D4A}">
      <dgm:prSet phldrT="[Texte]"/>
      <dgm:spPr/>
      <dgm:t>
        <a:bodyPr/>
        <a:lstStyle/>
        <a:p>
          <a:pPr algn="just"/>
          <a:r>
            <a:rPr lang="fr-FR" dirty="0" smtClean="0"/>
            <a:t>L’entreprise </a:t>
          </a:r>
          <a:r>
            <a:rPr lang="fr-FR" dirty="0"/>
            <a:t>donneuse d’ordre informe immédiatement l’entreprise sous-traitante lorsqu’un projet de restructuration et de compression des effectifs est de nature à affecter le volume d’activité ou d’emploi d’une entreprise sous-traitante. Le CSE de l’entreprise sous-traitante en est immédiatement informé. </a:t>
          </a:r>
        </a:p>
      </dgm:t>
    </dgm:pt>
    <dgm:pt modelId="{EA0FAFD4-370F-4F34-BAE3-315325D4FEF6}" type="parTrans" cxnId="{13569B30-3AFA-4A83-9CEB-7B67293751FD}">
      <dgm:prSet/>
      <dgm:spPr/>
      <dgm:t>
        <a:bodyPr/>
        <a:lstStyle/>
        <a:p>
          <a:endParaRPr lang="fr-FR"/>
        </a:p>
      </dgm:t>
    </dgm:pt>
    <dgm:pt modelId="{EE8905CD-9D75-4AA2-90CE-D438F0E9267B}" type="sibTrans" cxnId="{13569B30-3AFA-4A83-9CEB-7B67293751FD}">
      <dgm:prSet/>
      <dgm:spPr/>
      <dgm:t>
        <a:bodyPr/>
        <a:lstStyle/>
        <a:p>
          <a:endParaRPr lang="fr-FR"/>
        </a:p>
      </dgm:t>
    </dgm:pt>
    <dgm:pt modelId="{57D0C69C-C270-4EE0-9664-C27A94D71AFA}">
      <dgm:prSet/>
      <dgm:spPr/>
      <dgm:t>
        <a:bodyPr/>
        <a:lstStyle/>
        <a:p>
          <a:pPr algn="just"/>
          <a:r>
            <a:rPr lang="fr-FR" dirty="0"/>
            <a:t>modification de </a:t>
          </a:r>
          <a:r>
            <a:rPr lang="fr-FR" b="1" dirty="0"/>
            <a:t>l'organisation économique ou juridique</a:t>
          </a:r>
          <a:r>
            <a:rPr lang="fr-FR" dirty="0"/>
            <a:t> ; </a:t>
          </a:r>
        </a:p>
      </dgm:t>
    </dgm:pt>
    <dgm:pt modelId="{7D3FE161-B2D9-4173-B24E-131636995072}" type="parTrans" cxnId="{B3D76AA3-F6A4-4C8C-A715-8DF896075859}">
      <dgm:prSet/>
      <dgm:spPr/>
      <dgm:t>
        <a:bodyPr/>
        <a:lstStyle/>
        <a:p>
          <a:endParaRPr lang="fr-FR"/>
        </a:p>
      </dgm:t>
    </dgm:pt>
    <dgm:pt modelId="{2DDE05DD-44C0-43AA-9451-92F6AEA3AC04}" type="sibTrans" cxnId="{B3D76AA3-F6A4-4C8C-A715-8DF896075859}">
      <dgm:prSet/>
      <dgm:spPr/>
      <dgm:t>
        <a:bodyPr/>
        <a:lstStyle/>
        <a:p>
          <a:endParaRPr lang="fr-FR"/>
        </a:p>
      </dgm:t>
    </dgm:pt>
    <dgm:pt modelId="{9C58B2C6-2532-44C9-84B3-BBF41E028525}">
      <dgm:prSet/>
      <dgm:spPr/>
      <dgm:t>
        <a:bodyPr/>
        <a:lstStyle/>
        <a:p>
          <a:pPr algn="just"/>
          <a:r>
            <a:rPr lang="fr-FR" b="1" dirty="0"/>
            <a:t>conditions d'emploi et de travail</a:t>
          </a:r>
          <a:r>
            <a:rPr lang="fr-FR" dirty="0"/>
            <a:t> (notamment durée du travail) ; </a:t>
          </a:r>
        </a:p>
      </dgm:t>
    </dgm:pt>
    <dgm:pt modelId="{10DCABDA-CDFA-4ADF-9553-AC2E0030EADA}" type="parTrans" cxnId="{6F5F641E-8EB5-424B-835F-0869D3F4E4A9}">
      <dgm:prSet/>
      <dgm:spPr/>
      <dgm:t>
        <a:bodyPr/>
        <a:lstStyle/>
        <a:p>
          <a:endParaRPr lang="fr-FR"/>
        </a:p>
      </dgm:t>
    </dgm:pt>
    <dgm:pt modelId="{617E6779-6864-42C4-B453-47E301EEE14F}" type="sibTrans" cxnId="{6F5F641E-8EB5-424B-835F-0869D3F4E4A9}">
      <dgm:prSet/>
      <dgm:spPr/>
      <dgm:t>
        <a:bodyPr/>
        <a:lstStyle/>
        <a:p>
          <a:endParaRPr lang="fr-FR"/>
        </a:p>
      </dgm:t>
    </dgm:pt>
    <dgm:pt modelId="{6894E0CF-6FFF-450E-B71F-3C5FAE11B302}">
      <dgm:prSet/>
      <dgm:spPr/>
      <dgm:t>
        <a:bodyPr/>
        <a:lstStyle/>
        <a:p>
          <a:pPr algn="just"/>
          <a:r>
            <a:rPr lang="fr-FR" dirty="0"/>
            <a:t>mise en œuvre de moyens de </a:t>
          </a:r>
          <a:r>
            <a:rPr lang="fr-FR" b="1" dirty="0"/>
            <a:t>contrôle de l'activité des salariés</a:t>
          </a:r>
          <a:r>
            <a:rPr lang="fr-FR" dirty="0"/>
            <a:t> ; </a:t>
          </a:r>
        </a:p>
      </dgm:t>
    </dgm:pt>
    <dgm:pt modelId="{293B6509-A570-4097-B617-789D4D190E9C}" type="parTrans" cxnId="{99F9136F-2D4D-4F20-8627-FE747C7287BA}">
      <dgm:prSet/>
      <dgm:spPr/>
      <dgm:t>
        <a:bodyPr/>
        <a:lstStyle/>
        <a:p>
          <a:endParaRPr lang="fr-FR"/>
        </a:p>
      </dgm:t>
    </dgm:pt>
    <dgm:pt modelId="{6180F20D-C35D-4B8E-809D-7EC49921EC36}" type="sibTrans" cxnId="{99F9136F-2D4D-4F20-8627-FE747C7287BA}">
      <dgm:prSet/>
      <dgm:spPr/>
      <dgm:t>
        <a:bodyPr/>
        <a:lstStyle/>
        <a:p>
          <a:endParaRPr lang="fr-FR"/>
        </a:p>
      </dgm:t>
    </dgm:pt>
    <dgm:pt modelId="{DB2D6248-0ECF-4006-BD46-3B69245D939F}">
      <dgm:prSet/>
      <dgm:spPr/>
      <dgm:t>
        <a:bodyPr/>
        <a:lstStyle/>
        <a:p>
          <a:pPr algn="just"/>
          <a:r>
            <a:rPr lang="fr-FR" b="1" dirty="0"/>
            <a:t>introduction de nouvelles technologies</a:t>
          </a:r>
          <a:r>
            <a:rPr lang="fr-FR" dirty="0"/>
            <a:t>, tout aménagement important modifiant les conditions de santé et de sécurité ou les conditions de travail ; </a:t>
          </a:r>
        </a:p>
      </dgm:t>
    </dgm:pt>
    <dgm:pt modelId="{3DA8CA4E-120D-49FA-A6B5-7695EEC02F21}" type="parTrans" cxnId="{AD74F9AC-93A4-466E-BE8C-F4BFE86D4E41}">
      <dgm:prSet/>
      <dgm:spPr/>
      <dgm:t>
        <a:bodyPr/>
        <a:lstStyle/>
        <a:p>
          <a:endParaRPr lang="fr-FR"/>
        </a:p>
      </dgm:t>
    </dgm:pt>
    <dgm:pt modelId="{AFE4921E-E561-441C-AB74-8D2F8B04461F}" type="sibTrans" cxnId="{AD74F9AC-93A4-466E-BE8C-F4BFE86D4E41}">
      <dgm:prSet/>
      <dgm:spPr/>
      <dgm:t>
        <a:bodyPr/>
        <a:lstStyle/>
        <a:p>
          <a:endParaRPr lang="fr-FR"/>
        </a:p>
      </dgm:t>
    </dgm:pt>
    <dgm:pt modelId="{39CAAA8F-633E-4AA7-9B87-1BDCD73219D2}">
      <dgm:prSet/>
      <dgm:spPr/>
      <dgm:t>
        <a:bodyPr/>
        <a:lstStyle/>
        <a:p>
          <a:pPr algn="just"/>
          <a:r>
            <a:rPr lang="fr-FR" dirty="0"/>
            <a:t>mesures prises en vue de faciliter la mise, la remise ou le maintien au travail des accidentés du travail, des invalides de guerre, des invalides civils, des personnes atteintes de maladies chroniques évolutives et des </a:t>
          </a:r>
          <a:r>
            <a:rPr lang="fr-FR" b="1" dirty="0"/>
            <a:t>travailleurs handicapés</a:t>
          </a:r>
          <a:r>
            <a:rPr lang="fr-FR" dirty="0"/>
            <a:t>, notamment sur l'aménagement des postes de travail ; </a:t>
          </a:r>
        </a:p>
      </dgm:t>
    </dgm:pt>
    <dgm:pt modelId="{07B366D8-03A1-49E2-8A96-973FB32364A3}" type="parTrans" cxnId="{337D864B-E953-4B77-B67F-A1B73EDBD52E}">
      <dgm:prSet/>
      <dgm:spPr/>
      <dgm:t>
        <a:bodyPr/>
        <a:lstStyle/>
        <a:p>
          <a:endParaRPr lang="fr-FR"/>
        </a:p>
      </dgm:t>
    </dgm:pt>
    <dgm:pt modelId="{375EFDC5-A895-4C01-BF00-3F11DDDBDA36}" type="sibTrans" cxnId="{337D864B-E953-4B77-B67F-A1B73EDBD52E}">
      <dgm:prSet/>
      <dgm:spPr/>
      <dgm:t>
        <a:bodyPr/>
        <a:lstStyle/>
        <a:p>
          <a:endParaRPr lang="fr-FR"/>
        </a:p>
      </dgm:t>
    </dgm:pt>
    <dgm:pt modelId="{FC484FBE-64E5-4923-A671-B4408E95E52D}">
      <dgm:prSet/>
      <dgm:spPr/>
      <dgm:t>
        <a:bodyPr/>
        <a:lstStyle/>
        <a:p>
          <a:pPr algn="just"/>
          <a:r>
            <a:rPr lang="fr-FR" b="1" dirty="0"/>
            <a:t>procédures de sauvegarde, de redressement et de liquidation judiciaire.</a:t>
          </a:r>
        </a:p>
      </dgm:t>
    </dgm:pt>
    <dgm:pt modelId="{A9B42ECA-5B79-435C-8169-5CB195A231FB}" type="parTrans" cxnId="{CA994A6B-2520-42C0-AAD0-1A722EF194C4}">
      <dgm:prSet/>
      <dgm:spPr/>
      <dgm:t>
        <a:bodyPr/>
        <a:lstStyle/>
        <a:p>
          <a:endParaRPr lang="fr-FR"/>
        </a:p>
      </dgm:t>
    </dgm:pt>
    <dgm:pt modelId="{CF36BF71-664D-4356-8EF3-4AA7F60A65E8}" type="sibTrans" cxnId="{CA994A6B-2520-42C0-AAD0-1A722EF194C4}">
      <dgm:prSet/>
      <dgm:spPr/>
      <dgm:t>
        <a:bodyPr/>
        <a:lstStyle/>
        <a:p>
          <a:endParaRPr lang="fr-FR"/>
        </a:p>
      </dgm:t>
    </dgm:pt>
    <dgm:pt modelId="{1AB5D6E0-FFE6-4878-8504-B56B022731E9}">
      <dgm:prSet phldrT="[Texte]"/>
      <dgm:spPr/>
      <dgm:t>
        <a:bodyPr/>
        <a:lstStyle/>
        <a:p>
          <a:r>
            <a:rPr lang="fr-FR" b="1" dirty="0">
              <a:solidFill>
                <a:srgbClr val="C00000"/>
              </a:solidFill>
            </a:rPr>
            <a:t>Délais</a:t>
          </a:r>
          <a:r>
            <a:rPr lang="fr-FR" b="1" dirty="0"/>
            <a:t> </a:t>
          </a:r>
          <a:r>
            <a:rPr lang="fr-FR" dirty="0"/>
            <a:t>de </a:t>
          </a:r>
          <a:r>
            <a:rPr lang="fr-FR" dirty="0" smtClean="0"/>
            <a:t>consultation.</a:t>
          </a:r>
          <a:endParaRPr lang="fr-FR" dirty="0"/>
        </a:p>
      </dgm:t>
    </dgm:pt>
    <dgm:pt modelId="{A73EEF6E-4A7E-4DDD-AFEF-1B702399C7E0}" type="parTrans" cxnId="{CA1CD3A8-B9F7-472A-936B-D86588D2D9DC}">
      <dgm:prSet/>
      <dgm:spPr/>
      <dgm:t>
        <a:bodyPr/>
        <a:lstStyle/>
        <a:p>
          <a:endParaRPr lang="fr-FR"/>
        </a:p>
      </dgm:t>
    </dgm:pt>
    <dgm:pt modelId="{D6DCA51C-D6BD-49AD-AD83-61A983A63F3D}" type="sibTrans" cxnId="{CA1CD3A8-B9F7-472A-936B-D86588D2D9DC}">
      <dgm:prSet/>
      <dgm:spPr/>
      <dgm:t>
        <a:bodyPr/>
        <a:lstStyle/>
        <a:p>
          <a:endParaRPr lang="fr-FR"/>
        </a:p>
      </dgm:t>
    </dgm:pt>
    <dgm:pt modelId="{27E0F98A-82B1-40FC-B112-02465F30A155}">
      <dgm:prSet phldrT="[Texte]"/>
      <dgm:spPr/>
      <dgm:t>
        <a:bodyPr/>
        <a:lstStyle/>
        <a:p>
          <a:r>
            <a:rPr lang="fr-FR" dirty="0"/>
            <a:t>La mise à disposition des informations dans la </a:t>
          </a:r>
          <a:r>
            <a:rPr lang="fr-FR" b="1" dirty="0" smtClean="0">
              <a:solidFill>
                <a:srgbClr val="C00000"/>
              </a:solidFill>
            </a:rPr>
            <a:t>BDE</a:t>
          </a:r>
          <a:r>
            <a:rPr lang="fr-FR" dirty="0" smtClean="0">
              <a:solidFill>
                <a:srgbClr val="C00000"/>
              </a:solidFill>
            </a:rPr>
            <a:t>S</a:t>
          </a:r>
          <a:r>
            <a:rPr lang="fr-FR" dirty="0" smtClean="0">
              <a:solidFill>
                <a:schemeClr val="tx1"/>
              </a:solidFill>
            </a:rPr>
            <a:t>.</a:t>
          </a:r>
          <a:endParaRPr lang="fr-FR" dirty="0">
            <a:solidFill>
              <a:schemeClr val="tx1"/>
            </a:solidFill>
          </a:endParaRPr>
        </a:p>
      </dgm:t>
    </dgm:pt>
    <dgm:pt modelId="{39437339-86D3-4B37-8E7C-DB7CBE01C01F}" type="parTrans" cxnId="{6F551B95-5BC6-4AFC-B72F-0EE87FEB0271}">
      <dgm:prSet/>
      <dgm:spPr/>
      <dgm:t>
        <a:bodyPr/>
        <a:lstStyle/>
        <a:p>
          <a:endParaRPr lang="fr-FR"/>
        </a:p>
      </dgm:t>
    </dgm:pt>
    <dgm:pt modelId="{3FD9641B-3B0D-4209-8CDA-1E0CAB84EB1C}" type="sibTrans" cxnId="{6F551B95-5BC6-4AFC-B72F-0EE87FEB0271}">
      <dgm:prSet/>
      <dgm:spPr/>
      <dgm:t>
        <a:bodyPr/>
        <a:lstStyle/>
        <a:p>
          <a:endParaRPr lang="fr-FR"/>
        </a:p>
      </dgm:t>
    </dgm:pt>
    <dgm:pt modelId="{E9CC5DFD-A462-4A70-BE8D-ED5C9858E8F3}">
      <dgm:prSet phldrT="[Texte]"/>
      <dgm:spPr/>
      <dgm:t>
        <a:bodyPr/>
        <a:lstStyle/>
        <a:p>
          <a:r>
            <a:rPr lang="fr-FR" dirty="0"/>
            <a:t>Adapter l’information des </a:t>
          </a:r>
          <a:r>
            <a:rPr lang="fr-FR" b="1" dirty="0">
              <a:solidFill>
                <a:srgbClr val="C00000"/>
              </a:solidFill>
            </a:rPr>
            <a:t>nouveaux </a:t>
          </a:r>
          <a:r>
            <a:rPr lang="fr-FR" b="1" dirty="0" smtClean="0">
              <a:solidFill>
                <a:srgbClr val="C00000"/>
              </a:solidFill>
            </a:rPr>
            <a:t>élus</a:t>
          </a:r>
          <a:r>
            <a:rPr lang="fr-FR" b="1" dirty="0" smtClean="0">
              <a:solidFill>
                <a:schemeClr val="tx1"/>
              </a:solidFill>
            </a:rPr>
            <a:t>.</a:t>
          </a:r>
          <a:endParaRPr lang="fr-FR" b="1" dirty="0">
            <a:solidFill>
              <a:srgbClr val="C00000"/>
            </a:solidFill>
          </a:endParaRPr>
        </a:p>
      </dgm:t>
    </dgm:pt>
    <dgm:pt modelId="{D50F7878-524D-4CBF-852F-0EB988E2C2FD}" type="parTrans" cxnId="{241ACED1-89A8-4DFB-AB34-D916485CDB03}">
      <dgm:prSet/>
      <dgm:spPr/>
      <dgm:t>
        <a:bodyPr/>
        <a:lstStyle/>
        <a:p>
          <a:endParaRPr lang="fr-FR"/>
        </a:p>
      </dgm:t>
    </dgm:pt>
    <dgm:pt modelId="{1EACF82C-1AC6-43A0-8264-AF29C52BCDD2}" type="sibTrans" cxnId="{241ACED1-89A8-4DFB-AB34-D916485CDB03}">
      <dgm:prSet/>
      <dgm:spPr/>
      <dgm:t>
        <a:bodyPr/>
        <a:lstStyle/>
        <a:p>
          <a:endParaRPr lang="fr-FR"/>
        </a:p>
      </dgm:t>
    </dgm:pt>
    <dgm:pt modelId="{0A279DEC-F9BC-4B05-844D-7F3CC8586DF7}">
      <dgm:prSet phldrT="[Texte]"/>
      <dgm:spPr/>
      <dgm:t>
        <a:bodyPr/>
        <a:lstStyle/>
        <a:p>
          <a:r>
            <a:rPr lang="fr-FR" b="1" dirty="0">
              <a:solidFill>
                <a:srgbClr val="C00000"/>
              </a:solidFill>
            </a:rPr>
            <a:t>Modalités</a:t>
          </a:r>
          <a:r>
            <a:rPr lang="fr-FR" dirty="0"/>
            <a:t> de ces consultations notamment le nombre de </a:t>
          </a:r>
          <a:r>
            <a:rPr lang="fr-FR" dirty="0" smtClean="0"/>
            <a:t>réunions.</a:t>
          </a:r>
          <a:endParaRPr lang="fr-FR" dirty="0"/>
        </a:p>
      </dgm:t>
    </dgm:pt>
    <dgm:pt modelId="{ABDEF259-FF41-44DA-B0CC-B252333812AA}" type="parTrans" cxnId="{1BD20368-C1F7-4996-BC8C-55D1A0D4F469}">
      <dgm:prSet/>
      <dgm:spPr/>
      <dgm:t>
        <a:bodyPr/>
        <a:lstStyle/>
        <a:p>
          <a:endParaRPr lang="fr-FR"/>
        </a:p>
      </dgm:t>
    </dgm:pt>
    <dgm:pt modelId="{2C6822CF-C77F-4AD1-8272-26FD4A1EB877}" type="sibTrans" cxnId="{1BD20368-C1F7-4996-BC8C-55D1A0D4F469}">
      <dgm:prSet/>
      <dgm:spPr/>
      <dgm:t>
        <a:bodyPr/>
        <a:lstStyle/>
        <a:p>
          <a:endParaRPr lang="fr-FR"/>
        </a:p>
      </dgm:t>
    </dgm:pt>
    <dgm:pt modelId="{2F4941E1-3729-420D-B25C-C4FC21583284}">
      <dgm:prSet phldrT="[Texte]"/>
      <dgm:spPr/>
      <dgm:t>
        <a:bodyPr/>
        <a:lstStyle/>
        <a:p>
          <a:pPr algn="just"/>
          <a:endParaRPr lang="fr-FR" dirty="0"/>
        </a:p>
      </dgm:t>
    </dgm:pt>
    <dgm:pt modelId="{F677FBD7-89B7-4E19-A015-BA267F7F7577}" type="parTrans" cxnId="{D48DC60F-A8AB-4BB9-9AC0-EE4C947488BF}">
      <dgm:prSet/>
      <dgm:spPr/>
    </dgm:pt>
    <dgm:pt modelId="{5BEFDC24-29EC-4DE6-AA5A-4D50892ADC5C}" type="sibTrans" cxnId="{D48DC60F-A8AB-4BB9-9AC0-EE4C947488BF}">
      <dgm:prSet/>
      <dgm:spPr/>
    </dgm:pt>
    <dgm:pt modelId="{6777F927-EC1C-4A0A-89FE-CEDDBAFDA43A}" type="pres">
      <dgm:prSet presAssocID="{DE3480AA-EBC8-43CF-94BF-A274521DD91A}" presName="Name0" presStyleCnt="0">
        <dgm:presLayoutVars>
          <dgm:dir/>
          <dgm:animLvl val="lvl"/>
          <dgm:resizeHandles val="exact"/>
        </dgm:presLayoutVars>
      </dgm:prSet>
      <dgm:spPr/>
      <dgm:t>
        <a:bodyPr/>
        <a:lstStyle/>
        <a:p>
          <a:endParaRPr lang="fr-FR"/>
        </a:p>
      </dgm:t>
    </dgm:pt>
    <dgm:pt modelId="{8FE8457D-7595-4A98-9041-6744D05C6CE8}" type="pres">
      <dgm:prSet presAssocID="{5E9B2A5C-043E-4217-A83F-70996FE98F28}" presName="composite" presStyleCnt="0"/>
      <dgm:spPr/>
    </dgm:pt>
    <dgm:pt modelId="{F4FA24D4-A827-4620-9A2E-544FB68E9868}" type="pres">
      <dgm:prSet presAssocID="{5E9B2A5C-043E-4217-A83F-70996FE98F28}" presName="parTx" presStyleLbl="alignNode1" presStyleIdx="0" presStyleCnt="3">
        <dgm:presLayoutVars>
          <dgm:chMax val="0"/>
          <dgm:chPref val="0"/>
          <dgm:bulletEnabled val="1"/>
        </dgm:presLayoutVars>
      </dgm:prSet>
      <dgm:spPr/>
      <dgm:t>
        <a:bodyPr/>
        <a:lstStyle/>
        <a:p>
          <a:endParaRPr lang="fr-FR"/>
        </a:p>
      </dgm:t>
    </dgm:pt>
    <dgm:pt modelId="{54EA4C35-5D31-4885-84AC-804B258B59E2}" type="pres">
      <dgm:prSet presAssocID="{5E9B2A5C-043E-4217-A83F-70996FE98F28}" presName="desTx" presStyleLbl="alignAccFollowNode1" presStyleIdx="0" presStyleCnt="3">
        <dgm:presLayoutVars>
          <dgm:bulletEnabled val="1"/>
        </dgm:presLayoutVars>
      </dgm:prSet>
      <dgm:spPr/>
      <dgm:t>
        <a:bodyPr/>
        <a:lstStyle/>
        <a:p>
          <a:endParaRPr lang="fr-FR"/>
        </a:p>
      </dgm:t>
    </dgm:pt>
    <dgm:pt modelId="{D95EF62C-D9EF-4FBD-9A86-13EC7DCE252A}" type="pres">
      <dgm:prSet presAssocID="{19AA3141-D21D-4944-ABC1-947C6FCE45EF}" presName="space" presStyleCnt="0"/>
      <dgm:spPr/>
    </dgm:pt>
    <dgm:pt modelId="{DF97E671-767D-4A2B-8F5A-C5F8EDEF61A6}" type="pres">
      <dgm:prSet presAssocID="{8738D31C-92FA-4ADC-8695-FDF85FAC61EB}" presName="composite" presStyleCnt="0"/>
      <dgm:spPr/>
    </dgm:pt>
    <dgm:pt modelId="{374EAE67-CD1D-4914-A0D7-D9F131F3A3C6}" type="pres">
      <dgm:prSet presAssocID="{8738D31C-92FA-4ADC-8695-FDF85FAC61EB}" presName="parTx" presStyleLbl="alignNode1" presStyleIdx="1" presStyleCnt="3">
        <dgm:presLayoutVars>
          <dgm:chMax val="0"/>
          <dgm:chPref val="0"/>
          <dgm:bulletEnabled val="1"/>
        </dgm:presLayoutVars>
      </dgm:prSet>
      <dgm:spPr/>
      <dgm:t>
        <a:bodyPr/>
        <a:lstStyle/>
        <a:p>
          <a:endParaRPr lang="fr-FR"/>
        </a:p>
      </dgm:t>
    </dgm:pt>
    <dgm:pt modelId="{719E6405-6570-42E4-8A98-8984632C89D1}" type="pres">
      <dgm:prSet presAssocID="{8738D31C-92FA-4ADC-8695-FDF85FAC61EB}" presName="desTx" presStyleLbl="alignAccFollowNode1" presStyleIdx="1" presStyleCnt="3">
        <dgm:presLayoutVars>
          <dgm:bulletEnabled val="1"/>
        </dgm:presLayoutVars>
      </dgm:prSet>
      <dgm:spPr/>
      <dgm:t>
        <a:bodyPr/>
        <a:lstStyle/>
        <a:p>
          <a:endParaRPr lang="fr-FR"/>
        </a:p>
      </dgm:t>
    </dgm:pt>
    <dgm:pt modelId="{4C81B964-0E99-4292-ABB2-CEBC0466016A}" type="pres">
      <dgm:prSet presAssocID="{65CC5EF5-E14B-41B3-B52D-2206FF8F867D}" presName="space" presStyleCnt="0"/>
      <dgm:spPr/>
    </dgm:pt>
    <dgm:pt modelId="{385FA8B8-100B-410B-BF86-5200691E399A}" type="pres">
      <dgm:prSet presAssocID="{71A84101-DC68-47DB-BAE8-D0D3740FC62C}" presName="composite" presStyleCnt="0"/>
      <dgm:spPr/>
    </dgm:pt>
    <dgm:pt modelId="{DE71B0E0-E768-4149-BEB2-1B6F6655826D}" type="pres">
      <dgm:prSet presAssocID="{71A84101-DC68-47DB-BAE8-D0D3740FC62C}" presName="parTx" presStyleLbl="alignNode1" presStyleIdx="2" presStyleCnt="3">
        <dgm:presLayoutVars>
          <dgm:chMax val="0"/>
          <dgm:chPref val="0"/>
          <dgm:bulletEnabled val="1"/>
        </dgm:presLayoutVars>
      </dgm:prSet>
      <dgm:spPr/>
      <dgm:t>
        <a:bodyPr/>
        <a:lstStyle/>
        <a:p>
          <a:endParaRPr lang="fr-FR"/>
        </a:p>
      </dgm:t>
    </dgm:pt>
    <dgm:pt modelId="{CBEEC16C-3410-418F-9DD4-D1316E6F8CA3}" type="pres">
      <dgm:prSet presAssocID="{71A84101-DC68-47DB-BAE8-D0D3740FC62C}" presName="desTx" presStyleLbl="alignAccFollowNode1" presStyleIdx="2" presStyleCnt="3">
        <dgm:presLayoutVars>
          <dgm:bulletEnabled val="1"/>
        </dgm:presLayoutVars>
      </dgm:prSet>
      <dgm:spPr/>
      <dgm:t>
        <a:bodyPr/>
        <a:lstStyle/>
        <a:p>
          <a:endParaRPr lang="fr-FR"/>
        </a:p>
      </dgm:t>
    </dgm:pt>
  </dgm:ptLst>
  <dgm:cxnLst>
    <dgm:cxn modelId="{1BD20368-C1F7-4996-BC8C-55D1A0D4F469}" srcId="{8738D31C-92FA-4ADC-8695-FDF85FAC61EB}" destId="{0A279DEC-F9BC-4B05-844D-7F3CC8586DF7}" srcOrd="1" destOrd="0" parTransId="{ABDEF259-FF41-44DA-B0CC-B252333812AA}" sibTransId="{2C6822CF-C77F-4AD1-8272-26FD4A1EB877}"/>
    <dgm:cxn modelId="{7BFEC327-F927-48DB-92BD-7C995FE5C710}" type="presOf" srcId="{1AB5D6E0-FFE6-4878-8504-B56B022731E9}" destId="{719E6405-6570-42E4-8A98-8984632C89D1}" srcOrd="0" destOrd="2" presId="urn:microsoft.com/office/officeart/2005/8/layout/hList1"/>
    <dgm:cxn modelId="{B3D76AA3-F6A4-4C8C-A715-8DF896075859}" srcId="{5E9B2A5C-043E-4217-A83F-70996FE98F28}" destId="{57D0C69C-C270-4EE0-9664-C27A94D71AFA}" srcOrd="1" destOrd="0" parTransId="{7D3FE161-B2D9-4173-B24E-131636995072}" sibTransId="{2DDE05DD-44C0-43AA-9451-92F6AEA3AC04}"/>
    <dgm:cxn modelId="{645A4829-CA97-49CD-88D7-2F02C246EA6B}" type="presOf" srcId="{71A84101-DC68-47DB-BAE8-D0D3740FC62C}" destId="{DE71B0E0-E768-4149-BEB2-1B6F6655826D}" srcOrd="0" destOrd="0" presId="urn:microsoft.com/office/officeart/2005/8/layout/hList1"/>
    <dgm:cxn modelId="{4FB7DB68-5CC0-4476-87DD-55472F9A45F1}" type="presOf" srcId="{57D0C69C-C270-4EE0-9664-C27A94D71AFA}" destId="{54EA4C35-5D31-4885-84AC-804B258B59E2}" srcOrd="0" destOrd="1" presId="urn:microsoft.com/office/officeart/2005/8/layout/hList1"/>
    <dgm:cxn modelId="{13569B30-3AFA-4A83-9CEB-7B67293751FD}" srcId="{71A84101-DC68-47DB-BAE8-D0D3740FC62C}" destId="{0F2CF155-C874-4499-A7E9-D204255C0D4A}" srcOrd="2" destOrd="0" parTransId="{EA0FAFD4-370F-4F34-BAE3-315325D4FEF6}" sibTransId="{EE8905CD-9D75-4AA2-90CE-D438F0E9267B}"/>
    <dgm:cxn modelId="{6F5F641E-8EB5-424B-835F-0869D3F4E4A9}" srcId="{5E9B2A5C-043E-4217-A83F-70996FE98F28}" destId="{9C58B2C6-2532-44C9-84B3-BBF41E028525}" srcOrd="2" destOrd="0" parTransId="{10DCABDA-CDFA-4ADF-9553-AC2E0030EADA}" sibTransId="{617E6779-6864-42C4-B453-47E301EEE14F}"/>
    <dgm:cxn modelId="{8593F33D-1636-4CDB-A33D-03848B80F107}" type="presOf" srcId="{FC484FBE-64E5-4923-A671-B4408E95E52D}" destId="{54EA4C35-5D31-4885-84AC-804B258B59E2}" srcOrd="0" destOrd="6" presId="urn:microsoft.com/office/officeart/2005/8/layout/hList1"/>
    <dgm:cxn modelId="{14060EDF-530A-4522-81E4-F07C2FD8298A}" srcId="{DE3480AA-EBC8-43CF-94BF-A274521DD91A}" destId="{71A84101-DC68-47DB-BAE8-D0D3740FC62C}" srcOrd="2" destOrd="0" parTransId="{3459C698-4600-49E6-9A3B-65C27DD897F3}" sibTransId="{E2396309-6D6B-4450-9E00-65D8F173B9A8}"/>
    <dgm:cxn modelId="{337D864B-E953-4B77-B67F-A1B73EDBD52E}" srcId="{5E9B2A5C-043E-4217-A83F-70996FE98F28}" destId="{39CAAA8F-633E-4AA7-9B87-1BDCD73219D2}" srcOrd="5" destOrd="0" parTransId="{07B366D8-03A1-49E2-8A96-973FB32364A3}" sibTransId="{375EFDC5-A895-4C01-BF00-3F11DDDBDA36}"/>
    <dgm:cxn modelId="{D48DC60F-A8AB-4BB9-9AC0-EE4C947488BF}" srcId="{71A84101-DC68-47DB-BAE8-D0D3740FC62C}" destId="{2F4941E1-3729-420D-B25C-C4FC21583284}" srcOrd="1" destOrd="0" parTransId="{F677FBD7-89B7-4E19-A015-BA267F7F7577}" sibTransId="{5BEFDC24-29EC-4DE6-AA5A-4D50892ADC5C}"/>
    <dgm:cxn modelId="{BCF12103-043E-4A06-A42A-435FFD2B4FFA}" srcId="{8738D31C-92FA-4ADC-8695-FDF85FAC61EB}" destId="{F8418E0B-1A57-4E72-9BFD-226D1D55119F}" srcOrd="0" destOrd="0" parTransId="{F105E877-B2E0-491C-B918-0BF34D95EF9D}" sibTransId="{68A5D3F0-EB0D-457E-9F9B-976D876040B7}"/>
    <dgm:cxn modelId="{F026ADED-7E22-4B89-968D-0617D028AD72}" srcId="{DE3480AA-EBC8-43CF-94BF-A274521DD91A}" destId="{8738D31C-92FA-4ADC-8695-FDF85FAC61EB}" srcOrd="1" destOrd="0" parTransId="{1771200A-F849-4208-A045-EA21D20CDABF}" sibTransId="{65CC5EF5-E14B-41B3-B52D-2206FF8F867D}"/>
    <dgm:cxn modelId="{70E09483-7C13-4FF9-AE5B-752B171EE0F7}" type="presOf" srcId="{0F2CF155-C874-4499-A7E9-D204255C0D4A}" destId="{CBEEC16C-3410-418F-9DD4-D1316E6F8CA3}" srcOrd="0" destOrd="2" presId="urn:microsoft.com/office/officeart/2005/8/layout/hList1"/>
    <dgm:cxn modelId="{31900549-F350-48BC-AA06-FD5D66E07CC9}" type="presOf" srcId="{2F4941E1-3729-420D-B25C-C4FC21583284}" destId="{CBEEC16C-3410-418F-9DD4-D1316E6F8CA3}" srcOrd="0" destOrd="1" presId="urn:microsoft.com/office/officeart/2005/8/layout/hList1"/>
    <dgm:cxn modelId="{8F63F588-1DB9-4FD8-8726-387FCE7D8316}" type="presOf" srcId="{AFA06F88-BBAC-45FE-8758-30990BB73D3A}" destId="{54EA4C35-5D31-4885-84AC-804B258B59E2}" srcOrd="0" destOrd="0" presId="urn:microsoft.com/office/officeart/2005/8/layout/hList1"/>
    <dgm:cxn modelId="{99F9136F-2D4D-4F20-8627-FE747C7287BA}" srcId="{5E9B2A5C-043E-4217-A83F-70996FE98F28}" destId="{6894E0CF-6FFF-450E-B71F-3C5FAE11B302}" srcOrd="3" destOrd="0" parTransId="{293B6509-A570-4097-B617-789D4D190E9C}" sibTransId="{6180F20D-C35D-4B8E-809D-7EC49921EC36}"/>
    <dgm:cxn modelId="{AD74F9AC-93A4-466E-BE8C-F4BFE86D4E41}" srcId="{5E9B2A5C-043E-4217-A83F-70996FE98F28}" destId="{DB2D6248-0ECF-4006-BD46-3B69245D939F}" srcOrd="4" destOrd="0" parTransId="{3DA8CA4E-120D-49FA-A6B5-7695EEC02F21}" sibTransId="{AFE4921E-E561-441C-AB74-8D2F8B04461F}"/>
    <dgm:cxn modelId="{CB3DEC9D-477F-43E8-86ED-068003A97DF3}" type="presOf" srcId="{0A279DEC-F9BC-4B05-844D-7F3CC8586DF7}" destId="{719E6405-6570-42E4-8A98-8984632C89D1}" srcOrd="0" destOrd="1" presId="urn:microsoft.com/office/officeart/2005/8/layout/hList1"/>
    <dgm:cxn modelId="{AFB094C3-BE54-4724-BA66-E945354BC8FA}" type="presOf" srcId="{478A8FB4-C368-4B7B-97FC-99FE540A378F}" destId="{CBEEC16C-3410-418F-9DD4-D1316E6F8CA3}" srcOrd="0" destOrd="0" presId="urn:microsoft.com/office/officeart/2005/8/layout/hList1"/>
    <dgm:cxn modelId="{12C5786D-C5C1-4D64-BD80-774208FA7815}" type="presOf" srcId="{5E9B2A5C-043E-4217-A83F-70996FE98F28}" destId="{F4FA24D4-A827-4620-9A2E-544FB68E9868}" srcOrd="0" destOrd="0" presId="urn:microsoft.com/office/officeart/2005/8/layout/hList1"/>
    <dgm:cxn modelId="{2FC1A9FC-4208-4479-8CD2-70A4BF45FE8E}" type="presOf" srcId="{DB2D6248-0ECF-4006-BD46-3B69245D939F}" destId="{54EA4C35-5D31-4885-84AC-804B258B59E2}" srcOrd="0" destOrd="4" presId="urn:microsoft.com/office/officeart/2005/8/layout/hList1"/>
    <dgm:cxn modelId="{5A6DB961-79A8-4E39-A798-D428BFC211E5}" srcId="{DE3480AA-EBC8-43CF-94BF-A274521DD91A}" destId="{5E9B2A5C-043E-4217-A83F-70996FE98F28}" srcOrd="0" destOrd="0" parTransId="{C1F065FF-D02A-40CF-9B42-5B85CAFE3020}" sibTransId="{19AA3141-D21D-4944-ABC1-947C6FCE45EF}"/>
    <dgm:cxn modelId="{F3B04FD2-E65E-4D14-9B91-A14BEA3A828F}" type="presOf" srcId="{27E0F98A-82B1-40FC-B112-02465F30A155}" destId="{719E6405-6570-42E4-8A98-8984632C89D1}" srcOrd="0" destOrd="3" presId="urn:microsoft.com/office/officeart/2005/8/layout/hList1"/>
    <dgm:cxn modelId="{DA4634A8-5D88-4B41-8B1D-6ABA9B89A59C}" type="presOf" srcId="{9C58B2C6-2532-44C9-84B3-BBF41E028525}" destId="{54EA4C35-5D31-4885-84AC-804B258B59E2}" srcOrd="0" destOrd="2" presId="urn:microsoft.com/office/officeart/2005/8/layout/hList1"/>
    <dgm:cxn modelId="{F01E9A84-042E-483E-BF90-FAAD8CE8CDE6}" type="presOf" srcId="{8738D31C-92FA-4ADC-8695-FDF85FAC61EB}" destId="{374EAE67-CD1D-4914-A0D7-D9F131F3A3C6}" srcOrd="0" destOrd="0" presId="urn:microsoft.com/office/officeart/2005/8/layout/hList1"/>
    <dgm:cxn modelId="{998A22F8-0386-4831-ABBE-CE4EC1F22A31}" type="presOf" srcId="{6894E0CF-6FFF-450E-B71F-3C5FAE11B302}" destId="{54EA4C35-5D31-4885-84AC-804B258B59E2}" srcOrd="0" destOrd="3" presId="urn:microsoft.com/office/officeart/2005/8/layout/hList1"/>
    <dgm:cxn modelId="{CA994A6B-2520-42C0-AAD0-1A722EF194C4}" srcId="{5E9B2A5C-043E-4217-A83F-70996FE98F28}" destId="{FC484FBE-64E5-4923-A671-B4408E95E52D}" srcOrd="6" destOrd="0" parTransId="{A9B42ECA-5B79-435C-8169-5CB195A231FB}" sibTransId="{CF36BF71-664D-4356-8EF3-4AA7F60A65E8}"/>
    <dgm:cxn modelId="{CA1CD3A8-B9F7-472A-936B-D86588D2D9DC}" srcId="{8738D31C-92FA-4ADC-8695-FDF85FAC61EB}" destId="{1AB5D6E0-FFE6-4878-8504-B56B022731E9}" srcOrd="2" destOrd="0" parTransId="{A73EEF6E-4A7E-4DDD-AFEF-1B702399C7E0}" sibTransId="{D6DCA51C-D6BD-49AD-AD83-61A983A63F3D}"/>
    <dgm:cxn modelId="{97B1252B-F80A-48A4-9FCB-DCC6F3950950}" type="presOf" srcId="{F8418E0B-1A57-4E72-9BFD-226D1D55119F}" destId="{719E6405-6570-42E4-8A98-8984632C89D1}" srcOrd="0" destOrd="0" presId="urn:microsoft.com/office/officeart/2005/8/layout/hList1"/>
    <dgm:cxn modelId="{0E0459C7-9239-42CA-B914-A0E160D7EE1C}" type="presOf" srcId="{E9CC5DFD-A462-4A70-BE8D-ED5C9858E8F3}" destId="{719E6405-6570-42E4-8A98-8984632C89D1}" srcOrd="0" destOrd="4" presId="urn:microsoft.com/office/officeart/2005/8/layout/hList1"/>
    <dgm:cxn modelId="{C2C7D7B0-0512-4F60-95A4-649A92B89D3C}" srcId="{5E9B2A5C-043E-4217-A83F-70996FE98F28}" destId="{AFA06F88-BBAC-45FE-8758-30990BB73D3A}" srcOrd="0" destOrd="0" parTransId="{A3393BBE-35B9-4F4C-AD6C-055D1DC0FE69}" sibTransId="{1601FD42-1400-467C-BB34-060DC1CBA164}"/>
    <dgm:cxn modelId="{241ACED1-89A8-4DFB-AB34-D916485CDB03}" srcId="{8738D31C-92FA-4ADC-8695-FDF85FAC61EB}" destId="{E9CC5DFD-A462-4A70-BE8D-ED5C9858E8F3}" srcOrd="4" destOrd="0" parTransId="{D50F7878-524D-4CBF-852F-0EB988E2C2FD}" sibTransId="{1EACF82C-1AC6-43A0-8264-AF29C52BCDD2}"/>
    <dgm:cxn modelId="{7F27A66C-F8D3-419E-9D3D-91A58F981746}" type="presOf" srcId="{DE3480AA-EBC8-43CF-94BF-A274521DD91A}" destId="{6777F927-EC1C-4A0A-89FE-CEDDBAFDA43A}" srcOrd="0" destOrd="0" presId="urn:microsoft.com/office/officeart/2005/8/layout/hList1"/>
    <dgm:cxn modelId="{B49E91EF-9365-4FC9-AD3F-B4262A494237}" srcId="{71A84101-DC68-47DB-BAE8-D0D3740FC62C}" destId="{478A8FB4-C368-4B7B-97FC-99FE540A378F}" srcOrd="0" destOrd="0" parTransId="{8CF569F4-FEA3-4C73-93B7-4A3B48211507}" sibTransId="{4793E8E8-558A-4DE8-B9D9-829C2A08C7FC}"/>
    <dgm:cxn modelId="{6F551B95-5BC6-4AFC-B72F-0EE87FEB0271}" srcId="{8738D31C-92FA-4ADC-8695-FDF85FAC61EB}" destId="{27E0F98A-82B1-40FC-B112-02465F30A155}" srcOrd="3" destOrd="0" parTransId="{39437339-86D3-4B37-8E7C-DB7CBE01C01F}" sibTransId="{3FD9641B-3B0D-4209-8CDA-1E0CAB84EB1C}"/>
    <dgm:cxn modelId="{FEE5E096-D215-4A7F-AFFA-17E07D1D074E}" type="presOf" srcId="{39CAAA8F-633E-4AA7-9B87-1BDCD73219D2}" destId="{54EA4C35-5D31-4885-84AC-804B258B59E2}" srcOrd="0" destOrd="5" presId="urn:microsoft.com/office/officeart/2005/8/layout/hList1"/>
    <dgm:cxn modelId="{F5E83275-EB8B-421D-AA88-C07996F19CB9}" type="presParOf" srcId="{6777F927-EC1C-4A0A-89FE-CEDDBAFDA43A}" destId="{8FE8457D-7595-4A98-9041-6744D05C6CE8}" srcOrd="0" destOrd="0" presId="urn:microsoft.com/office/officeart/2005/8/layout/hList1"/>
    <dgm:cxn modelId="{DF3AD461-6E73-4F3A-ADB2-DB27B0627CBB}" type="presParOf" srcId="{8FE8457D-7595-4A98-9041-6744D05C6CE8}" destId="{F4FA24D4-A827-4620-9A2E-544FB68E9868}" srcOrd="0" destOrd="0" presId="urn:microsoft.com/office/officeart/2005/8/layout/hList1"/>
    <dgm:cxn modelId="{48E30C25-5197-4146-BF0C-2562428841F9}" type="presParOf" srcId="{8FE8457D-7595-4A98-9041-6744D05C6CE8}" destId="{54EA4C35-5D31-4885-84AC-804B258B59E2}" srcOrd="1" destOrd="0" presId="urn:microsoft.com/office/officeart/2005/8/layout/hList1"/>
    <dgm:cxn modelId="{B21BD4CF-72C6-4356-BE46-ABBBC02B7D12}" type="presParOf" srcId="{6777F927-EC1C-4A0A-89FE-CEDDBAFDA43A}" destId="{D95EF62C-D9EF-4FBD-9A86-13EC7DCE252A}" srcOrd="1" destOrd="0" presId="urn:microsoft.com/office/officeart/2005/8/layout/hList1"/>
    <dgm:cxn modelId="{9CC93BE2-5606-4B73-93FD-463C4DEAE8FE}" type="presParOf" srcId="{6777F927-EC1C-4A0A-89FE-CEDDBAFDA43A}" destId="{DF97E671-767D-4A2B-8F5A-C5F8EDEF61A6}" srcOrd="2" destOrd="0" presId="urn:microsoft.com/office/officeart/2005/8/layout/hList1"/>
    <dgm:cxn modelId="{800BB4D6-1988-4E61-9EF1-19FCE792CED7}" type="presParOf" srcId="{DF97E671-767D-4A2B-8F5A-C5F8EDEF61A6}" destId="{374EAE67-CD1D-4914-A0D7-D9F131F3A3C6}" srcOrd="0" destOrd="0" presId="urn:microsoft.com/office/officeart/2005/8/layout/hList1"/>
    <dgm:cxn modelId="{FD9449EA-C8E5-48EE-953C-99F1C8826105}" type="presParOf" srcId="{DF97E671-767D-4A2B-8F5A-C5F8EDEF61A6}" destId="{719E6405-6570-42E4-8A98-8984632C89D1}" srcOrd="1" destOrd="0" presId="urn:microsoft.com/office/officeart/2005/8/layout/hList1"/>
    <dgm:cxn modelId="{F7AD600C-B261-4C45-A5C3-D94A9B62DF02}" type="presParOf" srcId="{6777F927-EC1C-4A0A-89FE-CEDDBAFDA43A}" destId="{4C81B964-0E99-4292-ABB2-CEBC0466016A}" srcOrd="3" destOrd="0" presId="urn:microsoft.com/office/officeart/2005/8/layout/hList1"/>
    <dgm:cxn modelId="{8580DD86-14C5-4237-B4D3-63955F628A3C}" type="presParOf" srcId="{6777F927-EC1C-4A0A-89FE-CEDDBAFDA43A}" destId="{385FA8B8-100B-410B-BF86-5200691E399A}" srcOrd="4" destOrd="0" presId="urn:microsoft.com/office/officeart/2005/8/layout/hList1"/>
    <dgm:cxn modelId="{C8271779-FAAD-422E-82E5-A2CAA5BF4D23}" type="presParOf" srcId="{385FA8B8-100B-410B-BF86-5200691E399A}" destId="{DE71B0E0-E768-4149-BEB2-1B6F6655826D}" srcOrd="0" destOrd="0" presId="urn:microsoft.com/office/officeart/2005/8/layout/hList1"/>
    <dgm:cxn modelId="{826DD4E3-7B1E-40FF-B999-5714C9BD9535}" type="presParOf" srcId="{385FA8B8-100B-410B-BF86-5200691E399A}" destId="{CBEEC16C-3410-418F-9DD4-D1316E6F8CA3}" srcOrd="1" destOrd="0" presId="urn:microsoft.com/office/officeart/2005/8/layout/hList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01961453-1A7E-47E6-97DC-5E14D44BB549}">
      <dsp:nvSpPr>
        <dsp:cNvPr id="0" name=""/>
        <dsp:cNvSpPr/>
      </dsp:nvSpPr>
      <dsp:spPr>
        <a:xfrm>
          <a:off x="1918836" y="165721"/>
          <a:ext cx="3288934" cy="1142203"/>
        </a:xfrm>
        <a:prstGeom prst="ellipse">
          <a:avLst/>
        </a:prstGeom>
        <a:solidFill>
          <a:schemeClr val="accent2">
            <a:tint val="50000"/>
            <a:alpha val="5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8B91DEB-0B12-48E9-8A1A-1398AFFE1C0C}">
      <dsp:nvSpPr>
        <dsp:cNvPr id="0" name=""/>
        <dsp:cNvSpPr/>
      </dsp:nvSpPr>
      <dsp:spPr>
        <a:xfrm>
          <a:off x="3308698" y="2990419"/>
          <a:ext cx="637390" cy="407929"/>
        </a:xfrm>
        <a:prstGeom prst="downArrow">
          <a:avLst/>
        </a:prstGeom>
        <a:solidFill>
          <a:schemeClr val="accent2">
            <a:tint val="55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5CFAD96-AD2B-4B3B-BE20-783FAFE8A027}">
      <dsp:nvSpPr>
        <dsp:cNvPr id="0" name=""/>
        <dsp:cNvSpPr/>
      </dsp:nvSpPr>
      <dsp:spPr>
        <a:xfrm>
          <a:off x="2038666" y="3128954"/>
          <a:ext cx="3059474" cy="7648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016" tIns="128016" rIns="128016" bIns="128016" numCol="1" spcCol="1270" anchor="ctr" anchorCtr="0">
          <a:noAutofit/>
        </a:bodyPr>
        <a:lstStyle/>
        <a:p>
          <a:pPr lvl="0" algn="ctr" defTabSz="800100">
            <a:lnSpc>
              <a:spcPct val="90000"/>
            </a:lnSpc>
            <a:spcBef>
              <a:spcPct val="0"/>
            </a:spcBef>
            <a:spcAft>
              <a:spcPct val="35000"/>
            </a:spcAft>
          </a:pPr>
          <a:r>
            <a:rPr lang="fr-FR" sz="1800" b="1" kern="1200" dirty="0"/>
            <a:t>Fusion dans le cadre du CSE</a:t>
          </a:r>
        </a:p>
      </dsp:txBody>
      <dsp:txXfrm>
        <a:off x="2038666" y="3128954"/>
        <a:ext cx="3059474" cy="764868"/>
      </dsp:txXfrm>
    </dsp:sp>
    <dsp:sp modelId="{6E62315D-2122-4122-81D7-2646EC24A838}">
      <dsp:nvSpPr>
        <dsp:cNvPr id="0" name=""/>
        <dsp:cNvSpPr/>
      </dsp:nvSpPr>
      <dsp:spPr>
        <a:xfrm>
          <a:off x="3114581" y="1396140"/>
          <a:ext cx="1147302" cy="1147302"/>
        </a:xfrm>
        <a:prstGeom prst="ellipse">
          <a:avLst/>
        </a:prstGeom>
        <a:solidFill>
          <a:schemeClr val="accent2">
            <a:shade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7940" tIns="27940" rIns="27940" bIns="27940" numCol="1" spcCol="1270" anchor="ctr" anchorCtr="0">
          <a:noAutofit/>
        </a:bodyPr>
        <a:lstStyle/>
        <a:p>
          <a:pPr lvl="0" algn="ctr" defTabSz="977900">
            <a:lnSpc>
              <a:spcPct val="90000"/>
            </a:lnSpc>
            <a:spcBef>
              <a:spcPct val="0"/>
            </a:spcBef>
            <a:spcAft>
              <a:spcPct val="35000"/>
            </a:spcAft>
          </a:pPr>
          <a:r>
            <a:rPr lang="fr-FR" sz="2200" kern="1200" dirty="0"/>
            <a:t>CHSCT</a:t>
          </a:r>
        </a:p>
      </dsp:txBody>
      <dsp:txXfrm>
        <a:off x="3114581" y="1396140"/>
        <a:ext cx="1147302" cy="1147302"/>
      </dsp:txXfrm>
    </dsp:sp>
    <dsp:sp modelId="{E02D4A71-EA5B-4E2E-93D7-73854A49D6B2}">
      <dsp:nvSpPr>
        <dsp:cNvPr id="0" name=""/>
        <dsp:cNvSpPr/>
      </dsp:nvSpPr>
      <dsp:spPr>
        <a:xfrm>
          <a:off x="2293622" y="535407"/>
          <a:ext cx="1147302" cy="1147302"/>
        </a:xfrm>
        <a:prstGeom prst="ellipse">
          <a:avLst/>
        </a:prstGeom>
        <a:solidFill>
          <a:schemeClr val="accent2">
            <a:shade val="50000"/>
            <a:hueOff val="-27656"/>
            <a:satOff val="-5606"/>
            <a:lumOff val="30834"/>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7940" tIns="27940" rIns="27940" bIns="27940" numCol="1" spcCol="1270" anchor="ctr" anchorCtr="0">
          <a:noAutofit/>
        </a:bodyPr>
        <a:lstStyle/>
        <a:p>
          <a:pPr lvl="0" algn="ctr" defTabSz="977900">
            <a:lnSpc>
              <a:spcPct val="90000"/>
            </a:lnSpc>
            <a:spcBef>
              <a:spcPct val="0"/>
            </a:spcBef>
            <a:spcAft>
              <a:spcPct val="35000"/>
            </a:spcAft>
          </a:pPr>
          <a:r>
            <a:rPr lang="fr-FR" sz="2200" kern="1200" dirty="0"/>
            <a:t>CE</a:t>
          </a:r>
        </a:p>
      </dsp:txBody>
      <dsp:txXfrm>
        <a:off x="2293622" y="535407"/>
        <a:ext cx="1147302" cy="1147302"/>
      </dsp:txXfrm>
    </dsp:sp>
    <dsp:sp modelId="{1065DD4D-4DD8-4D7F-838A-B7DCAFFD2D7E}">
      <dsp:nvSpPr>
        <dsp:cNvPr id="0" name=""/>
        <dsp:cNvSpPr/>
      </dsp:nvSpPr>
      <dsp:spPr>
        <a:xfrm>
          <a:off x="3466421" y="258015"/>
          <a:ext cx="1147302" cy="1147302"/>
        </a:xfrm>
        <a:prstGeom prst="ellipse">
          <a:avLst/>
        </a:prstGeom>
        <a:solidFill>
          <a:schemeClr val="accent2">
            <a:shade val="50000"/>
            <a:hueOff val="-27656"/>
            <a:satOff val="-5606"/>
            <a:lumOff val="30834"/>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7940" tIns="27940" rIns="27940" bIns="27940" numCol="1" spcCol="1270" anchor="ctr" anchorCtr="0">
          <a:noAutofit/>
        </a:bodyPr>
        <a:lstStyle/>
        <a:p>
          <a:pPr lvl="0" algn="ctr" defTabSz="977900">
            <a:lnSpc>
              <a:spcPct val="90000"/>
            </a:lnSpc>
            <a:spcBef>
              <a:spcPct val="0"/>
            </a:spcBef>
            <a:spcAft>
              <a:spcPct val="35000"/>
            </a:spcAft>
          </a:pPr>
          <a:r>
            <a:rPr lang="fr-FR" sz="2200" kern="1200" dirty="0"/>
            <a:t>DP</a:t>
          </a:r>
        </a:p>
      </dsp:txBody>
      <dsp:txXfrm>
        <a:off x="3466421" y="258015"/>
        <a:ext cx="1147302" cy="1147302"/>
      </dsp:txXfrm>
    </dsp:sp>
    <dsp:sp modelId="{72BEA4E7-7579-4C94-93BF-2C6C25249661}">
      <dsp:nvSpPr>
        <dsp:cNvPr id="0" name=""/>
        <dsp:cNvSpPr/>
      </dsp:nvSpPr>
      <dsp:spPr>
        <a:xfrm>
          <a:off x="1832325" y="0"/>
          <a:ext cx="3569386" cy="2855509"/>
        </a:xfrm>
        <a:prstGeom prst="funnel">
          <a:avLst/>
        </a:prstGeom>
        <a:solidFill>
          <a:schemeClr val="lt1">
            <a:alpha val="55000"/>
            <a:hueOff val="0"/>
            <a:satOff val="0"/>
            <a:lumOff val="0"/>
            <a:alphaOff val="0"/>
          </a:schemeClr>
        </a:solidFill>
        <a:ln w="9525" cap="flat" cmpd="sng" algn="ctr">
          <a:solidFill>
            <a:schemeClr val="accent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Tree>
</dsp:drawing>
</file>

<file path=ppt/diagrams/drawing10.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D15B2FF-EF91-4A26-AC04-B3A33A6ECDF8}">
      <dsp:nvSpPr>
        <dsp:cNvPr id="0" name=""/>
        <dsp:cNvSpPr/>
      </dsp:nvSpPr>
      <dsp:spPr>
        <a:xfrm>
          <a:off x="2895" y="98284"/>
          <a:ext cx="2823544" cy="432000"/>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60960" rIns="106680" bIns="60960" numCol="1" spcCol="1270" anchor="ctr" anchorCtr="0">
          <a:noAutofit/>
        </a:bodyPr>
        <a:lstStyle/>
        <a:p>
          <a:pPr lvl="0" algn="ctr" defTabSz="666750">
            <a:lnSpc>
              <a:spcPct val="90000"/>
            </a:lnSpc>
            <a:spcBef>
              <a:spcPct val="0"/>
            </a:spcBef>
            <a:spcAft>
              <a:spcPct val="35000"/>
            </a:spcAft>
          </a:pPr>
          <a:r>
            <a:rPr lang="fr-FR" sz="1500" kern="1200" dirty="0"/>
            <a:t>Ordre </a:t>
          </a:r>
          <a:r>
            <a:rPr lang="fr-FR" sz="1500" kern="1200" dirty="0" smtClean="0"/>
            <a:t>public)</a:t>
          </a:r>
          <a:endParaRPr lang="fr-FR" sz="1500" kern="1200" dirty="0"/>
        </a:p>
      </dsp:txBody>
      <dsp:txXfrm>
        <a:off x="2895" y="98284"/>
        <a:ext cx="2823544" cy="432000"/>
      </dsp:txXfrm>
    </dsp:sp>
    <dsp:sp modelId="{B0C21FF7-1696-4E92-A9A9-F43EE8AEF91F}">
      <dsp:nvSpPr>
        <dsp:cNvPr id="0" name=""/>
        <dsp:cNvSpPr/>
      </dsp:nvSpPr>
      <dsp:spPr>
        <a:xfrm>
          <a:off x="2895" y="530284"/>
          <a:ext cx="2823544" cy="2648067"/>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106680" bIns="120015" numCol="1" spcCol="1270" anchor="t" anchorCtr="0">
          <a:noAutofit/>
        </a:bodyPr>
        <a:lstStyle/>
        <a:p>
          <a:pPr marL="114300" lvl="1" indent="-114300" algn="just" defTabSz="666750">
            <a:lnSpc>
              <a:spcPct val="90000"/>
            </a:lnSpc>
            <a:spcBef>
              <a:spcPct val="0"/>
            </a:spcBef>
            <a:spcAft>
              <a:spcPct val="15000"/>
            </a:spcAft>
            <a:buChar char="••"/>
          </a:pPr>
          <a:r>
            <a:rPr lang="fr-FR" sz="1500" b="1" kern="1200" dirty="0"/>
            <a:t>Mise à disposition </a:t>
          </a:r>
          <a:r>
            <a:rPr lang="fr-FR" sz="1500" kern="1200" dirty="0"/>
            <a:t>d’une </a:t>
          </a:r>
          <a:r>
            <a:rPr lang="fr-FR" sz="1500" kern="1200" dirty="0" smtClean="0"/>
            <a:t>BDES.</a:t>
          </a:r>
          <a:endParaRPr lang="fr-FR" sz="1500" kern="1200" dirty="0"/>
        </a:p>
        <a:p>
          <a:pPr marL="114300" lvl="1" indent="-114300" algn="just" defTabSz="666750">
            <a:lnSpc>
              <a:spcPct val="90000"/>
            </a:lnSpc>
            <a:spcBef>
              <a:spcPct val="0"/>
            </a:spcBef>
            <a:spcAft>
              <a:spcPct val="15000"/>
            </a:spcAft>
            <a:buChar char="••"/>
          </a:pPr>
          <a:r>
            <a:rPr lang="fr-FR" sz="1500" b="1" kern="1200" dirty="0"/>
            <a:t>Informations</a:t>
          </a:r>
          <a:r>
            <a:rPr lang="fr-FR" sz="1500" kern="1200" dirty="0"/>
            <a:t> nécessaires aux consultations </a:t>
          </a:r>
          <a:r>
            <a:rPr lang="fr-FR" sz="1500" kern="1200" dirty="0" smtClean="0"/>
            <a:t>récurrentes.</a:t>
          </a:r>
          <a:endParaRPr lang="fr-FR" sz="1500" kern="1200" dirty="0"/>
        </a:p>
        <a:p>
          <a:pPr marL="114300" lvl="1" indent="-114300" algn="just" defTabSz="666750">
            <a:lnSpc>
              <a:spcPct val="90000"/>
            </a:lnSpc>
            <a:spcBef>
              <a:spcPct val="0"/>
            </a:spcBef>
            <a:spcAft>
              <a:spcPct val="15000"/>
            </a:spcAft>
            <a:buChar char="••"/>
          </a:pPr>
          <a:r>
            <a:rPr lang="fr-FR" sz="1500" b="1" kern="1200" dirty="0" smtClean="0"/>
            <a:t>L’actualisation</a:t>
          </a:r>
          <a:r>
            <a:rPr lang="fr-FR" sz="1500" kern="1200" dirty="0" smtClean="0"/>
            <a:t> </a:t>
          </a:r>
          <a:r>
            <a:rPr lang="fr-FR" sz="1500" kern="1200" dirty="0"/>
            <a:t>de la BDES </a:t>
          </a:r>
          <a:r>
            <a:rPr lang="fr-FR" sz="1500" kern="1200" dirty="0" smtClean="0"/>
            <a:t>remplace les communications.</a:t>
          </a:r>
          <a:endParaRPr lang="fr-FR" sz="1500" kern="1200" dirty="0"/>
        </a:p>
        <a:p>
          <a:pPr marL="114300" lvl="1" indent="-114300" algn="just" defTabSz="666750">
            <a:lnSpc>
              <a:spcPct val="90000"/>
            </a:lnSpc>
            <a:spcBef>
              <a:spcPct val="0"/>
            </a:spcBef>
            <a:spcAft>
              <a:spcPct val="15000"/>
            </a:spcAft>
            <a:buChar char="••"/>
          </a:pPr>
          <a:r>
            <a:rPr lang="fr-FR" sz="1500" kern="1200" dirty="0"/>
            <a:t>Indicateurs relatifs à </a:t>
          </a:r>
          <a:r>
            <a:rPr lang="fr-FR" sz="1500" b="1" kern="1200" dirty="0"/>
            <a:t>l’égalité professionnelle</a:t>
          </a:r>
          <a:r>
            <a:rPr lang="fr-FR" sz="1500" kern="1200" dirty="0"/>
            <a:t> notamment les écarts de </a:t>
          </a:r>
          <a:r>
            <a:rPr lang="fr-FR" sz="1500" kern="1200" dirty="0" smtClean="0"/>
            <a:t>rémunération.</a:t>
          </a:r>
          <a:endParaRPr lang="fr-FR" sz="1500" kern="1200" dirty="0"/>
        </a:p>
      </dsp:txBody>
      <dsp:txXfrm>
        <a:off x="2895" y="530284"/>
        <a:ext cx="2823544" cy="2648067"/>
      </dsp:txXfrm>
    </dsp:sp>
    <dsp:sp modelId="{F4B97E63-BEFA-47B6-92BB-A3890DA4FB36}">
      <dsp:nvSpPr>
        <dsp:cNvPr id="0" name=""/>
        <dsp:cNvSpPr/>
      </dsp:nvSpPr>
      <dsp:spPr>
        <a:xfrm>
          <a:off x="3221736" y="98284"/>
          <a:ext cx="2823544" cy="432000"/>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60960" rIns="106680" bIns="60960" numCol="1" spcCol="1270" anchor="ctr" anchorCtr="0">
          <a:noAutofit/>
        </a:bodyPr>
        <a:lstStyle/>
        <a:p>
          <a:pPr lvl="0" algn="ctr" defTabSz="666750">
            <a:lnSpc>
              <a:spcPct val="90000"/>
            </a:lnSpc>
            <a:spcBef>
              <a:spcPct val="0"/>
            </a:spcBef>
            <a:spcAft>
              <a:spcPct val="35000"/>
            </a:spcAft>
          </a:pPr>
          <a:r>
            <a:rPr lang="fr-FR" sz="1500" kern="1200" dirty="0"/>
            <a:t>Règles ouvertes à la </a:t>
          </a:r>
          <a:r>
            <a:rPr lang="fr-FR" sz="1500" kern="1200" dirty="0" smtClean="0"/>
            <a:t>négociation</a:t>
          </a:r>
          <a:endParaRPr lang="fr-FR" sz="1500" kern="1200" dirty="0"/>
        </a:p>
      </dsp:txBody>
      <dsp:txXfrm>
        <a:off x="3221736" y="98284"/>
        <a:ext cx="2823544" cy="432000"/>
      </dsp:txXfrm>
    </dsp:sp>
    <dsp:sp modelId="{4825D730-1F2C-44B3-9640-AA1C20A3F350}">
      <dsp:nvSpPr>
        <dsp:cNvPr id="0" name=""/>
        <dsp:cNvSpPr/>
      </dsp:nvSpPr>
      <dsp:spPr>
        <a:xfrm>
          <a:off x="3221736" y="530284"/>
          <a:ext cx="2823544" cy="2648067"/>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106680" bIns="120015" numCol="1" spcCol="1270" anchor="t" anchorCtr="0">
          <a:noAutofit/>
        </a:bodyPr>
        <a:lstStyle/>
        <a:p>
          <a:pPr marL="114300" lvl="1" indent="-114300" algn="just" defTabSz="666750">
            <a:lnSpc>
              <a:spcPct val="90000"/>
            </a:lnSpc>
            <a:spcBef>
              <a:spcPct val="0"/>
            </a:spcBef>
            <a:spcAft>
              <a:spcPct val="15000"/>
            </a:spcAft>
            <a:buChar char="••"/>
          </a:pPr>
          <a:r>
            <a:rPr lang="fr-FR" sz="1500" kern="1200" dirty="0">
              <a:solidFill>
                <a:srgbClr val="C00000"/>
              </a:solidFill>
            </a:rPr>
            <a:t>Organisation, architecture et contenu </a:t>
          </a:r>
          <a:r>
            <a:rPr lang="fr-FR" sz="1500" kern="1200" dirty="0"/>
            <a:t>de la </a:t>
          </a:r>
          <a:r>
            <a:rPr lang="fr-FR" sz="1500" kern="1200" dirty="0" smtClean="0"/>
            <a:t>base.</a:t>
          </a:r>
          <a:endParaRPr lang="fr-FR" sz="1500" kern="1200" dirty="0"/>
        </a:p>
        <a:p>
          <a:pPr marL="114300" lvl="1" indent="-114300" algn="just" defTabSz="666750">
            <a:lnSpc>
              <a:spcPct val="90000"/>
            </a:lnSpc>
            <a:spcBef>
              <a:spcPct val="0"/>
            </a:spcBef>
            <a:spcAft>
              <a:spcPct val="15000"/>
            </a:spcAft>
            <a:buChar char="••"/>
          </a:pPr>
          <a:r>
            <a:rPr lang="fr-FR" sz="1500" kern="1200" dirty="0" smtClean="0">
              <a:solidFill>
                <a:srgbClr val="C00000"/>
              </a:solidFill>
            </a:rPr>
            <a:t>Modalités </a:t>
          </a:r>
          <a:r>
            <a:rPr lang="fr-FR" sz="1500" kern="1200" dirty="0">
              <a:solidFill>
                <a:srgbClr val="C00000"/>
              </a:solidFill>
            </a:rPr>
            <a:t>de fonctionnement </a:t>
          </a:r>
          <a:r>
            <a:rPr lang="fr-FR" sz="1500" kern="1200" dirty="0"/>
            <a:t>(notamment droit d’accès et niveau de mise en place</a:t>
          </a:r>
          <a:r>
            <a:rPr lang="fr-FR" sz="1500" kern="1200" dirty="0" smtClean="0"/>
            <a:t>).</a:t>
          </a:r>
          <a:endParaRPr lang="fr-FR" sz="1500" kern="1200" dirty="0"/>
        </a:p>
        <a:p>
          <a:pPr marL="114300" lvl="1" indent="-114300" algn="just" defTabSz="666750">
            <a:lnSpc>
              <a:spcPct val="90000"/>
            </a:lnSpc>
            <a:spcBef>
              <a:spcPct val="0"/>
            </a:spcBef>
            <a:spcAft>
              <a:spcPct val="15000"/>
            </a:spcAft>
            <a:buChar char="••"/>
          </a:pPr>
          <a:r>
            <a:rPr lang="fr-FR" sz="1500" kern="1200" dirty="0"/>
            <a:t>Son </a:t>
          </a:r>
          <a:r>
            <a:rPr lang="fr-FR" sz="1500" kern="1200" dirty="0">
              <a:solidFill>
                <a:srgbClr val="C00000"/>
              </a:solidFill>
            </a:rPr>
            <a:t>support et ses modalités de consultation et </a:t>
          </a:r>
          <a:r>
            <a:rPr lang="fr-FR" sz="1500" kern="1200" dirty="0" smtClean="0">
              <a:solidFill>
                <a:srgbClr val="C00000"/>
              </a:solidFill>
            </a:rPr>
            <a:t>d’utilisation.</a:t>
          </a:r>
          <a:endParaRPr lang="fr-FR" sz="1500" kern="1200" dirty="0">
            <a:solidFill>
              <a:srgbClr val="C00000"/>
            </a:solidFill>
          </a:endParaRPr>
        </a:p>
        <a:p>
          <a:pPr marL="114300" lvl="1" indent="-114300" algn="just" defTabSz="666750">
            <a:lnSpc>
              <a:spcPct val="90000"/>
            </a:lnSpc>
            <a:spcBef>
              <a:spcPct val="0"/>
            </a:spcBef>
            <a:spcAft>
              <a:spcPct val="15000"/>
            </a:spcAft>
            <a:buChar char="••"/>
          </a:pPr>
          <a:r>
            <a:rPr lang="fr-FR" sz="1500" kern="1200" dirty="0"/>
            <a:t>Les </a:t>
          </a:r>
          <a:r>
            <a:rPr lang="fr-FR" sz="1500" kern="1200" dirty="0">
              <a:solidFill>
                <a:srgbClr val="C00000"/>
              </a:solidFill>
            </a:rPr>
            <a:t>informations nécessaires aux consultations ponctuelles et aux négociations obligatoires </a:t>
          </a:r>
          <a:r>
            <a:rPr lang="fr-FR" sz="1500" kern="1200" dirty="0"/>
            <a:t>avec les </a:t>
          </a:r>
          <a:r>
            <a:rPr lang="fr-FR" sz="1500" kern="1200" dirty="0" smtClean="0"/>
            <a:t>DS.</a:t>
          </a:r>
          <a:endParaRPr lang="fr-FR" sz="1500" kern="1200" dirty="0"/>
        </a:p>
      </dsp:txBody>
      <dsp:txXfrm>
        <a:off x="3221736" y="530284"/>
        <a:ext cx="2823544" cy="2648067"/>
      </dsp:txXfrm>
    </dsp:sp>
    <dsp:sp modelId="{0BD446EA-0E23-441E-BDEC-2CDB06DA4252}">
      <dsp:nvSpPr>
        <dsp:cNvPr id="0" name=""/>
        <dsp:cNvSpPr/>
      </dsp:nvSpPr>
      <dsp:spPr>
        <a:xfrm>
          <a:off x="6440576" y="98284"/>
          <a:ext cx="2823544" cy="432000"/>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60960" rIns="106680" bIns="60960" numCol="1" spcCol="1270" anchor="ctr" anchorCtr="0">
          <a:noAutofit/>
        </a:bodyPr>
        <a:lstStyle/>
        <a:p>
          <a:pPr lvl="0" algn="ctr" defTabSz="666750">
            <a:lnSpc>
              <a:spcPct val="90000"/>
            </a:lnSpc>
            <a:spcBef>
              <a:spcPct val="0"/>
            </a:spcBef>
            <a:spcAft>
              <a:spcPct val="35000"/>
            </a:spcAft>
          </a:pPr>
          <a:r>
            <a:rPr lang="fr-FR" sz="1500" kern="1200" dirty="0"/>
            <a:t>Dispositions </a:t>
          </a:r>
          <a:r>
            <a:rPr lang="fr-FR" sz="1500" kern="1200" dirty="0" smtClean="0"/>
            <a:t>supplétives</a:t>
          </a:r>
          <a:endParaRPr lang="fr-FR" sz="1500" kern="1200" dirty="0"/>
        </a:p>
      </dsp:txBody>
      <dsp:txXfrm>
        <a:off x="6440576" y="98284"/>
        <a:ext cx="2823544" cy="432000"/>
      </dsp:txXfrm>
    </dsp:sp>
    <dsp:sp modelId="{306FE521-1215-4951-9DAB-9C9E7E3B9572}">
      <dsp:nvSpPr>
        <dsp:cNvPr id="0" name=""/>
        <dsp:cNvSpPr/>
      </dsp:nvSpPr>
      <dsp:spPr>
        <a:xfrm>
          <a:off x="6440576" y="530284"/>
          <a:ext cx="2823544" cy="2648067"/>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106680" bIns="120015" numCol="1" spcCol="1270" anchor="t" anchorCtr="0">
          <a:noAutofit/>
        </a:bodyPr>
        <a:lstStyle/>
        <a:p>
          <a:pPr marL="114300" lvl="1" indent="-114300" algn="just" defTabSz="666750">
            <a:lnSpc>
              <a:spcPct val="90000"/>
            </a:lnSpc>
            <a:spcBef>
              <a:spcPct val="0"/>
            </a:spcBef>
            <a:spcAft>
              <a:spcPct val="15000"/>
            </a:spcAft>
            <a:buChar char="••"/>
          </a:pPr>
          <a:r>
            <a:rPr lang="fr-FR" sz="1500" kern="1200" dirty="0"/>
            <a:t>Règles identiques avant l’entrée en vigueur des </a:t>
          </a:r>
          <a:r>
            <a:rPr lang="fr-FR" sz="1500" kern="1200" dirty="0" smtClean="0"/>
            <a:t>ordonnances.  </a:t>
          </a:r>
          <a:endParaRPr lang="fr-FR" sz="1500" kern="1200" dirty="0"/>
        </a:p>
      </dsp:txBody>
      <dsp:txXfrm>
        <a:off x="6440576" y="530284"/>
        <a:ext cx="2823544" cy="2648067"/>
      </dsp:txXfrm>
    </dsp:sp>
  </dsp:spTree>
</dsp:drawing>
</file>

<file path=ppt/diagrams/drawing1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7B0D4B7C-B0FC-4123-A2D0-DC1821AC3C82}">
      <dsp:nvSpPr>
        <dsp:cNvPr id="0" name=""/>
        <dsp:cNvSpPr/>
      </dsp:nvSpPr>
      <dsp:spPr>
        <a:xfrm>
          <a:off x="0" y="155267"/>
          <a:ext cx="9285316" cy="42525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20644" tIns="124968" rIns="720644" bIns="99568" numCol="1" spcCol="1270" anchor="t" anchorCtr="0">
          <a:noAutofit/>
        </a:bodyPr>
        <a:lstStyle/>
        <a:p>
          <a:pPr marL="114300" lvl="1" indent="-114300" algn="l" defTabSz="622300">
            <a:lnSpc>
              <a:spcPct val="90000"/>
            </a:lnSpc>
            <a:spcBef>
              <a:spcPct val="0"/>
            </a:spcBef>
            <a:spcAft>
              <a:spcPct val="15000"/>
            </a:spcAft>
            <a:buChar char="••"/>
          </a:pPr>
          <a:r>
            <a:rPr lang="fr-FR" sz="1400" kern="1200" dirty="0"/>
            <a:t>Consultation récurrente sur les orientations stratégiques de </a:t>
          </a:r>
          <a:r>
            <a:rPr lang="fr-FR" sz="1400" kern="1200" dirty="0" smtClean="0"/>
            <a:t>l’entreprise.  </a:t>
          </a:r>
          <a:endParaRPr lang="fr-FR" sz="1400" kern="1200" dirty="0"/>
        </a:p>
      </dsp:txBody>
      <dsp:txXfrm>
        <a:off x="0" y="155267"/>
        <a:ext cx="9285316" cy="425250"/>
      </dsp:txXfrm>
    </dsp:sp>
    <dsp:sp modelId="{C11AB8DF-1C1C-4B90-9D17-5448616AD80D}">
      <dsp:nvSpPr>
        <dsp:cNvPr id="0" name=""/>
        <dsp:cNvSpPr/>
      </dsp:nvSpPr>
      <dsp:spPr>
        <a:xfrm>
          <a:off x="464265" y="66707"/>
          <a:ext cx="6499721" cy="17712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5674" tIns="0" rIns="245674" bIns="0" numCol="1" spcCol="1270" anchor="ctr" anchorCtr="0">
          <a:noAutofit/>
        </a:bodyPr>
        <a:lstStyle/>
        <a:p>
          <a:pPr lvl="0" algn="l" defTabSz="622300">
            <a:lnSpc>
              <a:spcPct val="90000"/>
            </a:lnSpc>
            <a:spcBef>
              <a:spcPct val="0"/>
            </a:spcBef>
            <a:spcAft>
              <a:spcPct val="35000"/>
            </a:spcAft>
          </a:pPr>
          <a:r>
            <a:rPr lang="fr-FR" sz="1400" i="0" kern="1200" dirty="0"/>
            <a:t>Expert</a:t>
          </a:r>
        </a:p>
      </dsp:txBody>
      <dsp:txXfrm>
        <a:off x="464265" y="66707"/>
        <a:ext cx="6499721" cy="177120"/>
      </dsp:txXfrm>
    </dsp:sp>
    <dsp:sp modelId="{160136D4-1D2A-4A03-8AE3-4F7BE8CCFECB}">
      <dsp:nvSpPr>
        <dsp:cNvPr id="0" name=""/>
        <dsp:cNvSpPr/>
      </dsp:nvSpPr>
      <dsp:spPr>
        <a:xfrm>
          <a:off x="0" y="701477"/>
          <a:ext cx="9285316" cy="21924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20644" tIns="124968" rIns="720644" bIns="99568" numCol="1" spcCol="1270" anchor="t" anchorCtr="0">
          <a:noAutofit/>
        </a:bodyPr>
        <a:lstStyle/>
        <a:p>
          <a:pPr marL="114300" lvl="1" indent="-114300" algn="just" defTabSz="622300">
            <a:lnSpc>
              <a:spcPct val="90000"/>
            </a:lnSpc>
            <a:spcBef>
              <a:spcPct val="0"/>
            </a:spcBef>
            <a:spcAft>
              <a:spcPct val="15000"/>
            </a:spcAft>
            <a:buChar char="••"/>
          </a:pPr>
          <a:r>
            <a:rPr lang="fr-FR" sz="1400" kern="1200" dirty="0"/>
            <a:t>Consultation récurrente sur la situation économique et financière </a:t>
          </a:r>
          <a:r>
            <a:rPr lang="fr-FR" sz="1400" kern="1200" dirty="0" smtClean="0"/>
            <a:t>.</a:t>
          </a:r>
          <a:endParaRPr lang="fr-FR" sz="1400" kern="1200" dirty="0"/>
        </a:p>
        <a:p>
          <a:pPr marL="114300" lvl="1" indent="-114300" algn="just" defTabSz="622300">
            <a:lnSpc>
              <a:spcPct val="90000"/>
            </a:lnSpc>
            <a:spcBef>
              <a:spcPct val="0"/>
            </a:spcBef>
            <a:spcAft>
              <a:spcPct val="15000"/>
            </a:spcAft>
            <a:buChar char="••"/>
          </a:pPr>
          <a:r>
            <a:rPr lang="fr-FR" sz="1400" kern="1200" dirty="0"/>
            <a:t>Consultation récurrente sur la politique sociale, les conditions de travail et </a:t>
          </a:r>
          <a:r>
            <a:rPr lang="fr-FR" sz="1400" kern="1200" dirty="0" smtClean="0"/>
            <a:t>l’emploi.</a:t>
          </a:r>
          <a:endParaRPr lang="fr-FR" sz="1400" kern="1200" dirty="0"/>
        </a:p>
        <a:p>
          <a:pPr marL="114300" lvl="1" indent="-114300" algn="just" defTabSz="622300">
            <a:lnSpc>
              <a:spcPct val="90000"/>
            </a:lnSpc>
            <a:spcBef>
              <a:spcPct val="0"/>
            </a:spcBef>
            <a:spcAft>
              <a:spcPct val="15000"/>
            </a:spcAft>
            <a:buChar char="••"/>
          </a:pPr>
          <a:r>
            <a:rPr lang="fr-FR" sz="1400" kern="1200" dirty="0"/>
            <a:t>Consultation ponctuelle sur les concentrations / </a:t>
          </a:r>
          <a:r>
            <a:rPr lang="fr-FR" sz="1400" kern="1200" dirty="0" smtClean="0"/>
            <a:t>OPA.</a:t>
          </a:r>
          <a:endParaRPr lang="fr-FR" sz="1400" kern="1200" dirty="0"/>
        </a:p>
        <a:p>
          <a:pPr marL="114300" lvl="1" indent="-114300" algn="just" defTabSz="622300">
            <a:lnSpc>
              <a:spcPct val="90000"/>
            </a:lnSpc>
            <a:spcBef>
              <a:spcPct val="0"/>
            </a:spcBef>
            <a:spcAft>
              <a:spcPct val="15000"/>
            </a:spcAft>
            <a:buChar char="••"/>
          </a:pPr>
          <a:r>
            <a:rPr lang="fr-FR" sz="1400" kern="1200" dirty="0"/>
            <a:t>Droit d’alerte </a:t>
          </a:r>
          <a:r>
            <a:rPr lang="fr-FR" sz="1400" kern="1200" dirty="0" smtClean="0"/>
            <a:t>économique.</a:t>
          </a:r>
          <a:endParaRPr lang="fr-FR" sz="1400" kern="1200" dirty="0"/>
        </a:p>
        <a:p>
          <a:pPr marL="114300" lvl="1" indent="-114300" algn="just" defTabSz="622300">
            <a:lnSpc>
              <a:spcPct val="90000"/>
            </a:lnSpc>
            <a:spcBef>
              <a:spcPct val="0"/>
            </a:spcBef>
            <a:spcAft>
              <a:spcPct val="15000"/>
            </a:spcAft>
            <a:buChar char="••"/>
          </a:pPr>
          <a:r>
            <a:rPr lang="fr-FR" sz="1400" kern="1200" dirty="0"/>
            <a:t>Projet de licenciement collectif pour motif économique d’au moins 10 salariés sur une même période de 30 </a:t>
          </a:r>
          <a:r>
            <a:rPr lang="fr-FR" sz="1400" kern="1200" dirty="0" smtClean="0"/>
            <a:t>jours.</a:t>
          </a:r>
          <a:endParaRPr lang="fr-FR" sz="1400" kern="1200" dirty="0"/>
        </a:p>
        <a:p>
          <a:pPr marL="114300" lvl="1" indent="-114300" algn="just" defTabSz="622300">
            <a:lnSpc>
              <a:spcPct val="90000"/>
            </a:lnSpc>
            <a:spcBef>
              <a:spcPct val="0"/>
            </a:spcBef>
            <a:spcAft>
              <a:spcPct val="15000"/>
            </a:spcAft>
            <a:buChar char="••"/>
          </a:pPr>
          <a:r>
            <a:rPr lang="fr-FR" sz="1400" kern="1200" dirty="0"/>
            <a:t> Aide à la préparation de la négociation relatives aux accords de de préservation ou développement de l’emploi ou </a:t>
          </a:r>
          <a:r>
            <a:rPr lang="fr-FR" sz="1400" kern="1200" dirty="0" smtClean="0"/>
            <a:t>PSE. </a:t>
          </a:r>
          <a:endParaRPr lang="fr-FR" sz="700" kern="1200" dirty="0"/>
        </a:p>
        <a:p>
          <a:pPr marL="114300" lvl="1" indent="-114300" algn="just" defTabSz="622300">
            <a:lnSpc>
              <a:spcPct val="90000"/>
            </a:lnSpc>
            <a:spcBef>
              <a:spcPct val="0"/>
            </a:spcBef>
            <a:spcAft>
              <a:spcPct val="15000"/>
            </a:spcAft>
            <a:buChar char="••"/>
          </a:pPr>
          <a:r>
            <a:rPr lang="fr-FR" sz="1400" kern="1200" dirty="0" smtClean="0"/>
            <a:t>L’examen </a:t>
          </a:r>
          <a:r>
            <a:rPr lang="fr-FR" sz="1400" kern="1200" dirty="0"/>
            <a:t>de la participation </a:t>
          </a:r>
          <a:r>
            <a:rPr lang="fr-FR" sz="1400" kern="1200" dirty="0" smtClean="0"/>
            <a:t>n’est  pas repris dans les ordonnances.</a:t>
          </a:r>
          <a:endParaRPr lang="fr-FR" sz="1400" i="1" kern="1200" dirty="0"/>
        </a:p>
      </dsp:txBody>
      <dsp:txXfrm>
        <a:off x="0" y="701477"/>
        <a:ext cx="9285316" cy="2192400"/>
      </dsp:txXfrm>
    </dsp:sp>
    <dsp:sp modelId="{438748A2-9F00-42D1-9AC2-84313DD5F8CC}">
      <dsp:nvSpPr>
        <dsp:cNvPr id="0" name=""/>
        <dsp:cNvSpPr/>
      </dsp:nvSpPr>
      <dsp:spPr>
        <a:xfrm>
          <a:off x="464265" y="612917"/>
          <a:ext cx="6499721" cy="17712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5674" tIns="0" rIns="245674" bIns="0" numCol="1" spcCol="1270" anchor="ctr" anchorCtr="0">
          <a:noAutofit/>
        </a:bodyPr>
        <a:lstStyle/>
        <a:p>
          <a:pPr lvl="0" algn="l" defTabSz="622300">
            <a:lnSpc>
              <a:spcPct val="90000"/>
            </a:lnSpc>
            <a:spcBef>
              <a:spcPct val="0"/>
            </a:spcBef>
            <a:spcAft>
              <a:spcPct val="35000"/>
            </a:spcAft>
          </a:pPr>
          <a:r>
            <a:rPr lang="fr-FR" sz="1400" kern="1200" dirty="0"/>
            <a:t>Expert-comptable</a:t>
          </a:r>
        </a:p>
      </dsp:txBody>
      <dsp:txXfrm>
        <a:off x="464265" y="612917"/>
        <a:ext cx="6499721" cy="177120"/>
      </dsp:txXfrm>
    </dsp:sp>
    <dsp:sp modelId="{562AECC7-8389-4386-BEF6-033C28A1819F}">
      <dsp:nvSpPr>
        <dsp:cNvPr id="0" name=""/>
        <dsp:cNvSpPr/>
      </dsp:nvSpPr>
      <dsp:spPr>
        <a:xfrm>
          <a:off x="0" y="3014837"/>
          <a:ext cx="9285316" cy="8505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20644" tIns="124968" rIns="720644" bIns="99568" numCol="1" spcCol="1270" anchor="t" anchorCtr="0">
          <a:noAutofit/>
        </a:bodyPr>
        <a:lstStyle/>
        <a:p>
          <a:pPr marL="114300" lvl="1" indent="-114300" algn="just" defTabSz="622300">
            <a:lnSpc>
              <a:spcPct val="90000"/>
            </a:lnSpc>
            <a:spcBef>
              <a:spcPct val="0"/>
            </a:spcBef>
            <a:spcAft>
              <a:spcPct val="15000"/>
            </a:spcAft>
            <a:buChar char="••"/>
          </a:pPr>
          <a:r>
            <a:rPr lang="fr-FR" sz="1400" kern="1200" dirty="0"/>
            <a:t>Lorsqu’un </a:t>
          </a:r>
          <a:r>
            <a:rPr lang="fr-FR" sz="1400" b="1" kern="1200" dirty="0">
              <a:solidFill>
                <a:schemeClr val="accent1"/>
              </a:solidFill>
            </a:rPr>
            <a:t>risque grave </a:t>
          </a:r>
          <a:r>
            <a:rPr lang="fr-FR" sz="1400" kern="1200" dirty="0"/>
            <a:t>est </a:t>
          </a:r>
          <a:r>
            <a:rPr lang="fr-FR" sz="1400" i="1" kern="1200" dirty="0"/>
            <a:t>identifié et actuel </a:t>
          </a:r>
          <a:r>
            <a:rPr lang="fr-FR" sz="1400" kern="1200" dirty="0" smtClean="0"/>
            <a:t>révélé </a:t>
          </a:r>
          <a:r>
            <a:rPr lang="fr-FR" sz="1400" kern="1200" dirty="0"/>
            <a:t>ou non par un accident du travail une maladie professionnelle ou à caractère professionnel constaté dans l’établissement </a:t>
          </a:r>
          <a:r>
            <a:rPr lang="fr-FR" sz="1400" kern="1200" dirty="0" smtClean="0"/>
            <a:t>.</a:t>
          </a:r>
          <a:endParaRPr lang="fr-FR" sz="1400" kern="1200" dirty="0"/>
        </a:p>
        <a:p>
          <a:pPr marL="114300" lvl="1" indent="-114300" algn="just" defTabSz="622300">
            <a:lnSpc>
              <a:spcPct val="90000"/>
            </a:lnSpc>
            <a:spcBef>
              <a:spcPct val="0"/>
            </a:spcBef>
            <a:spcAft>
              <a:spcPct val="15000"/>
            </a:spcAft>
            <a:buChar char="••"/>
          </a:pPr>
          <a:r>
            <a:rPr lang="fr-FR" sz="1400" kern="1200" dirty="0"/>
            <a:t>En cas de </a:t>
          </a:r>
          <a:r>
            <a:rPr lang="fr-FR" sz="1400" b="1" kern="1200" dirty="0">
              <a:solidFill>
                <a:schemeClr val="accent1"/>
              </a:solidFill>
            </a:rPr>
            <a:t>projet important </a:t>
          </a:r>
          <a:r>
            <a:rPr lang="fr-FR" sz="1400" kern="1200" dirty="0"/>
            <a:t>modifiant les conditions de santé ou de sécurité ou les conditions de travail </a:t>
          </a:r>
          <a:r>
            <a:rPr lang="fr-FR" sz="1400" kern="1200" dirty="0" smtClean="0"/>
            <a:t>.</a:t>
          </a:r>
          <a:endParaRPr lang="fr-FR" sz="1400" kern="1200" dirty="0"/>
        </a:p>
      </dsp:txBody>
      <dsp:txXfrm>
        <a:off x="0" y="3014837"/>
        <a:ext cx="9285316" cy="850500"/>
      </dsp:txXfrm>
    </dsp:sp>
    <dsp:sp modelId="{9BD510F3-C383-45AF-9538-01DECC845F58}">
      <dsp:nvSpPr>
        <dsp:cNvPr id="0" name=""/>
        <dsp:cNvSpPr/>
      </dsp:nvSpPr>
      <dsp:spPr>
        <a:xfrm>
          <a:off x="464265" y="2926277"/>
          <a:ext cx="6499721" cy="17712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5674" tIns="0" rIns="245674" bIns="0" numCol="1" spcCol="1270" anchor="ctr" anchorCtr="0">
          <a:noAutofit/>
        </a:bodyPr>
        <a:lstStyle/>
        <a:p>
          <a:pPr lvl="0" algn="l" defTabSz="622300">
            <a:lnSpc>
              <a:spcPct val="90000"/>
            </a:lnSpc>
            <a:spcBef>
              <a:spcPct val="0"/>
            </a:spcBef>
            <a:spcAft>
              <a:spcPct val="35000"/>
            </a:spcAft>
          </a:pPr>
          <a:r>
            <a:rPr lang="fr-FR" sz="1400" kern="1200" dirty="0"/>
            <a:t>Expert habilité</a:t>
          </a:r>
        </a:p>
      </dsp:txBody>
      <dsp:txXfrm>
        <a:off x="464265" y="2926277"/>
        <a:ext cx="6499721" cy="177120"/>
      </dsp:txXfrm>
    </dsp:sp>
    <dsp:sp modelId="{091F13EF-585C-444D-9271-D42C1A801159}">
      <dsp:nvSpPr>
        <dsp:cNvPr id="0" name=""/>
        <dsp:cNvSpPr/>
      </dsp:nvSpPr>
      <dsp:spPr>
        <a:xfrm>
          <a:off x="0" y="3999461"/>
          <a:ext cx="9285316" cy="8505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20644" tIns="124968" rIns="720644" bIns="99568" numCol="1" spcCol="1270" anchor="t" anchorCtr="0">
          <a:noAutofit/>
        </a:bodyPr>
        <a:lstStyle/>
        <a:p>
          <a:pPr marL="114300" lvl="1" indent="-114300" algn="l" defTabSz="622300">
            <a:lnSpc>
              <a:spcPct val="90000"/>
            </a:lnSpc>
            <a:spcBef>
              <a:spcPct val="0"/>
            </a:spcBef>
            <a:spcAft>
              <a:spcPct val="15000"/>
            </a:spcAft>
            <a:buChar char="••"/>
          </a:pPr>
          <a:r>
            <a:rPr lang="fr-FR" sz="1400" kern="1200" dirty="0"/>
            <a:t>Consultation sur l’introduction d’une nouvelle technologie et aménagement important modifiant les conditions de santé, de sécurité ou les conditions de </a:t>
          </a:r>
          <a:r>
            <a:rPr lang="fr-FR" sz="1400" kern="1200" dirty="0" smtClean="0"/>
            <a:t>travail.</a:t>
          </a:r>
          <a:endParaRPr lang="fr-FR" sz="1400" kern="1200" dirty="0"/>
        </a:p>
        <a:p>
          <a:pPr marL="114300" lvl="1" indent="-114300" algn="l" defTabSz="622300">
            <a:lnSpc>
              <a:spcPct val="90000"/>
            </a:lnSpc>
            <a:spcBef>
              <a:spcPct val="0"/>
            </a:spcBef>
            <a:spcAft>
              <a:spcPct val="15000"/>
            </a:spcAft>
            <a:buChar char="••"/>
          </a:pPr>
          <a:r>
            <a:rPr lang="fr-FR" sz="1400" kern="1200" dirty="0"/>
            <a:t>En vue de préparer la négociation sur l’égalité </a:t>
          </a:r>
          <a:r>
            <a:rPr lang="fr-FR" sz="1400" kern="1200" dirty="0" smtClean="0"/>
            <a:t>professionnelle.</a:t>
          </a:r>
          <a:endParaRPr lang="fr-FR" sz="1400" kern="1200" dirty="0"/>
        </a:p>
      </dsp:txBody>
      <dsp:txXfrm>
        <a:off x="0" y="3999461"/>
        <a:ext cx="9285316" cy="850500"/>
      </dsp:txXfrm>
    </dsp:sp>
    <dsp:sp modelId="{E4791B30-E568-469B-81C9-B3A73068D7EF}">
      <dsp:nvSpPr>
        <dsp:cNvPr id="0" name=""/>
        <dsp:cNvSpPr/>
      </dsp:nvSpPr>
      <dsp:spPr>
        <a:xfrm>
          <a:off x="464265" y="3897738"/>
          <a:ext cx="6499721" cy="17712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5674" tIns="0" rIns="245674" bIns="0" numCol="1" spcCol="1270" anchor="ctr" anchorCtr="0">
          <a:noAutofit/>
        </a:bodyPr>
        <a:lstStyle/>
        <a:p>
          <a:pPr lvl="0" algn="l" defTabSz="622300">
            <a:lnSpc>
              <a:spcPct val="90000"/>
            </a:lnSpc>
            <a:spcBef>
              <a:spcPct val="0"/>
            </a:spcBef>
            <a:spcAft>
              <a:spcPct val="35000"/>
            </a:spcAft>
          </a:pPr>
          <a:r>
            <a:rPr lang="fr-FR" sz="1400" kern="1200" dirty="0"/>
            <a:t>Expert technique (+ 300 salariés)</a:t>
          </a:r>
        </a:p>
      </dsp:txBody>
      <dsp:txXfrm>
        <a:off x="464265" y="3897738"/>
        <a:ext cx="6499721" cy="177120"/>
      </dsp:txXfrm>
    </dsp:sp>
  </dsp:spTree>
</dsp:drawing>
</file>

<file path=ppt/diagrams/drawing1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6388D7E-CDD3-4BDA-AF1F-685D37D9F176}">
      <dsp:nvSpPr>
        <dsp:cNvPr id="0" name=""/>
        <dsp:cNvSpPr/>
      </dsp:nvSpPr>
      <dsp:spPr>
        <a:xfrm>
          <a:off x="0" y="325445"/>
          <a:ext cx="9285286" cy="28728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20641" tIns="249936" rIns="720641" bIns="85344" numCol="1" spcCol="1270" anchor="t" anchorCtr="0">
          <a:noAutofit/>
        </a:bodyPr>
        <a:lstStyle/>
        <a:p>
          <a:pPr marL="114300" lvl="1" indent="-114300" algn="l" defTabSz="533400">
            <a:lnSpc>
              <a:spcPct val="90000"/>
            </a:lnSpc>
            <a:spcBef>
              <a:spcPct val="0"/>
            </a:spcBef>
            <a:spcAft>
              <a:spcPct val="15000"/>
            </a:spcAft>
            <a:buChar char="••"/>
          </a:pPr>
          <a:r>
            <a:rPr lang="fr-FR" sz="1200" kern="1200" dirty="0"/>
            <a:t>Salaires minima </a:t>
          </a:r>
        </a:p>
        <a:p>
          <a:pPr marL="114300" lvl="1" indent="-114300" algn="l" defTabSz="533400">
            <a:lnSpc>
              <a:spcPct val="90000"/>
            </a:lnSpc>
            <a:spcBef>
              <a:spcPct val="0"/>
            </a:spcBef>
            <a:spcAft>
              <a:spcPct val="15000"/>
            </a:spcAft>
            <a:buChar char="••"/>
          </a:pPr>
          <a:r>
            <a:rPr lang="fr-FR" sz="1200" kern="1200" dirty="0"/>
            <a:t>Classifications </a:t>
          </a:r>
        </a:p>
        <a:p>
          <a:pPr marL="114300" lvl="1" indent="-114300" algn="l" defTabSz="533400">
            <a:lnSpc>
              <a:spcPct val="90000"/>
            </a:lnSpc>
            <a:spcBef>
              <a:spcPct val="0"/>
            </a:spcBef>
            <a:spcAft>
              <a:spcPct val="15000"/>
            </a:spcAft>
            <a:buChar char="••"/>
          </a:pPr>
          <a:r>
            <a:rPr lang="fr-FR" sz="1200" i="0" kern="1200" dirty="0"/>
            <a:t>Mutualisation des fonds de financement du paritarisme </a:t>
          </a:r>
        </a:p>
        <a:p>
          <a:pPr marL="114300" lvl="1" indent="-114300" algn="l" defTabSz="533400">
            <a:lnSpc>
              <a:spcPct val="90000"/>
            </a:lnSpc>
            <a:spcBef>
              <a:spcPct val="0"/>
            </a:spcBef>
            <a:spcAft>
              <a:spcPct val="15000"/>
            </a:spcAft>
            <a:buChar char="••"/>
          </a:pPr>
          <a:r>
            <a:rPr lang="fr-FR" sz="1200" kern="1200" dirty="0"/>
            <a:t>Mutualisation des fonds de la formation professionnelle </a:t>
          </a:r>
        </a:p>
        <a:p>
          <a:pPr marL="114300" lvl="1" indent="-114300" algn="l" defTabSz="533400">
            <a:lnSpc>
              <a:spcPct val="90000"/>
            </a:lnSpc>
            <a:spcBef>
              <a:spcPct val="0"/>
            </a:spcBef>
            <a:spcAft>
              <a:spcPct val="15000"/>
            </a:spcAft>
            <a:buChar char="••"/>
          </a:pPr>
          <a:r>
            <a:rPr lang="fr-FR" sz="1200" kern="1200" dirty="0"/>
            <a:t>Garanties collectives en matière de protection sociale complémentaire </a:t>
          </a:r>
        </a:p>
        <a:p>
          <a:pPr marL="114300" lvl="1" indent="-114300" algn="l" defTabSz="533400">
            <a:lnSpc>
              <a:spcPct val="90000"/>
            </a:lnSpc>
            <a:spcBef>
              <a:spcPct val="0"/>
            </a:spcBef>
            <a:spcAft>
              <a:spcPct val="15000"/>
            </a:spcAft>
            <a:buChar char="••"/>
          </a:pPr>
          <a:r>
            <a:rPr lang="fr-FR" sz="1200" kern="1200" dirty="0"/>
            <a:t>Durée du travail (certaines mesures)</a:t>
          </a:r>
        </a:p>
        <a:p>
          <a:pPr marL="114300" lvl="1" indent="-114300" algn="l" defTabSz="533400">
            <a:lnSpc>
              <a:spcPct val="90000"/>
            </a:lnSpc>
            <a:spcBef>
              <a:spcPct val="0"/>
            </a:spcBef>
            <a:spcAft>
              <a:spcPct val="15000"/>
            </a:spcAft>
            <a:buChar char="••"/>
          </a:pPr>
          <a:r>
            <a:rPr lang="fr-FR" sz="1200" kern="1200" dirty="0"/>
            <a:t>CDD, contrat de travail temporaire (durée, renouvellement, carence, délai de transmission) </a:t>
          </a:r>
        </a:p>
        <a:p>
          <a:pPr marL="114300" lvl="1" indent="-114300" algn="l" defTabSz="533400">
            <a:lnSpc>
              <a:spcPct val="90000"/>
            </a:lnSpc>
            <a:spcBef>
              <a:spcPct val="0"/>
            </a:spcBef>
            <a:spcAft>
              <a:spcPct val="15000"/>
            </a:spcAft>
            <a:buChar char="••"/>
          </a:pPr>
          <a:r>
            <a:rPr lang="fr-FR" sz="1200" kern="1200" dirty="0"/>
            <a:t>CDI de chantier </a:t>
          </a:r>
        </a:p>
        <a:p>
          <a:pPr marL="114300" lvl="1" indent="-114300" algn="l" defTabSz="533400">
            <a:lnSpc>
              <a:spcPct val="90000"/>
            </a:lnSpc>
            <a:spcBef>
              <a:spcPct val="0"/>
            </a:spcBef>
            <a:spcAft>
              <a:spcPct val="15000"/>
            </a:spcAft>
            <a:buChar char="••"/>
          </a:pPr>
          <a:r>
            <a:rPr lang="fr-FR" sz="1200" kern="1200" dirty="0"/>
            <a:t>Égalité professionnelle </a:t>
          </a:r>
        </a:p>
        <a:p>
          <a:pPr marL="114300" lvl="1" indent="-114300" algn="l" defTabSz="533400">
            <a:lnSpc>
              <a:spcPct val="90000"/>
            </a:lnSpc>
            <a:spcBef>
              <a:spcPct val="0"/>
            </a:spcBef>
            <a:spcAft>
              <a:spcPct val="15000"/>
            </a:spcAft>
            <a:buChar char="••"/>
          </a:pPr>
          <a:r>
            <a:rPr lang="fr-FR" sz="1200" kern="1200" dirty="0"/>
            <a:t>Période d’essai (conditions et durée du renouvellement)</a:t>
          </a:r>
        </a:p>
        <a:p>
          <a:pPr marL="114300" lvl="1" indent="-114300" algn="l" defTabSz="533400">
            <a:lnSpc>
              <a:spcPct val="90000"/>
            </a:lnSpc>
            <a:spcBef>
              <a:spcPct val="0"/>
            </a:spcBef>
            <a:spcAft>
              <a:spcPct val="15000"/>
            </a:spcAft>
            <a:buChar char="••"/>
          </a:pPr>
          <a:r>
            <a:rPr lang="fr-FR" sz="1200" kern="1200" dirty="0"/>
            <a:t>Transfert des contrats de travail en cas de changement de prestataire </a:t>
          </a:r>
        </a:p>
        <a:p>
          <a:pPr marL="114300" lvl="1" indent="-114300" algn="l" defTabSz="533400">
            <a:lnSpc>
              <a:spcPct val="90000"/>
            </a:lnSpc>
            <a:spcBef>
              <a:spcPct val="0"/>
            </a:spcBef>
            <a:spcAft>
              <a:spcPct val="15000"/>
            </a:spcAft>
            <a:buChar char="••"/>
          </a:pPr>
          <a:r>
            <a:rPr lang="fr-FR" sz="1200" kern="1200" dirty="0" smtClean="0"/>
            <a:t>Mise à </a:t>
          </a:r>
          <a:r>
            <a:rPr lang="fr-FR" sz="1200" kern="1200" dirty="0"/>
            <a:t>disposition d’un salarié temporaire auprès d’une entreprise </a:t>
          </a:r>
          <a:r>
            <a:rPr lang="fr-FR" sz="1200" kern="1200" dirty="0" smtClean="0"/>
            <a:t>utilisatrice pour insertion</a:t>
          </a:r>
          <a:endParaRPr lang="fr-FR" sz="1200" kern="1200" dirty="0"/>
        </a:p>
        <a:p>
          <a:pPr marL="114300" lvl="1" indent="-114300" algn="l" defTabSz="533400">
            <a:lnSpc>
              <a:spcPct val="90000"/>
            </a:lnSpc>
            <a:spcBef>
              <a:spcPct val="0"/>
            </a:spcBef>
            <a:spcAft>
              <a:spcPct val="15000"/>
            </a:spcAft>
            <a:buChar char="••"/>
          </a:pPr>
          <a:r>
            <a:rPr lang="fr-FR" sz="1200" kern="1200" dirty="0"/>
            <a:t>Rémunération minimale du salarié porté et montant de l’indemnité d’apport d’affaire</a:t>
          </a:r>
        </a:p>
      </dsp:txBody>
      <dsp:txXfrm>
        <a:off x="0" y="325445"/>
        <a:ext cx="9285286" cy="2872800"/>
      </dsp:txXfrm>
    </dsp:sp>
    <dsp:sp modelId="{B6D30F93-F547-4689-B525-B790AA1505CF}">
      <dsp:nvSpPr>
        <dsp:cNvPr id="0" name=""/>
        <dsp:cNvSpPr/>
      </dsp:nvSpPr>
      <dsp:spPr>
        <a:xfrm>
          <a:off x="464264" y="54894"/>
          <a:ext cx="6499700" cy="44767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5673" tIns="0" rIns="245673" bIns="0" numCol="1" spcCol="1270" anchor="ctr" anchorCtr="0">
          <a:noAutofit/>
        </a:bodyPr>
        <a:lstStyle/>
        <a:p>
          <a:pPr lvl="0" algn="l" defTabSz="622300">
            <a:lnSpc>
              <a:spcPct val="90000"/>
            </a:lnSpc>
            <a:spcBef>
              <a:spcPct val="0"/>
            </a:spcBef>
            <a:spcAft>
              <a:spcPct val="35000"/>
            </a:spcAft>
          </a:pPr>
          <a:r>
            <a:rPr lang="fr-FR" sz="1400" b="1" kern="1200" dirty="0"/>
            <a:t>Bloc 1 : </a:t>
          </a:r>
          <a:r>
            <a:rPr lang="fr-FR" sz="1400" b="1" kern="1200" dirty="0" smtClean="0"/>
            <a:t>primauté à la </a:t>
          </a:r>
          <a:r>
            <a:rPr lang="fr-FR" sz="1400" b="1" kern="1200" dirty="0"/>
            <a:t>branche (13 thèmes IMPERATIFS</a:t>
          </a:r>
          <a:r>
            <a:rPr lang="fr-FR" sz="1400" b="1" kern="1200" dirty="0" smtClean="0"/>
            <a:t>)</a:t>
          </a:r>
          <a:endParaRPr lang="fr-FR" sz="1400" b="1" kern="1200" dirty="0"/>
        </a:p>
      </dsp:txBody>
      <dsp:txXfrm>
        <a:off x="464264" y="54894"/>
        <a:ext cx="6499700" cy="447670"/>
      </dsp:txXfrm>
    </dsp:sp>
    <dsp:sp modelId="{2825A75A-2EFE-4C67-8645-9243062B4FE6}">
      <dsp:nvSpPr>
        <dsp:cNvPr id="0" name=""/>
        <dsp:cNvSpPr/>
      </dsp:nvSpPr>
      <dsp:spPr>
        <a:xfrm>
          <a:off x="0" y="3508661"/>
          <a:ext cx="9285286" cy="10962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20641" tIns="249936" rIns="720641" bIns="85344" numCol="1" spcCol="1270" anchor="t" anchorCtr="0">
          <a:noAutofit/>
        </a:bodyPr>
        <a:lstStyle/>
        <a:p>
          <a:pPr marL="114300" lvl="1" indent="-114300" algn="l" defTabSz="533400">
            <a:lnSpc>
              <a:spcPct val="90000"/>
            </a:lnSpc>
            <a:spcBef>
              <a:spcPct val="0"/>
            </a:spcBef>
            <a:spcAft>
              <a:spcPct val="15000"/>
            </a:spcAft>
            <a:buChar char="••"/>
          </a:pPr>
          <a:r>
            <a:rPr lang="fr-FR" sz="1200" kern="1200" dirty="0"/>
            <a:t>Prévention de </a:t>
          </a:r>
          <a:r>
            <a:rPr lang="fr-FR" sz="1200" kern="1200" dirty="0" smtClean="0"/>
            <a:t>l’exposition aux facteurs de risque professionnels (listés à l’article L 4161-1)</a:t>
          </a:r>
          <a:endParaRPr lang="fr-FR" sz="1200" kern="1200" dirty="0"/>
        </a:p>
        <a:p>
          <a:pPr marL="114300" lvl="1" indent="-114300" algn="l" defTabSz="533400">
            <a:lnSpc>
              <a:spcPct val="90000"/>
            </a:lnSpc>
            <a:spcBef>
              <a:spcPct val="0"/>
            </a:spcBef>
            <a:spcAft>
              <a:spcPct val="15000"/>
            </a:spcAft>
            <a:buChar char="••"/>
          </a:pPr>
          <a:r>
            <a:rPr lang="fr-FR" sz="1200" kern="1200" dirty="0"/>
            <a:t>Insertion professionnelle et maintien dans l’emploi des travailleurs handicapés</a:t>
          </a:r>
        </a:p>
        <a:p>
          <a:pPr marL="114300" lvl="1" indent="-114300" algn="l" defTabSz="533400">
            <a:lnSpc>
              <a:spcPct val="90000"/>
            </a:lnSpc>
            <a:spcBef>
              <a:spcPct val="0"/>
            </a:spcBef>
            <a:spcAft>
              <a:spcPct val="15000"/>
            </a:spcAft>
            <a:buChar char="••"/>
          </a:pPr>
          <a:r>
            <a:rPr lang="fr-FR" sz="1200" kern="1200" dirty="0"/>
            <a:t>DS: effectif à partir duquel ils peuvent être désignés, nombre et valorisation de leurs parcours syndical</a:t>
          </a:r>
        </a:p>
        <a:p>
          <a:pPr marL="114300" lvl="1" indent="-114300" algn="l" defTabSz="533400">
            <a:lnSpc>
              <a:spcPct val="90000"/>
            </a:lnSpc>
            <a:spcBef>
              <a:spcPct val="0"/>
            </a:spcBef>
            <a:spcAft>
              <a:spcPct val="15000"/>
            </a:spcAft>
            <a:buChar char="••"/>
          </a:pPr>
          <a:r>
            <a:rPr lang="fr-FR" sz="1200" kern="1200" dirty="0" smtClean="0"/>
            <a:t>Primes pour travaux dangereux ou insalubres</a:t>
          </a:r>
          <a:endParaRPr lang="fr-FR" sz="1200" kern="1200" dirty="0"/>
        </a:p>
      </dsp:txBody>
      <dsp:txXfrm>
        <a:off x="0" y="3508661"/>
        <a:ext cx="9285286" cy="1096200"/>
      </dsp:txXfrm>
    </dsp:sp>
    <dsp:sp modelId="{EE3ED62F-0D5B-4B2E-A049-21ADF0BBBDA7}">
      <dsp:nvSpPr>
        <dsp:cNvPr id="0" name=""/>
        <dsp:cNvSpPr/>
      </dsp:nvSpPr>
      <dsp:spPr>
        <a:xfrm>
          <a:off x="464264" y="3263045"/>
          <a:ext cx="6499700" cy="42273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5673" tIns="0" rIns="245673" bIns="0" numCol="1" spcCol="1270" anchor="ctr" anchorCtr="0">
          <a:noAutofit/>
        </a:bodyPr>
        <a:lstStyle/>
        <a:p>
          <a:pPr lvl="0" algn="l" defTabSz="622300">
            <a:lnSpc>
              <a:spcPct val="90000"/>
            </a:lnSpc>
            <a:spcBef>
              <a:spcPct val="0"/>
            </a:spcBef>
            <a:spcAft>
              <a:spcPct val="35000"/>
            </a:spcAft>
          </a:pPr>
          <a:r>
            <a:rPr lang="fr-FR" sz="1400" b="1" kern="1200" dirty="0"/>
            <a:t>Bloc 2 : possibilité pour la branche de verrouiller (4 thèmes facultatifs)</a:t>
          </a:r>
        </a:p>
      </dsp:txBody>
      <dsp:txXfrm>
        <a:off x="464264" y="3263045"/>
        <a:ext cx="6499700" cy="422735"/>
      </dsp:txXfrm>
    </dsp:sp>
    <dsp:sp modelId="{DB74B8CC-A141-4BE2-83AB-C0097A4595FC}">
      <dsp:nvSpPr>
        <dsp:cNvPr id="0" name=""/>
        <dsp:cNvSpPr/>
      </dsp:nvSpPr>
      <dsp:spPr>
        <a:xfrm>
          <a:off x="0" y="4936970"/>
          <a:ext cx="9285286" cy="143715"/>
        </a:xfrm>
        <a:prstGeom prst="rect">
          <a:avLst/>
        </a:prstGeom>
        <a:solidFill>
          <a:schemeClr val="lt1">
            <a:alpha val="90000"/>
            <a:hueOff val="0"/>
            <a:satOff val="0"/>
            <a:lumOff val="0"/>
            <a:alphaOff val="0"/>
          </a:schemeClr>
        </a:solidFill>
        <a:ln w="25400" cap="flat" cmpd="sng" algn="ctr">
          <a:noFill/>
          <a:prstDash val="solid"/>
        </a:ln>
        <a:effectLst/>
      </dsp:spPr>
      <dsp:style>
        <a:lnRef idx="2">
          <a:scrgbClr r="0" g="0" b="0"/>
        </a:lnRef>
        <a:fillRef idx="1">
          <a:scrgbClr r="0" g="0" b="0"/>
        </a:fillRef>
        <a:effectRef idx="0">
          <a:scrgbClr r="0" g="0" b="0"/>
        </a:effectRef>
        <a:fontRef idx="minor"/>
      </dsp:style>
    </dsp:sp>
    <dsp:sp modelId="{566D7BB3-D92C-44E9-B08C-5C5E695B7EEB}">
      <dsp:nvSpPr>
        <dsp:cNvPr id="0" name=""/>
        <dsp:cNvSpPr/>
      </dsp:nvSpPr>
      <dsp:spPr>
        <a:xfrm>
          <a:off x="464264" y="4669661"/>
          <a:ext cx="6499700" cy="44442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5673" tIns="0" rIns="245673" bIns="0" numCol="1" spcCol="1270" anchor="ctr" anchorCtr="0">
          <a:noAutofit/>
        </a:bodyPr>
        <a:lstStyle/>
        <a:p>
          <a:pPr lvl="0" algn="l" defTabSz="622300">
            <a:lnSpc>
              <a:spcPct val="90000"/>
            </a:lnSpc>
            <a:spcBef>
              <a:spcPct val="0"/>
            </a:spcBef>
            <a:spcAft>
              <a:spcPct val="35000"/>
            </a:spcAft>
          </a:pPr>
          <a:r>
            <a:rPr lang="fr-FR" sz="1400" b="1" kern="1200" dirty="0"/>
            <a:t>Bloc 3 : primauté </a:t>
          </a:r>
          <a:r>
            <a:rPr lang="fr-FR" sz="1400" b="1" kern="1200" dirty="0" smtClean="0"/>
            <a:t>à l’entreprise pour tous les autres thèmes</a:t>
          </a:r>
          <a:endParaRPr lang="fr-FR" sz="1400" b="1" kern="1200" dirty="0"/>
        </a:p>
      </dsp:txBody>
      <dsp:txXfrm>
        <a:off x="464264" y="4669661"/>
        <a:ext cx="6499700" cy="444429"/>
      </dsp:txXfrm>
    </dsp:sp>
  </dsp:spTree>
</dsp:drawing>
</file>

<file path=ppt/diagrams/drawing1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CC16E193-3CF0-430F-BCCA-41B2EB6B777E}">
      <dsp:nvSpPr>
        <dsp:cNvPr id="0" name=""/>
        <dsp:cNvSpPr/>
      </dsp:nvSpPr>
      <dsp:spPr>
        <a:xfrm>
          <a:off x="0" y="142240"/>
          <a:ext cx="9325942" cy="13104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23797" tIns="166624" rIns="723797" bIns="99568" numCol="1" spcCol="1270" anchor="t" anchorCtr="0">
          <a:noAutofit/>
        </a:bodyPr>
        <a:lstStyle/>
        <a:p>
          <a:pPr marL="114300" lvl="1" indent="-114300" algn="just" defTabSz="622300">
            <a:lnSpc>
              <a:spcPct val="90000"/>
            </a:lnSpc>
            <a:spcBef>
              <a:spcPct val="0"/>
            </a:spcBef>
            <a:spcAft>
              <a:spcPct val="15000"/>
            </a:spcAft>
            <a:buChar char="••"/>
          </a:pPr>
          <a:r>
            <a:rPr lang="fr-FR" sz="1400" kern="1200" dirty="0"/>
            <a:t>Des négociations </a:t>
          </a:r>
          <a:r>
            <a:rPr lang="fr-FR" sz="1400" b="1" kern="1200" dirty="0">
              <a:solidFill>
                <a:srgbClr val="C00000"/>
              </a:solidFill>
            </a:rPr>
            <a:t>au moins tous les 4 </a:t>
          </a:r>
          <a:r>
            <a:rPr lang="fr-FR" sz="1400" b="1" kern="1200" dirty="0" smtClean="0">
              <a:solidFill>
                <a:srgbClr val="C00000"/>
              </a:solidFill>
            </a:rPr>
            <a:t>ans</a:t>
          </a:r>
          <a:r>
            <a:rPr lang="fr-FR" sz="1400" b="1" kern="1200" dirty="0" smtClean="0">
              <a:solidFill>
                <a:schemeClr val="tx1"/>
              </a:solidFill>
            </a:rPr>
            <a:t> </a:t>
          </a:r>
          <a:r>
            <a:rPr lang="fr-FR" sz="1400" kern="1200" dirty="0" smtClean="0">
              <a:solidFill>
                <a:schemeClr val="tx1"/>
              </a:solidFill>
            </a:rPr>
            <a:t>sur chacun des </a:t>
          </a:r>
          <a:r>
            <a:rPr lang="fr-FR" sz="1400" b="1" kern="1200" dirty="0" smtClean="0">
              <a:solidFill>
                <a:srgbClr val="C00000"/>
              </a:solidFill>
            </a:rPr>
            <a:t>trois blocs obligatoires</a:t>
          </a:r>
          <a:r>
            <a:rPr lang="fr-FR" sz="1400" kern="1200" dirty="0" smtClean="0">
              <a:solidFill>
                <a:schemeClr val="tx1"/>
              </a:solidFill>
            </a:rPr>
            <a:t>, le 3</a:t>
          </a:r>
          <a:r>
            <a:rPr lang="fr-FR" sz="1400" kern="1200" baseline="30000" dirty="0" smtClean="0">
              <a:solidFill>
                <a:schemeClr val="tx1"/>
              </a:solidFill>
            </a:rPr>
            <a:t>ème</a:t>
          </a:r>
          <a:r>
            <a:rPr lang="fr-FR" sz="1400" kern="1200" dirty="0" smtClean="0">
              <a:solidFill>
                <a:schemeClr val="tx1"/>
              </a:solidFill>
            </a:rPr>
            <a:t> (GPEC) ne concernant que les entreprises de 300 salariés au moins.</a:t>
          </a:r>
          <a:endParaRPr lang="fr-FR" sz="1400" kern="1200" dirty="0">
            <a:solidFill>
              <a:srgbClr val="C00000"/>
            </a:solidFill>
          </a:endParaRPr>
        </a:p>
        <a:p>
          <a:pPr marL="114300" lvl="1" indent="-114300" algn="just" defTabSz="622300">
            <a:lnSpc>
              <a:spcPct val="90000"/>
            </a:lnSpc>
            <a:spcBef>
              <a:spcPct val="0"/>
            </a:spcBef>
            <a:spcAft>
              <a:spcPct val="15000"/>
            </a:spcAft>
            <a:buChar char="••"/>
          </a:pPr>
          <a:r>
            <a:rPr lang="fr-FR" sz="1400" kern="1200" dirty="0" smtClean="0"/>
            <a:t>A </a:t>
          </a:r>
          <a:r>
            <a:rPr lang="fr-FR" sz="1400" kern="1200" dirty="0"/>
            <a:t>défaut d’accord sur </a:t>
          </a:r>
          <a:r>
            <a:rPr lang="fr-FR" sz="1400" kern="1200" dirty="0" smtClean="0"/>
            <a:t>l’égalité professionnelle, l’employeur doit établir un </a:t>
          </a:r>
          <a:r>
            <a:rPr lang="fr-FR" sz="1400" b="1" kern="1200" dirty="0" smtClean="0">
              <a:solidFill>
                <a:srgbClr val="C00000"/>
              </a:solidFill>
            </a:rPr>
            <a:t>plan d’action annuel</a:t>
          </a:r>
          <a:r>
            <a:rPr lang="fr-FR" sz="1400" kern="1200" dirty="0" smtClean="0"/>
            <a:t>.</a:t>
          </a:r>
          <a:endParaRPr lang="fr-FR" sz="1400" kern="1200" dirty="0"/>
        </a:p>
        <a:p>
          <a:pPr marL="114300" lvl="1" indent="-114300" algn="just" defTabSz="622300">
            <a:lnSpc>
              <a:spcPct val="90000"/>
            </a:lnSpc>
            <a:spcBef>
              <a:spcPct val="0"/>
            </a:spcBef>
            <a:spcAft>
              <a:spcPct val="15000"/>
            </a:spcAft>
            <a:buChar char="••"/>
          </a:pPr>
          <a:r>
            <a:rPr lang="fr-FR" sz="1400" kern="1200" dirty="0"/>
            <a:t>Interdiction pour l’employeur de prendre des mesures unilatérales dans les matières en cours de négociation sauf si l’urgence le </a:t>
          </a:r>
          <a:r>
            <a:rPr lang="fr-FR" sz="1400" kern="1200" dirty="0" smtClean="0"/>
            <a:t>justifie et établissement d’un PV de désaccord en cas d’échec.</a:t>
          </a:r>
          <a:endParaRPr lang="fr-FR" sz="1400" kern="1200" dirty="0"/>
        </a:p>
      </dsp:txBody>
      <dsp:txXfrm>
        <a:off x="0" y="142240"/>
        <a:ext cx="9325942" cy="1310400"/>
      </dsp:txXfrm>
    </dsp:sp>
    <dsp:sp modelId="{62F7E6A3-4B49-4588-8EF7-573B55303885}">
      <dsp:nvSpPr>
        <dsp:cNvPr id="0" name=""/>
        <dsp:cNvSpPr/>
      </dsp:nvSpPr>
      <dsp:spPr>
        <a:xfrm>
          <a:off x="466297" y="15861"/>
          <a:ext cx="6528159" cy="28799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6749" tIns="0" rIns="246749" bIns="0" numCol="1" spcCol="1270" anchor="ctr" anchorCtr="0">
          <a:noAutofit/>
        </a:bodyPr>
        <a:lstStyle/>
        <a:p>
          <a:pPr lvl="0" algn="l" defTabSz="711200">
            <a:lnSpc>
              <a:spcPct val="90000"/>
            </a:lnSpc>
            <a:spcBef>
              <a:spcPct val="0"/>
            </a:spcBef>
            <a:spcAft>
              <a:spcPct val="35000"/>
            </a:spcAft>
          </a:pPr>
          <a:r>
            <a:rPr lang="fr-FR" sz="1600" kern="1200" dirty="0"/>
            <a:t>Mesures d’ordre </a:t>
          </a:r>
          <a:r>
            <a:rPr lang="fr-FR" sz="1600" kern="1200" dirty="0" smtClean="0"/>
            <a:t>public</a:t>
          </a:r>
          <a:endParaRPr lang="fr-FR" sz="1600" kern="1200" dirty="0"/>
        </a:p>
      </dsp:txBody>
      <dsp:txXfrm>
        <a:off x="466297" y="15861"/>
        <a:ext cx="6528159" cy="287999"/>
      </dsp:txXfrm>
    </dsp:sp>
    <dsp:sp modelId="{9DFD312B-B33D-49A0-8936-3A21A6AEAFC7}">
      <dsp:nvSpPr>
        <dsp:cNvPr id="0" name=""/>
        <dsp:cNvSpPr/>
      </dsp:nvSpPr>
      <dsp:spPr>
        <a:xfrm>
          <a:off x="0" y="1709300"/>
          <a:ext cx="9325942" cy="22680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23797" tIns="166624" rIns="723797" bIns="99568" numCol="1" spcCol="1270" anchor="t" anchorCtr="0">
          <a:noAutofit/>
        </a:bodyPr>
        <a:lstStyle/>
        <a:p>
          <a:pPr marL="114300" lvl="1" indent="-114300" algn="just" defTabSz="622300">
            <a:lnSpc>
              <a:spcPct val="90000"/>
            </a:lnSpc>
            <a:spcBef>
              <a:spcPct val="0"/>
            </a:spcBef>
            <a:spcAft>
              <a:spcPct val="15000"/>
            </a:spcAft>
            <a:buChar char="••"/>
          </a:pPr>
          <a:r>
            <a:rPr lang="fr-FR" sz="1400" kern="1200" dirty="0"/>
            <a:t>Par accord </a:t>
          </a:r>
          <a:r>
            <a:rPr lang="fr-FR" sz="1400" kern="1200" dirty="0" smtClean="0"/>
            <a:t>de groupe</a:t>
          </a:r>
          <a:r>
            <a:rPr lang="fr-FR" sz="1400" kern="1200" dirty="0"/>
            <a:t>, </a:t>
          </a:r>
          <a:r>
            <a:rPr lang="fr-FR" sz="1400" kern="1200" dirty="0" smtClean="0"/>
            <a:t>d’entreprise </a:t>
          </a:r>
          <a:r>
            <a:rPr lang="fr-FR" sz="1400" kern="1200" dirty="0"/>
            <a:t>ou </a:t>
          </a:r>
          <a:r>
            <a:rPr lang="fr-FR" sz="1400" kern="1200" dirty="0" smtClean="0"/>
            <a:t>d’établissement, d’UES ou de regroupement d’entreprises </a:t>
          </a:r>
          <a:r>
            <a:rPr lang="fr-FR" sz="1400" kern="1200" dirty="0"/>
            <a:t>/ </a:t>
          </a:r>
          <a:r>
            <a:rPr lang="fr-FR" sz="1400" kern="1200" dirty="0" smtClean="0"/>
            <a:t>Pour </a:t>
          </a:r>
          <a:r>
            <a:rPr lang="fr-FR" sz="1400" kern="1200" dirty="0"/>
            <a:t>une </a:t>
          </a:r>
          <a:r>
            <a:rPr lang="fr-FR" sz="1400" b="1" kern="1200" dirty="0">
              <a:solidFill>
                <a:srgbClr val="C00000"/>
              </a:solidFill>
            </a:rPr>
            <a:t>durée </a:t>
          </a:r>
          <a:r>
            <a:rPr lang="fr-FR" sz="1400" b="1" kern="1200" dirty="0" smtClean="0">
              <a:solidFill>
                <a:srgbClr val="C00000"/>
              </a:solidFill>
            </a:rPr>
            <a:t>maximale de </a:t>
          </a:r>
          <a:r>
            <a:rPr lang="fr-FR" sz="1400" b="1" kern="1200" dirty="0">
              <a:solidFill>
                <a:srgbClr val="C00000"/>
              </a:solidFill>
            </a:rPr>
            <a:t>4 </a:t>
          </a:r>
          <a:r>
            <a:rPr lang="fr-FR" sz="1400" b="1" kern="1200" dirty="0" smtClean="0">
              <a:solidFill>
                <a:srgbClr val="C00000"/>
              </a:solidFill>
            </a:rPr>
            <a:t>ans</a:t>
          </a:r>
          <a:r>
            <a:rPr lang="fr-FR" sz="1400" kern="1200" dirty="0" smtClean="0"/>
            <a:t>.</a:t>
          </a:r>
          <a:endParaRPr lang="fr-FR" sz="1400" kern="1200" dirty="0"/>
        </a:p>
        <a:p>
          <a:pPr marL="114300" lvl="1" indent="-114300" algn="just" defTabSz="622300">
            <a:lnSpc>
              <a:spcPct val="90000"/>
            </a:lnSpc>
            <a:spcBef>
              <a:spcPct val="0"/>
            </a:spcBef>
            <a:spcAft>
              <a:spcPct val="15000"/>
            </a:spcAft>
            <a:buChar char="••"/>
          </a:pPr>
          <a:r>
            <a:rPr lang="fr-FR" sz="1400" kern="1200" dirty="0"/>
            <a:t>L’accord porte sur :</a:t>
          </a:r>
        </a:p>
        <a:p>
          <a:pPr marL="114300" lvl="1" indent="-114300" algn="just" defTabSz="622300">
            <a:lnSpc>
              <a:spcPct val="90000"/>
            </a:lnSpc>
            <a:spcBef>
              <a:spcPct val="0"/>
            </a:spcBef>
            <a:spcAft>
              <a:spcPct val="15000"/>
            </a:spcAft>
            <a:buChar char="••"/>
          </a:pPr>
          <a:r>
            <a:rPr lang="fr-FR" sz="1400" kern="1200" dirty="0"/>
            <a:t>- Les </a:t>
          </a:r>
          <a:r>
            <a:rPr lang="fr-FR" sz="1400" b="1" kern="1200" dirty="0">
              <a:solidFill>
                <a:srgbClr val="C00000"/>
              </a:solidFill>
            </a:rPr>
            <a:t>thèmes</a:t>
          </a:r>
          <a:r>
            <a:rPr lang="fr-FR" sz="1400" kern="1200" dirty="0"/>
            <a:t> de la négociation afin que tous les thèmes obligatoires soient négociés au moins 1 fois tous les 4 </a:t>
          </a:r>
          <a:r>
            <a:rPr lang="fr-FR" sz="1400" kern="1200" dirty="0" smtClean="0"/>
            <a:t>ans.</a:t>
          </a:r>
          <a:endParaRPr lang="fr-FR" sz="1400" kern="1200" dirty="0"/>
        </a:p>
        <a:p>
          <a:pPr marL="114300" lvl="1" indent="-114300" algn="just" defTabSz="622300">
            <a:lnSpc>
              <a:spcPct val="90000"/>
            </a:lnSpc>
            <a:spcBef>
              <a:spcPct val="0"/>
            </a:spcBef>
            <a:spcAft>
              <a:spcPct val="15000"/>
            </a:spcAft>
            <a:buChar char="••"/>
          </a:pPr>
          <a:r>
            <a:rPr lang="fr-FR" sz="1400" kern="1200" dirty="0"/>
            <a:t>- La </a:t>
          </a:r>
          <a:r>
            <a:rPr lang="fr-FR" sz="1400" b="1" kern="1200" dirty="0">
              <a:solidFill>
                <a:srgbClr val="C00000"/>
              </a:solidFill>
            </a:rPr>
            <a:t>périodicité</a:t>
          </a:r>
          <a:r>
            <a:rPr lang="fr-FR" sz="1400" kern="1200" dirty="0"/>
            <a:t> de la négociation et le contenu de chaque </a:t>
          </a:r>
          <a:r>
            <a:rPr lang="fr-FR" sz="1400" kern="1200" dirty="0" smtClean="0"/>
            <a:t>thème.</a:t>
          </a:r>
          <a:endParaRPr lang="fr-FR" sz="1400" kern="1200" dirty="0"/>
        </a:p>
        <a:p>
          <a:pPr marL="114300" lvl="1" indent="-114300" algn="just" defTabSz="622300">
            <a:lnSpc>
              <a:spcPct val="90000"/>
            </a:lnSpc>
            <a:spcBef>
              <a:spcPct val="0"/>
            </a:spcBef>
            <a:spcAft>
              <a:spcPct val="15000"/>
            </a:spcAft>
            <a:buChar char="••"/>
          </a:pPr>
          <a:r>
            <a:rPr lang="fr-FR" sz="1400" kern="1200" dirty="0"/>
            <a:t>- Le </a:t>
          </a:r>
          <a:r>
            <a:rPr lang="fr-FR" sz="1400" b="1" kern="1200" dirty="0">
              <a:solidFill>
                <a:srgbClr val="C00000"/>
              </a:solidFill>
            </a:rPr>
            <a:t>calendrier</a:t>
          </a:r>
          <a:r>
            <a:rPr lang="fr-FR" sz="1400" kern="1200" dirty="0"/>
            <a:t> et les lieux de </a:t>
          </a:r>
          <a:r>
            <a:rPr lang="fr-FR" sz="1400" kern="1200" dirty="0" smtClean="0"/>
            <a:t>réunion.</a:t>
          </a:r>
          <a:endParaRPr lang="fr-FR" sz="1400" kern="1200" dirty="0"/>
        </a:p>
        <a:p>
          <a:pPr marL="114300" lvl="1" indent="-114300" algn="just" defTabSz="622300">
            <a:lnSpc>
              <a:spcPct val="90000"/>
            </a:lnSpc>
            <a:spcBef>
              <a:spcPct val="0"/>
            </a:spcBef>
            <a:spcAft>
              <a:spcPct val="15000"/>
            </a:spcAft>
            <a:buChar char="••"/>
          </a:pPr>
          <a:r>
            <a:rPr lang="fr-FR" sz="1400" kern="1200" dirty="0"/>
            <a:t>- Les </a:t>
          </a:r>
          <a:r>
            <a:rPr lang="fr-FR" sz="1400" b="1" kern="1200" dirty="0">
              <a:solidFill>
                <a:srgbClr val="C00000"/>
              </a:solidFill>
            </a:rPr>
            <a:t>informations</a:t>
          </a:r>
          <a:r>
            <a:rPr lang="fr-FR" sz="1400" kern="1200" dirty="0"/>
            <a:t> remises par l’employeur et </a:t>
          </a:r>
          <a:r>
            <a:rPr lang="fr-FR" sz="1400" kern="1200" dirty="0" smtClean="0"/>
            <a:t>les dates </a:t>
          </a:r>
          <a:r>
            <a:rPr lang="fr-FR" sz="1400" kern="1200" dirty="0"/>
            <a:t>de </a:t>
          </a:r>
          <a:r>
            <a:rPr lang="fr-FR" sz="1400" kern="1200" dirty="0" smtClean="0"/>
            <a:t>remise.</a:t>
          </a:r>
          <a:endParaRPr lang="fr-FR" sz="1400" kern="1200" dirty="0"/>
        </a:p>
        <a:p>
          <a:pPr marL="114300" lvl="1" indent="-114300" algn="just" defTabSz="622300">
            <a:lnSpc>
              <a:spcPct val="90000"/>
            </a:lnSpc>
            <a:spcBef>
              <a:spcPct val="0"/>
            </a:spcBef>
            <a:spcAft>
              <a:spcPct val="15000"/>
            </a:spcAft>
            <a:buChar char="••"/>
          </a:pPr>
          <a:r>
            <a:rPr lang="fr-FR" sz="1400" kern="1200" dirty="0"/>
            <a:t>- </a:t>
          </a:r>
          <a:r>
            <a:rPr lang="fr-FR" sz="1400" kern="1200" dirty="0" smtClean="0"/>
            <a:t>Les </a:t>
          </a:r>
          <a:r>
            <a:rPr lang="fr-FR" sz="1400" b="1" kern="1200" dirty="0" smtClean="0">
              <a:solidFill>
                <a:srgbClr val="C00000"/>
              </a:solidFill>
            </a:rPr>
            <a:t>modalités </a:t>
          </a:r>
          <a:r>
            <a:rPr lang="fr-FR" sz="1400" b="1" kern="1200" dirty="0">
              <a:solidFill>
                <a:srgbClr val="C00000"/>
              </a:solidFill>
            </a:rPr>
            <a:t>de suivi </a:t>
          </a:r>
          <a:r>
            <a:rPr lang="fr-FR" sz="1400" kern="1200" dirty="0"/>
            <a:t>des engagements </a:t>
          </a:r>
          <a:r>
            <a:rPr lang="fr-FR" sz="1400" kern="1200" dirty="0" smtClean="0"/>
            <a:t>pris.</a:t>
          </a:r>
          <a:endParaRPr lang="fr-FR" sz="1400" kern="1200" dirty="0"/>
        </a:p>
      </dsp:txBody>
      <dsp:txXfrm>
        <a:off x="0" y="1709300"/>
        <a:ext cx="9325942" cy="2268000"/>
      </dsp:txXfrm>
    </dsp:sp>
    <dsp:sp modelId="{0DB6E23D-9656-4B6C-9EE6-7DBA59F4486B}">
      <dsp:nvSpPr>
        <dsp:cNvPr id="0" name=""/>
        <dsp:cNvSpPr/>
      </dsp:nvSpPr>
      <dsp:spPr>
        <a:xfrm>
          <a:off x="466297" y="1539381"/>
          <a:ext cx="6528159" cy="28799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6749" tIns="0" rIns="246749" bIns="0" numCol="1" spcCol="1270" anchor="ctr" anchorCtr="0">
          <a:noAutofit/>
        </a:bodyPr>
        <a:lstStyle/>
        <a:p>
          <a:pPr lvl="0" algn="l" defTabSz="711200">
            <a:lnSpc>
              <a:spcPct val="90000"/>
            </a:lnSpc>
            <a:spcBef>
              <a:spcPct val="0"/>
            </a:spcBef>
            <a:spcAft>
              <a:spcPct val="35000"/>
            </a:spcAft>
          </a:pPr>
          <a:r>
            <a:rPr lang="fr-FR" sz="1600" kern="1200" dirty="0"/>
            <a:t>Mesures pouvant être </a:t>
          </a:r>
          <a:r>
            <a:rPr lang="fr-FR" sz="1600" kern="1200" dirty="0" smtClean="0"/>
            <a:t>négociées</a:t>
          </a:r>
          <a:r>
            <a:rPr lang="fr-FR" sz="2600" kern="1200" dirty="0"/>
            <a:t>	</a:t>
          </a:r>
        </a:p>
      </dsp:txBody>
      <dsp:txXfrm>
        <a:off x="466297" y="1539381"/>
        <a:ext cx="6528159" cy="287999"/>
      </dsp:txXfrm>
    </dsp:sp>
    <dsp:sp modelId="{F9246E29-F983-4BA1-8BEF-30DE67F6F206}">
      <dsp:nvSpPr>
        <dsp:cNvPr id="0" name=""/>
        <dsp:cNvSpPr/>
      </dsp:nvSpPr>
      <dsp:spPr>
        <a:xfrm>
          <a:off x="0" y="4190420"/>
          <a:ext cx="9325942" cy="1140781"/>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23797" tIns="166624" rIns="723797" bIns="99568" numCol="1" spcCol="1270" anchor="t" anchorCtr="0">
          <a:noAutofit/>
        </a:bodyPr>
        <a:lstStyle/>
        <a:p>
          <a:pPr marL="114300" lvl="1" indent="-114300" algn="just" defTabSz="622300">
            <a:lnSpc>
              <a:spcPct val="90000"/>
            </a:lnSpc>
            <a:spcBef>
              <a:spcPct val="0"/>
            </a:spcBef>
            <a:spcAft>
              <a:spcPct val="15000"/>
            </a:spcAft>
            <a:buChar char="••"/>
          </a:pPr>
          <a:r>
            <a:rPr lang="fr-FR" sz="1400" kern="1200" dirty="0" smtClean="0"/>
            <a:t>Ce sont presque exactement les </a:t>
          </a:r>
          <a:r>
            <a:rPr lang="fr-FR" sz="1400" b="1" kern="1200" dirty="0" smtClean="0">
              <a:solidFill>
                <a:srgbClr val="C00000"/>
              </a:solidFill>
            </a:rPr>
            <a:t>dispositions légales antérieures aux ordonnances</a:t>
          </a:r>
          <a:r>
            <a:rPr lang="fr-FR" sz="1400" b="1" kern="1200" dirty="0" smtClean="0">
              <a:solidFill>
                <a:schemeClr val="tx1"/>
              </a:solidFill>
            </a:rPr>
            <a:t>.</a:t>
          </a:r>
          <a:r>
            <a:rPr lang="fr-FR" sz="1400" kern="1200" dirty="0" smtClean="0"/>
            <a:t> Deux modifications :</a:t>
          </a:r>
        </a:p>
        <a:p>
          <a:pPr marL="114300" lvl="1" indent="-114300" algn="just" defTabSz="622300">
            <a:lnSpc>
              <a:spcPct val="90000"/>
            </a:lnSpc>
            <a:spcBef>
              <a:spcPct val="0"/>
            </a:spcBef>
            <a:spcAft>
              <a:spcPct val="15000"/>
            </a:spcAft>
            <a:buChar char="••"/>
          </a:pPr>
          <a:r>
            <a:rPr lang="fr-FR" sz="1400" kern="1200" dirty="0" smtClean="0"/>
            <a:t>- La négociation sur le </a:t>
          </a:r>
          <a:r>
            <a:rPr lang="fr-FR" sz="1400" b="1" kern="1200" dirty="0" smtClean="0">
              <a:solidFill>
                <a:srgbClr val="C00000"/>
              </a:solidFill>
            </a:rPr>
            <a:t>contrat de génération </a:t>
          </a:r>
          <a:r>
            <a:rPr lang="fr-FR" sz="1400" kern="1200" dirty="0" smtClean="0"/>
            <a:t>(dans le cadre de la GPEC) est supprimée.</a:t>
          </a:r>
        </a:p>
        <a:p>
          <a:pPr marL="114300" lvl="1" indent="-114300" algn="just" defTabSz="622300">
            <a:lnSpc>
              <a:spcPct val="90000"/>
            </a:lnSpc>
            <a:spcBef>
              <a:spcPct val="0"/>
            </a:spcBef>
            <a:spcAft>
              <a:spcPct val="15000"/>
            </a:spcAft>
            <a:buChar char="••"/>
          </a:pPr>
          <a:r>
            <a:rPr lang="fr-FR" sz="1400" kern="1200" dirty="0" smtClean="0"/>
            <a:t>- Nouveau thème concernant la GPEC : les conditions d’information des </a:t>
          </a:r>
          <a:r>
            <a:rPr lang="fr-FR" sz="1400" b="1" kern="1200" dirty="0" smtClean="0">
              <a:solidFill>
                <a:srgbClr val="C00000"/>
              </a:solidFill>
            </a:rPr>
            <a:t>entreprises sous-traitantes </a:t>
          </a:r>
          <a:r>
            <a:rPr lang="fr-FR" sz="1400" kern="1200" dirty="0" smtClean="0"/>
            <a:t>sur les orientations stratégiques ayant un effet sur leurs « métiers, emplois et compétences ».</a:t>
          </a:r>
          <a:endParaRPr lang="fr-FR" sz="1400" kern="1200" dirty="0"/>
        </a:p>
      </dsp:txBody>
      <dsp:txXfrm>
        <a:off x="0" y="4190420"/>
        <a:ext cx="9325942" cy="1140781"/>
      </dsp:txXfrm>
    </dsp:sp>
    <dsp:sp modelId="{D94160EF-064C-4C3F-860F-70BC82BF83FD}">
      <dsp:nvSpPr>
        <dsp:cNvPr id="0" name=""/>
        <dsp:cNvSpPr/>
      </dsp:nvSpPr>
      <dsp:spPr>
        <a:xfrm>
          <a:off x="466297" y="4020500"/>
          <a:ext cx="6528159" cy="28799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6749" tIns="0" rIns="246749" bIns="0" numCol="1" spcCol="1270" anchor="ctr" anchorCtr="0">
          <a:noAutofit/>
        </a:bodyPr>
        <a:lstStyle/>
        <a:p>
          <a:pPr lvl="0" algn="l" defTabSz="711200">
            <a:lnSpc>
              <a:spcPct val="90000"/>
            </a:lnSpc>
            <a:spcBef>
              <a:spcPct val="0"/>
            </a:spcBef>
            <a:spcAft>
              <a:spcPct val="35000"/>
            </a:spcAft>
          </a:pPr>
          <a:r>
            <a:rPr lang="fr-FR" sz="1600" kern="1200" dirty="0"/>
            <a:t>Mesures applicables à défaut </a:t>
          </a:r>
          <a:r>
            <a:rPr lang="fr-FR" sz="1600" kern="1200" dirty="0" smtClean="0"/>
            <a:t>d’accord</a:t>
          </a:r>
          <a:endParaRPr lang="fr-FR" sz="1600" kern="1200" dirty="0"/>
        </a:p>
      </dsp:txBody>
      <dsp:txXfrm>
        <a:off x="466297" y="4020500"/>
        <a:ext cx="6528159" cy="287999"/>
      </dsp:txXfrm>
    </dsp:sp>
  </dsp:spTree>
</dsp:drawing>
</file>

<file path=ppt/diagrams/drawing1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A743E744-1B7D-448F-81D2-159B77C709C2}">
      <dsp:nvSpPr>
        <dsp:cNvPr id="0" name=""/>
        <dsp:cNvSpPr/>
      </dsp:nvSpPr>
      <dsp:spPr>
        <a:xfrm>
          <a:off x="0" y="100829"/>
          <a:ext cx="8472495" cy="55615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l" defTabSz="622300">
            <a:lnSpc>
              <a:spcPct val="90000"/>
            </a:lnSpc>
            <a:spcBef>
              <a:spcPct val="0"/>
            </a:spcBef>
            <a:spcAft>
              <a:spcPts val="0"/>
            </a:spcAft>
          </a:pPr>
          <a:r>
            <a:rPr lang="fr-FR" sz="1400" kern="1200" dirty="0"/>
            <a:t>Le télétravail peut être régulier ou occasionnel</a:t>
          </a:r>
        </a:p>
      </dsp:txBody>
      <dsp:txXfrm>
        <a:off x="0" y="100829"/>
        <a:ext cx="8472495" cy="556152"/>
      </dsp:txXfrm>
    </dsp:sp>
    <dsp:sp modelId="{7EC48C9B-C86E-4A4D-BD19-7B19DB462806}">
      <dsp:nvSpPr>
        <dsp:cNvPr id="0" name=""/>
        <dsp:cNvSpPr/>
      </dsp:nvSpPr>
      <dsp:spPr>
        <a:xfrm>
          <a:off x="0" y="656981"/>
          <a:ext cx="8472495" cy="2318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9002" tIns="17780" rIns="99568" bIns="17780" numCol="1" spcCol="1270" anchor="t" anchorCtr="0">
          <a:noAutofit/>
        </a:bodyPr>
        <a:lstStyle/>
        <a:p>
          <a:pPr marL="114300" lvl="1" indent="-114300" algn="l" defTabSz="622300">
            <a:lnSpc>
              <a:spcPct val="90000"/>
            </a:lnSpc>
            <a:spcBef>
              <a:spcPct val="0"/>
            </a:spcBef>
            <a:spcAft>
              <a:spcPct val="20000"/>
            </a:spcAft>
            <a:buChar char="••"/>
          </a:pPr>
          <a:r>
            <a:rPr lang="fr-FR" sz="1400" kern="1200" dirty="0"/>
            <a:t>L’exigence d’un télétravail régulier </a:t>
          </a:r>
          <a:r>
            <a:rPr lang="fr-FR" sz="1400" kern="1200" dirty="0" smtClean="0"/>
            <a:t>disparait.</a:t>
          </a:r>
          <a:endParaRPr lang="fr-FR" sz="1400" kern="1200" dirty="0"/>
        </a:p>
      </dsp:txBody>
      <dsp:txXfrm>
        <a:off x="0" y="656981"/>
        <a:ext cx="8472495" cy="231840"/>
      </dsp:txXfrm>
    </dsp:sp>
    <dsp:sp modelId="{24EB4C47-0CE6-4F57-8274-FE7FD52EAA5D}">
      <dsp:nvSpPr>
        <dsp:cNvPr id="0" name=""/>
        <dsp:cNvSpPr/>
      </dsp:nvSpPr>
      <dsp:spPr>
        <a:xfrm>
          <a:off x="0" y="888821"/>
          <a:ext cx="8472495" cy="55615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l" defTabSz="622300">
            <a:lnSpc>
              <a:spcPct val="90000"/>
            </a:lnSpc>
            <a:spcBef>
              <a:spcPct val="0"/>
            </a:spcBef>
            <a:spcAft>
              <a:spcPts val="0"/>
            </a:spcAft>
          </a:pPr>
          <a:r>
            <a:rPr lang="fr-FR" sz="1400" kern="1200" dirty="0"/>
            <a:t>Sauf cas de recours occasionnel, le télétravail est mis en place par accord collectif ou à défaut une charte élaboré unilatéralement après avis du CSE </a:t>
          </a:r>
        </a:p>
      </dsp:txBody>
      <dsp:txXfrm>
        <a:off x="0" y="888821"/>
        <a:ext cx="8472495" cy="556152"/>
      </dsp:txXfrm>
    </dsp:sp>
    <dsp:sp modelId="{A42AB472-EF68-4FA8-A883-6FE42164AFBA}">
      <dsp:nvSpPr>
        <dsp:cNvPr id="0" name=""/>
        <dsp:cNvSpPr/>
      </dsp:nvSpPr>
      <dsp:spPr>
        <a:xfrm>
          <a:off x="0" y="1444973"/>
          <a:ext cx="8472495" cy="4781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9002" tIns="17780" rIns="99568" bIns="17780" numCol="1" spcCol="1270" anchor="t" anchorCtr="0">
          <a:noAutofit/>
        </a:bodyPr>
        <a:lstStyle/>
        <a:p>
          <a:pPr marL="114300" lvl="1" indent="-114300" algn="l" defTabSz="622300">
            <a:lnSpc>
              <a:spcPct val="90000"/>
            </a:lnSpc>
            <a:spcBef>
              <a:spcPct val="0"/>
            </a:spcBef>
            <a:spcAft>
              <a:spcPct val="20000"/>
            </a:spcAft>
            <a:buChar char="••"/>
          </a:pPr>
          <a:r>
            <a:rPr lang="fr-FR" sz="1400" kern="1200" dirty="0"/>
            <a:t>L’exigence d’une mention dans le contrat ou avenant </a:t>
          </a:r>
          <a:r>
            <a:rPr lang="fr-FR" sz="1400" kern="1200" dirty="0" smtClean="0"/>
            <a:t>disparait.</a:t>
          </a:r>
          <a:endParaRPr lang="fr-FR" sz="1400" kern="1200" dirty="0"/>
        </a:p>
        <a:p>
          <a:pPr marL="114300" lvl="1" indent="-114300" algn="l" defTabSz="622300">
            <a:lnSpc>
              <a:spcPct val="90000"/>
            </a:lnSpc>
            <a:spcBef>
              <a:spcPct val="0"/>
            </a:spcBef>
            <a:spcAft>
              <a:spcPct val="20000"/>
            </a:spcAft>
            <a:buChar char="••"/>
          </a:pPr>
          <a:r>
            <a:rPr lang="fr-FR" sz="1400" kern="1200" dirty="0"/>
            <a:t>En l’absence de charte/accord, seul le recours occasionnel parait admis; l’accord est formalisé par tout </a:t>
          </a:r>
          <a:r>
            <a:rPr lang="fr-FR" sz="1400" kern="1200" dirty="0" smtClean="0"/>
            <a:t>moyen.</a:t>
          </a:r>
          <a:endParaRPr lang="fr-FR" sz="1400" kern="1200" dirty="0"/>
        </a:p>
      </dsp:txBody>
      <dsp:txXfrm>
        <a:off x="0" y="1444973"/>
        <a:ext cx="8472495" cy="478170"/>
      </dsp:txXfrm>
    </dsp:sp>
    <dsp:sp modelId="{2FC2522A-9BDB-4E5F-B961-E985BE3963FE}">
      <dsp:nvSpPr>
        <dsp:cNvPr id="0" name=""/>
        <dsp:cNvSpPr/>
      </dsp:nvSpPr>
      <dsp:spPr>
        <a:xfrm>
          <a:off x="0" y="1923143"/>
          <a:ext cx="8472495" cy="55615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l" defTabSz="622300">
            <a:lnSpc>
              <a:spcPct val="90000"/>
            </a:lnSpc>
            <a:spcBef>
              <a:spcPct val="0"/>
            </a:spcBef>
            <a:spcAft>
              <a:spcPts val="0"/>
            </a:spcAft>
          </a:pPr>
          <a:r>
            <a:rPr lang="fr-FR" sz="1400" kern="1200" dirty="0"/>
            <a:t>Le refus d’accorder le télétravail à un salarié doit être motivé par l’employeur</a:t>
          </a:r>
        </a:p>
      </dsp:txBody>
      <dsp:txXfrm>
        <a:off x="0" y="1923143"/>
        <a:ext cx="8472495" cy="556152"/>
      </dsp:txXfrm>
    </dsp:sp>
    <dsp:sp modelId="{761B7DDB-618A-4DFE-8B86-048EC401AC73}">
      <dsp:nvSpPr>
        <dsp:cNvPr id="0" name=""/>
        <dsp:cNvSpPr/>
      </dsp:nvSpPr>
      <dsp:spPr>
        <a:xfrm>
          <a:off x="0" y="2479296"/>
          <a:ext cx="8472495" cy="4781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9002" tIns="17780" rIns="99568" bIns="17780" numCol="1" spcCol="1270" anchor="t" anchorCtr="0">
          <a:noAutofit/>
        </a:bodyPr>
        <a:lstStyle/>
        <a:p>
          <a:pPr marL="114300" lvl="1" indent="-114300" algn="l" defTabSz="622300">
            <a:lnSpc>
              <a:spcPct val="90000"/>
            </a:lnSpc>
            <a:spcBef>
              <a:spcPct val="0"/>
            </a:spcBef>
            <a:spcAft>
              <a:spcPct val="20000"/>
            </a:spcAft>
            <a:buChar char="••"/>
          </a:pPr>
          <a:r>
            <a:rPr lang="fr-FR" sz="1400" kern="1200" dirty="0"/>
            <a:t>Impossible d’imposer le télétravail à un </a:t>
          </a:r>
          <a:r>
            <a:rPr lang="fr-FR" sz="1400" kern="1200" dirty="0" smtClean="0"/>
            <a:t>salarié.</a:t>
          </a:r>
          <a:endParaRPr lang="fr-FR" sz="1400" kern="1200" dirty="0"/>
        </a:p>
        <a:p>
          <a:pPr marL="114300" lvl="1" indent="-114300" algn="l" defTabSz="622300">
            <a:lnSpc>
              <a:spcPct val="90000"/>
            </a:lnSpc>
            <a:spcBef>
              <a:spcPct val="0"/>
            </a:spcBef>
            <a:spcAft>
              <a:spcPct val="20000"/>
            </a:spcAft>
            <a:buChar char="••"/>
          </a:pPr>
          <a:r>
            <a:rPr lang="fr-FR" sz="1400" kern="1200" dirty="0"/>
            <a:t>Exception au volontariat: </a:t>
          </a:r>
          <a:r>
            <a:rPr lang="fr-FR" sz="1400" kern="1200" dirty="0" smtClean="0"/>
            <a:t> en </a:t>
          </a:r>
          <a:r>
            <a:rPr lang="fr-FR" sz="1400" kern="1200" dirty="0"/>
            <a:t>cas de circonstances exceptionnelles (épidémie) ou force </a:t>
          </a:r>
          <a:r>
            <a:rPr lang="fr-FR" sz="1400" kern="1200" dirty="0" smtClean="0"/>
            <a:t>majeure.</a:t>
          </a:r>
          <a:endParaRPr lang="fr-FR" sz="1400" kern="1200" dirty="0"/>
        </a:p>
      </dsp:txBody>
      <dsp:txXfrm>
        <a:off x="0" y="2479296"/>
        <a:ext cx="8472495" cy="478170"/>
      </dsp:txXfrm>
    </dsp:sp>
    <dsp:sp modelId="{3C5868EE-6739-42B1-A8DE-939879036E0D}">
      <dsp:nvSpPr>
        <dsp:cNvPr id="0" name=""/>
        <dsp:cNvSpPr/>
      </dsp:nvSpPr>
      <dsp:spPr>
        <a:xfrm>
          <a:off x="0" y="2957466"/>
          <a:ext cx="8472495" cy="55615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l" defTabSz="622300">
            <a:lnSpc>
              <a:spcPct val="90000"/>
            </a:lnSpc>
            <a:spcBef>
              <a:spcPct val="0"/>
            </a:spcBef>
            <a:spcAft>
              <a:spcPts val="0"/>
            </a:spcAft>
          </a:pPr>
          <a:r>
            <a:rPr lang="fr-FR" sz="1400" kern="1200" dirty="0"/>
            <a:t>Le télétravailleur a les mêmes droits que le salarié qui travaille dans les locaux de l’entreprise (accès aux informations syndicales, participation aux élections, accès à la formation)</a:t>
          </a:r>
        </a:p>
      </dsp:txBody>
      <dsp:txXfrm>
        <a:off x="0" y="2957466"/>
        <a:ext cx="8472495" cy="556152"/>
      </dsp:txXfrm>
    </dsp:sp>
    <dsp:sp modelId="{49345056-1679-46DE-AADE-5203BDE8DF3A}">
      <dsp:nvSpPr>
        <dsp:cNvPr id="0" name=""/>
        <dsp:cNvSpPr/>
      </dsp:nvSpPr>
      <dsp:spPr>
        <a:xfrm>
          <a:off x="0" y="3513618"/>
          <a:ext cx="8472495" cy="8694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9002" tIns="17780" rIns="99568" bIns="17780" numCol="1" spcCol="1270" anchor="t" anchorCtr="0">
          <a:noAutofit/>
        </a:bodyPr>
        <a:lstStyle/>
        <a:p>
          <a:pPr marL="114300" lvl="1" indent="-114300" algn="l" defTabSz="622300">
            <a:lnSpc>
              <a:spcPct val="90000"/>
            </a:lnSpc>
            <a:spcBef>
              <a:spcPct val="0"/>
            </a:spcBef>
            <a:spcAft>
              <a:spcPct val="20000"/>
            </a:spcAft>
            <a:buChar char="••"/>
          </a:pPr>
          <a:r>
            <a:rPr lang="fr-FR" sz="1400" kern="1200" dirty="0"/>
            <a:t>Attention: la loi ne prévoit plus que l’employeur est tenu de prendre en charge tous les </a:t>
          </a:r>
          <a:r>
            <a:rPr lang="fr-FR" sz="1400" kern="1200" dirty="0" smtClean="0"/>
            <a:t>coûts </a:t>
          </a:r>
          <a:r>
            <a:rPr lang="fr-FR" sz="1400" kern="1200" dirty="0"/>
            <a:t>découlant de l’exercice du télétravail (cout du matériel, logiciel, abonnement, communication, </a:t>
          </a:r>
          <a:r>
            <a:rPr lang="fr-FR" sz="1400" kern="1200" dirty="0" smtClean="0"/>
            <a:t>maintenance, etc.) . </a:t>
          </a:r>
          <a:endParaRPr lang="fr-FR" sz="1400" kern="1200" dirty="0"/>
        </a:p>
        <a:p>
          <a:pPr marL="114300" lvl="1" indent="-114300" algn="l" defTabSz="622300">
            <a:lnSpc>
              <a:spcPct val="90000"/>
            </a:lnSpc>
            <a:spcBef>
              <a:spcPct val="0"/>
            </a:spcBef>
            <a:spcAft>
              <a:spcPct val="20000"/>
            </a:spcAft>
            <a:buChar char="••"/>
          </a:pPr>
          <a:r>
            <a:rPr lang="fr-FR" sz="1400" kern="1200" dirty="0"/>
            <a:t>La loi ne prévoit plus non plus de fixer en concertation avec le télétravailleur les plages horaires durant lesquelles l’employeur peut le contacter (c’est l’accord ou la charte qui DOIT le prévoir</a:t>
          </a:r>
          <a:r>
            <a:rPr lang="fr-FR" sz="1400" kern="1200" dirty="0" smtClean="0"/>
            <a:t>).</a:t>
          </a:r>
          <a:endParaRPr lang="fr-FR" sz="1400" kern="1200" dirty="0"/>
        </a:p>
      </dsp:txBody>
      <dsp:txXfrm>
        <a:off x="0" y="3513618"/>
        <a:ext cx="8472495" cy="869400"/>
      </dsp:txXfrm>
    </dsp:sp>
    <dsp:sp modelId="{D294BE27-BBC0-4BE8-84DD-BA472C162458}">
      <dsp:nvSpPr>
        <dsp:cNvPr id="0" name=""/>
        <dsp:cNvSpPr/>
      </dsp:nvSpPr>
      <dsp:spPr>
        <a:xfrm>
          <a:off x="0" y="4383018"/>
          <a:ext cx="8472495" cy="55615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l" defTabSz="622300">
            <a:lnSpc>
              <a:spcPct val="90000"/>
            </a:lnSpc>
            <a:spcBef>
              <a:spcPct val="0"/>
            </a:spcBef>
            <a:spcAft>
              <a:spcPts val="0"/>
            </a:spcAft>
          </a:pPr>
          <a:r>
            <a:rPr lang="fr-FR" sz="1400" kern="1200" dirty="0"/>
            <a:t>La présomption d’AT est instituée en cas d’accident survenu sur le lieu d’exercice du télétravail</a:t>
          </a:r>
        </a:p>
      </dsp:txBody>
      <dsp:txXfrm>
        <a:off x="0" y="4383018"/>
        <a:ext cx="8472495" cy="556152"/>
      </dsp:txXfrm>
    </dsp:sp>
  </dsp:spTree>
</dsp:drawing>
</file>

<file path=ppt/diagrams/drawing1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61EA5947-5D20-4BCF-AF2D-AE244359BE26}">
      <dsp:nvSpPr>
        <dsp:cNvPr id="0" name=""/>
        <dsp:cNvSpPr/>
      </dsp:nvSpPr>
      <dsp:spPr>
        <a:xfrm>
          <a:off x="0" y="11190"/>
          <a:ext cx="7797338" cy="45571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l" defTabSz="844550">
            <a:lnSpc>
              <a:spcPct val="90000"/>
            </a:lnSpc>
            <a:spcBef>
              <a:spcPct val="0"/>
            </a:spcBef>
            <a:spcAft>
              <a:spcPct val="35000"/>
            </a:spcAft>
          </a:pPr>
          <a:r>
            <a:rPr lang="fr-FR" sz="1900" kern="1200" dirty="0"/>
            <a:t>Présomption simple de conformité de l’accord à la </a:t>
          </a:r>
          <a:r>
            <a:rPr lang="fr-FR" sz="1900" kern="1200" dirty="0" smtClean="0"/>
            <a:t>loi</a:t>
          </a:r>
          <a:endParaRPr lang="fr-FR" sz="1900" kern="1200" dirty="0"/>
        </a:p>
      </dsp:txBody>
      <dsp:txXfrm>
        <a:off x="0" y="11190"/>
        <a:ext cx="7797338" cy="455715"/>
      </dsp:txXfrm>
    </dsp:sp>
    <dsp:sp modelId="{0E055877-F9D2-4EFF-8D8C-979E60F3B943}">
      <dsp:nvSpPr>
        <dsp:cNvPr id="0" name=""/>
        <dsp:cNvSpPr/>
      </dsp:nvSpPr>
      <dsp:spPr>
        <a:xfrm>
          <a:off x="0" y="466905"/>
          <a:ext cx="7797338" cy="6096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7565" tIns="22860" rIns="128016" bIns="22860" numCol="1" spcCol="1270" anchor="t" anchorCtr="0">
          <a:noAutofit/>
        </a:bodyPr>
        <a:lstStyle/>
        <a:p>
          <a:pPr marL="171450" lvl="1" indent="-171450" algn="l" defTabSz="800100">
            <a:lnSpc>
              <a:spcPct val="90000"/>
            </a:lnSpc>
            <a:spcBef>
              <a:spcPct val="0"/>
            </a:spcBef>
            <a:spcAft>
              <a:spcPct val="20000"/>
            </a:spcAft>
            <a:buChar char="••"/>
          </a:pPr>
          <a:r>
            <a:rPr lang="fr-FR" sz="1800" kern="1200" dirty="0"/>
            <a:t>Celui qui conteste la légalité d’un accord doit en apporter la </a:t>
          </a:r>
          <a:r>
            <a:rPr lang="fr-FR" sz="1800" kern="1200" dirty="0" smtClean="0"/>
            <a:t>preuve. </a:t>
          </a:r>
          <a:endParaRPr lang="fr-FR" sz="1800" kern="1200" dirty="0"/>
        </a:p>
        <a:p>
          <a:pPr marL="171450" lvl="1" indent="-171450" algn="l" defTabSz="800100">
            <a:lnSpc>
              <a:spcPct val="90000"/>
            </a:lnSpc>
            <a:spcBef>
              <a:spcPct val="0"/>
            </a:spcBef>
            <a:spcAft>
              <a:spcPct val="20000"/>
            </a:spcAft>
            <a:buChar char="••"/>
          </a:pPr>
          <a:r>
            <a:rPr lang="fr-FR" sz="1800" kern="1200" dirty="0" smtClean="0"/>
            <a:t>Conforte une jurisprudence fâcheuse concernant l’égalité de traitement. </a:t>
          </a:r>
          <a:endParaRPr lang="fr-FR" sz="1800" kern="1200" dirty="0"/>
        </a:p>
      </dsp:txBody>
      <dsp:txXfrm>
        <a:off x="0" y="466905"/>
        <a:ext cx="7797338" cy="609615"/>
      </dsp:txXfrm>
    </dsp:sp>
    <dsp:sp modelId="{81E1FE44-25B7-41D6-B2E4-488F69A50143}">
      <dsp:nvSpPr>
        <dsp:cNvPr id="0" name=""/>
        <dsp:cNvSpPr/>
      </dsp:nvSpPr>
      <dsp:spPr>
        <a:xfrm>
          <a:off x="0" y="1076520"/>
          <a:ext cx="7797338" cy="45571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l" defTabSz="844550">
            <a:lnSpc>
              <a:spcPct val="90000"/>
            </a:lnSpc>
            <a:spcBef>
              <a:spcPct val="0"/>
            </a:spcBef>
            <a:spcAft>
              <a:spcPct val="35000"/>
            </a:spcAft>
          </a:pPr>
          <a:r>
            <a:rPr lang="fr-FR" sz="1900" kern="1200" dirty="0"/>
            <a:t>Délai de prescription de l’action en nullité : 2 </a:t>
          </a:r>
          <a:r>
            <a:rPr lang="fr-FR" sz="1900" kern="1200" dirty="0" smtClean="0"/>
            <a:t>mois</a:t>
          </a:r>
          <a:endParaRPr lang="fr-FR" sz="1900" kern="1200" dirty="0"/>
        </a:p>
      </dsp:txBody>
      <dsp:txXfrm>
        <a:off x="0" y="1076520"/>
        <a:ext cx="7797338" cy="455715"/>
      </dsp:txXfrm>
    </dsp:sp>
    <dsp:sp modelId="{671099B5-8449-4EA5-B929-E9F49E8045EA}">
      <dsp:nvSpPr>
        <dsp:cNvPr id="0" name=""/>
        <dsp:cNvSpPr/>
      </dsp:nvSpPr>
      <dsp:spPr>
        <a:xfrm>
          <a:off x="0" y="1532235"/>
          <a:ext cx="7797338" cy="11799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7565" tIns="22860" rIns="128016" bIns="22860" numCol="1" spcCol="1270" anchor="t" anchorCtr="0">
          <a:noAutofit/>
        </a:bodyPr>
        <a:lstStyle/>
        <a:p>
          <a:pPr marL="171450" lvl="1" indent="-171450" algn="just" defTabSz="800100">
            <a:lnSpc>
              <a:spcPct val="90000"/>
            </a:lnSpc>
            <a:spcBef>
              <a:spcPct val="0"/>
            </a:spcBef>
            <a:spcAft>
              <a:spcPct val="20000"/>
            </a:spcAft>
            <a:buChar char="••"/>
          </a:pPr>
          <a:r>
            <a:rPr lang="fr-FR" sz="1800" kern="1200" dirty="0"/>
            <a:t>Ce délai court à compter de la notification de l’accord aux OS de </a:t>
          </a:r>
          <a:r>
            <a:rPr lang="fr-FR" sz="1800" kern="1200" dirty="0" smtClean="0"/>
            <a:t>l’entreprise.</a:t>
          </a:r>
          <a:endParaRPr lang="fr-FR" sz="1800" kern="1200" dirty="0"/>
        </a:p>
        <a:p>
          <a:pPr marL="171450" lvl="1" indent="-171450" algn="just" defTabSz="800100">
            <a:lnSpc>
              <a:spcPct val="90000"/>
            </a:lnSpc>
            <a:spcBef>
              <a:spcPct val="0"/>
            </a:spcBef>
            <a:spcAft>
              <a:spcPct val="20000"/>
            </a:spcAft>
            <a:buChar char="••"/>
          </a:pPr>
          <a:r>
            <a:rPr lang="fr-FR" sz="1800" kern="1200" dirty="0"/>
            <a:t>Ce délai court à compter de la date de publication dans la base de données </a:t>
          </a:r>
          <a:r>
            <a:rPr lang="fr-FR" sz="1800" kern="1200" dirty="0" smtClean="0"/>
            <a:t>nationale.</a:t>
          </a:r>
          <a:endParaRPr lang="fr-FR" sz="1800" kern="1200" dirty="0"/>
        </a:p>
        <a:p>
          <a:pPr marL="171450" lvl="1" indent="-171450" algn="just" defTabSz="800100">
            <a:lnSpc>
              <a:spcPct val="90000"/>
            </a:lnSpc>
            <a:spcBef>
              <a:spcPct val="0"/>
            </a:spcBef>
            <a:spcAft>
              <a:spcPct val="20000"/>
            </a:spcAft>
            <a:buChar char="••"/>
          </a:pPr>
          <a:r>
            <a:rPr lang="fr-FR" sz="1800" kern="1200" dirty="0"/>
            <a:t>Applicable aux accords conclus depuis le 24 septembre </a:t>
          </a:r>
          <a:r>
            <a:rPr lang="fr-FR" sz="1800" kern="1200" dirty="0" smtClean="0"/>
            <a:t>2017.</a:t>
          </a:r>
          <a:endParaRPr lang="fr-FR" sz="1800" kern="1200" dirty="0"/>
        </a:p>
      </dsp:txBody>
      <dsp:txXfrm>
        <a:off x="0" y="1532235"/>
        <a:ext cx="7797338" cy="1179900"/>
      </dsp:txXfrm>
    </dsp:sp>
    <dsp:sp modelId="{255E15CC-B8A2-4C81-8005-514F7ADBC5E6}">
      <dsp:nvSpPr>
        <dsp:cNvPr id="0" name=""/>
        <dsp:cNvSpPr/>
      </dsp:nvSpPr>
      <dsp:spPr>
        <a:xfrm>
          <a:off x="0" y="2712135"/>
          <a:ext cx="7797338" cy="45571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l" defTabSz="844550">
            <a:lnSpc>
              <a:spcPct val="90000"/>
            </a:lnSpc>
            <a:spcBef>
              <a:spcPct val="0"/>
            </a:spcBef>
            <a:spcAft>
              <a:spcPct val="35000"/>
            </a:spcAft>
          </a:pPr>
          <a:r>
            <a:rPr lang="fr-FR" sz="1900" kern="1200" dirty="0"/>
            <a:t>La modulation dans le temps des effets des décisions </a:t>
          </a:r>
          <a:r>
            <a:rPr lang="fr-FR" sz="1900" kern="1200" dirty="0" smtClean="0"/>
            <a:t>judiciaires</a:t>
          </a:r>
          <a:endParaRPr lang="fr-FR" sz="1900" kern="1200" dirty="0"/>
        </a:p>
      </dsp:txBody>
      <dsp:txXfrm>
        <a:off x="0" y="2712135"/>
        <a:ext cx="7797338" cy="455715"/>
      </dsp:txXfrm>
    </dsp:sp>
    <dsp:sp modelId="{2ECD0601-35D9-4A01-8735-89D139B3C8E8}">
      <dsp:nvSpPr>
        <dsp:cNvPr id="0" name=""/>
        <dsp:cNvSpPr/>
      </dsp:nvSpPr>
      <dsp:spPr>
        <a:xfrm>
          <a:off x="0" y="3167850"/>
          <a:ext cx="7797338" cy="10341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7565" tIns="22860" rIns="128016" bIns="22860" numCol="1" spcCol="1270" anchor="t" anchorCtr="0">
          <a:noAutofit/>
        </a:bodyPr>
        <a:lstStyle/>
        <a:p>
          <a:pPr marL="171450" lvl="1" indent="-171450" algn="just" defTabSz="800100">
            <a:lnSpc>
              <a:spcPct val="90000"/>
            </a:lnSpc>
            <a:spcBef>
              <a:spcPct val="0"/>
            </a:spcBef>
            <a:spcAft>
              <a:spcPct val="20000"/>
            </a:spcAft>
            <a:buChar char="••"/>
          </a:pPr>
          <a:r>
            <a:rPr lang="fr-FR" sz="1800" kern="1200" dirty="0"/>
            <a:t>En cas d’annulation de tout ou partie d’un accord, le juge peut décider que l’annulation ne vaudra que pour l’avenir ou de moduler les effets de la décision dans le </a:t>
          </a:r>
          <a:r>
            <a:rPr lang="fr-FR" sz="1800" kern="1200" dirty="0" smtClean="0"/>
            <a:t>temps.</a:t>
          </a:r>
          <a:endParaRPr lang="fr-FR" sz="1800" kern="1200" dirty="0"/>
        </a:p>
      </dsp:txBody>
      <dsp:txXfrm>
        <a:off x="0" y="3167850"/>
        <a:ext cx="7797338" cy="1034196"/>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1EDC97AF-D58C-4CC6-BFC7-731CBEE0889B}">
      <dsp:nvSpPr>
        <dsp:cNvPr id="0" name=""/>
        <dsp:cNvSpPr/>
      </dsp:nvSpPr>
      <dsp:spPr>
        <a:xfrm rot="5400000">
          <a:off x="5039162" y="-2079677"/>
          <a:ext cx="743538" cy="5092641"/>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lang="fr-FR" sz="1200" kern="1200" dirty="0"/>
            <a:t>Application des anciennes règles</a:t>
          </a:r>
        </a:p>
        <a:p>
          <a:pPr marL="114300" lvl="1" indent="-114300" algn="l" defTabSz="533400">
            <a:lnSpc>
              <a:spcPct val="90000"/>
            </a:lnSpc>
            <a:spcBef>
              <a:spcPct val="0"/>
            </a:spcBef>
            <a:spcAft>
              <a:spcPct val="15000"/>
            </a:spcAft>
            <a:buChar char="••"/>
          </a:pPr>
          <a:r>
            <a:rPr lang="fr-FR" sz="1200" kern="1200" dirty="0"/>
            <a:t>Pour </a:t>
          </a:r>
          <a:r>
            <a:rPr lang="fr-FR" sz="1200" kern="1200" dirty="0" smtClean="0"/>
            <a:t>un mandat se terminant au plus tard le 31/12/19</a:t>
          </a:r>
          <a:endParaRPr lang="fr-FR" sz="1200" kern="1200" dirty="0"/>
        </a:p>
        <a:p>
          <a:pPr marL="114300" lvl="1" indent="-114300" algn="l" defTabSz="533400">
            <a:lnSpc>
              <a:spcPct val="90000"/>
            </a:lnSpc>
            <a:spcBef>
              <a:spcPct val="0"/>
            </a:spcBef>
            <a:spcAft>
              <a:spcPct val="15000"/>
            </a:spcAft>
            <a:buChar char="••"/>
          </a:pPr>
          <a:r>
            <a:rPr lang="fr-FR" sz="1200" kern="1200" dirty="0" smtClean="0"/>
            <a:t>PAP : protocole d’accord préélectoral</a:t>
          </a:r>
          <a:endParaRPr lang="fr-FR" sz="1200" kern="1200" dirty="0"/>
        </a:p>
      </dsp:txBody>
      <dsp:txXfrm rot="5400000">
        <a:off x="5039162" y="-2079677"/>
        <a:ext cx="743538" cy="5092641"/>
      </dsp:txXfrm>
    </dsp:sp>
    <dsp:sp modelId="{FA339EA6-F5DC-4D82-AF67-72E1C8483E1E}">
      <dsp:nvSpPr>
        <dsp:cNvPr id="0" name=""/>
        <dsp:cNvSpPr/>
      </dsp:nvSpPr>
      <dsp:spPr>
        <a:xfrm>
          <a:off x="0" y="1932"/>
          <a:ext cx="2864611" cy="92942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a:lnSpc>
              <a:spcPct val="90000"/>
            </a:lnSpc>
            <a:spcBef>
              <a:spcPct val="0"/>
            </a:spcBef>
            <a:spcAft>
              <a:spcPct val="35000"/>
            </a:spcAft>
          </a:pPr>
          <a:r>
            <a:rPr lang="fr-FR" sz="2000" kern="1200" dirty="0"/>
            <a:t>PAP * conclu avant le 23/09/17</a:t>
          </a:r>
        </a:p>
      </dsp:txBody>
      <dsp:txXfrm>
        <a:off x="0" y="1932"/>
        <a:ext cx="2864611" cy="929422"/>
      </dsp:txXfrm>
    </dsp:sp>
    <dsp:sp modelId="{9DE27FF8-82F5-4EBE-B997-C974D5C36A50}">
      <dsp:nvSpPr>
        <dsp:cNvPr id="0" name=""/>
        <dsp:cNvSpPr/>
      </dsp:nvSpPr>
      <dsp:spPr>
        <a:xfrm rot="5400000">
          <a:off x="5039162" y="-1103783"/>
          <a:ext cx="743538" cy="5092641"/>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lang="fr-FR" sz="1200" kern="1200" dirty="0" smtClean="0"/>
            <a:t> Prorogation </a:t>
          </a:r>
          <a:r>
            <a:rPr lang="fr-FR" sz="1200" kern="1200" dirty="0"/>
            <a:t>automatique des mandats jusqu’au 31/12/2017</a:t>
          </a:r>
        </a:p>
        <a:p>
          <a:pPr marL="114300" lvl="1" indent="-114300" algn="l" defTabSz="533400">
            <a:lnSpc>
              <a:spcPct val="90000"/>
            </a:lnSpc>
            <a:spcBef>
              <a:spcPct val="0"/>
            </a:spcBef>
            <a:spcAft>
              <a:spcPct val="15000"/>
            </a:spcAft>
            <a:buChar char="••"/>
          </a:pPr>
          <a:r>
            <a:rPr lang="fr-FR" sz="1200" kern="1200" dirty="0" smtClean="0"/>
            <a:t>Mise </a:t>
          </a:r>
          <a:r>
            <a:rPr lang="fr-FR" sz="1200" kern="1200" dirty="0"/>
            <a:t>en place du CSE au 01/01/2018 ou prorogation des mandats pendant 1 an </a:t>
          </a:r>
          <a:r>
            <a:rPr lang="fr-FR" sz="1200" kern="1200" dirty="0" smtClean="0"/>
            <a:t>au plus </a:t>
          </a:r>
          <a:r>
            <a:rPr lang="fr-FR" sz="1200" kern="1200" dirty="0"/>
            <a:t>par accord collectif ou décision unilatérale après </a:t>
          </a:r>
          <a:r>
            <a:rPr lang="fr-FR" sz="1200" kern="1200" dirty="0" smtClean="0"/>
            <a:t>consultation des IRP existantes</a:t>
          </a:r>
          <a:endParaRPr lang="fr-FR" sz="1200" kern="1200" dirty="0"/>
        </a:p>
      </dsp:txBody>
      <dsp:txXfrm rot="5400000">
        <a:off x="5039162" y="-1103783"/>
        <a:ext cx="743538" cy="5092641"/>
      </dsp:txXfrm>
    </dsp:sp>
    <dsp:sp modelId="{001175BA-67C8-40E3-81A9-5968B4536807}">
      <dsp:nvSpPr>
        <dsp:cNvPr id="0" name=""/>
        <dsp:cNvSpPr/>
      </dsp:nvSpPr>
      <dsp:spPr>
        <a:xfrm>
          <a:off x="0" y="977826"/>
          <a:ext cx="2864611" cy="92942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a:lnSpc>
              <a:spcPct val="90000"/>
            </a:lnSpc>
            <a:spcBef>
              <a:spcPct val="0"/>
            </a:spcBef>
            <a:spcAft>
              <a:spcPct val="35000"/>
            </a:spcAft>
          </a:pPr>
          <a:r>
            <a:rPr lang="fr-FR" sz="2000" kern="1200" dirty="0"/>
            <a:t>Fin de mandat entre le 23/09/17 et le 31/12/17</a:t>
          </a:r>
        </a:p>
      </dsp:txBody>
      <dsp:txXfrm>
        <a:off x="0" y="977826"/>
        <a:ext cx="2864611" cy="929422"/>
      </dsp:txXfrm>
    </dsp:sp>
    <dsp:sp modelId="{37F3A3DF-9846-463F-9CAC-2D1703535620}">
      <dsp:nvSpPr>
        <dsp:cNvPr id="0" name=""/>
        <dsp:cNvSpPr/>
      </dsp:nvSpPr>
      <dsp:spPr>
        <a:xfrm rot="5400000">
          <a:off x="5039162" y="-127888"/>
          <a:ext cx="743538" cy="5092641"/>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lang="fr-FR" sz="1200" kern="1200" dirty="0" smtClean="0"/>
            <a:t>Mise </a:t>
          </a:r>
          <a:r>
            <a:rPr lang="fr-FR" sz="1200" kern="1200" dirty="0"/>
            <a:t>en place du CSE au terme des </a:t>
          </a:r>
          <a:r>
            <a:rPr lang="fr-FR" sz="1200" kern="1200" dirty="0" smtClean="0"/>
            <a:t>mandats</a:t>
          </a:r>
          <a:endParaRPr lang="fr-FR" sz="1200" kern="1200" dirty="0"/>
        </a:p>
        <a:p>
          <a:pPr marL="114300" lvl="1" indent="-114300" algn="l" defTabSz="533400">
            <a:lnSpc>
              <a:spcPct val="90000"/>
            </a:lnSpc>
            <a:spcBef>
              <a:spcPct val="0"/>
            </a:spcBef>
            <a:spcAft>
              <a:spcPct val="15000"/>
            </a:spcAft>
            <a:buChar char="••"/>
          </a:pPr>
          <a:r>
            <a:rPr lang="fr-FR" sz="1200" kern="1200" dirty="0" smtClean="0"/>
            <a:t>Possibilité de proroger ou réduire les mandats pour un an au plus (à compter de la date d’expiration des mandats) par accord collectif ou décision unilatérale après consultation  des IRP existantes</a:t>
          </a:r>
          <a:endParaRPr lang="fr-FR" sz="1200" kern="1200" dirty="0"/>
        </a:p>
      </dsp:txBody>
      <dsp:txXfrm rot="5400000">
        <a:off x="5039162" y="-127888"/>
        <a:ext cx="743538" cy="5092641"/>
      </dsp:txXfrm>
    </dsp:sp>
    <dsp:sp modelId="{40EA57F8-68F8-4153-971E-85799C1C7CE4}">
      <dsp:nvSpPr>
        <dsp:cNvPr id="0" name=""/>
        <dsp:cNvSpPr/>
      </dsp:nvSpPr>
      <dsp:spPr>
        <a:xfrm>
          <a:off x="0" y="1953720"/>
          <a:ext cx="2864611" cy="92942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a:lnSpc>
              <a:spcPct val="90000"/>
            </a:lnSpc>
            <a:spcBef>
              <a:spcPct val="0"/>
            </a:spcBef>
            <a:spcAft>
              <a:spcPct val="35000"/>
            </a:spcAft>
          </a:pPr>
          <a:r>
            <a:rPr lang="fr-FR" sz="2000" kern="1200" dirty="0"/>
            <a:t>Fin de mandat en 2018</a:t>
          </a:r>
        </a:p>
        <a:p>
          <a:pPr lvl="0" algn="ctr" defTabSz="889000">
            <a:lnSpc>
              <a:spcPct val="90000"/>
            </a:lnSpc>
            <a:spcBef>
              <a:spcPct val="0"/>
            </a:spcBef>
            <a:spcAft>
              <a:spcPct val="35000"/>
            </a:spcAft>
          </a:pPr>
          <a:r>
            <a:rPr lang="fr-FR" sz="1600" kern="1200" dirty="0"/>
            <a:t>(entre le 01/01/18 et le 31/12/18)</a:t>
          </a:r>
        </a:p>
      </dsp:txBody>
      <dsp:txXfrm>
        <a:off x="0" y="1953720"/>
        <a:ext cx="2864611" cy="929422"/>
      </dsp:txXfrm>
    </dsp:sp>
    <dsp:sp modelId="{70BABC64-E7C3-42EC-9DFB-4AFB7DD03ABF}">
      <dsp:nvSpPr>
        <dsp:cNvPr id="0" name=""/>
        <dsp:cNvSpPr/>
      </dsp:nvSpPr>
      <dsp:spPr>
        <a:xfrm rot="5400000">
          <a:off x="5039162" y="848005"/>
          <a:ext cx="743538" cy="5092641"/>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lang="fr-FR" sz="1200" kern="1200" dirty="0"/>
            <a:t>Mise en place du </a:t>
          </a:r>
          <a:r>
            <a:rPr lang="fr-FR" sz="1200" kern="1200" dirty="0" smtClean="0"/>
            <a:t>CSE dès la fin du mandat</a:t>
          </a:r>
          <a:endParaRPr lang="fr-FR" sz="1200" kern="1200" dirty="0"/>
        </a:p>
      </dsp:txBody>
      <dsp:txXfrm rot="5400000">
        <a:off x="5039162" y="848005"/>
        <a:ext cx="743538" cy="5092641"/>
      </dsp:txXfrm>
    </dsp:sp>
    <dsp:sp modelId="{84253635-C742-45C5-AA3C-D2FBF1BC7492}">
      <dsp:nvSpPr>
        <dsp:cNvPr id="0" name=""/>
        <dsp:cNvSpPr/>
      </dsp:nvSpPr>
      <dsp:spPr>
        <a:xfrm>
          <a:off x="0" y="2929614"/>
          <a:ext cx="2864611" cy="92942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a:lnSpc>
              <a:spcPct val="90000"/>
            </a:lnSpc>
            <a:spcBef>
              <a:spcPct val="0"/>
            </a:spcBef>
            <a:spcAft>
              <a:spcPct val="35000"/>
            </a:spcAft>
          </a:pPr>
          <a:r>
            <a:rPr lang="fr-FR" sz="2000" kern="1200" dirty="0"/>
            <a:t>Fin de mandat en 2019</a:t>
          </a:r>
        </a:p>
      </dsp:txBody>
      <dsp:txXfrm>
        <a:off x="0" y="2929614"/>
        <a:ext cx="2864611" cy="929422"/>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63A6DFCC-F5F3-4A3E-8AAC-AB54DA8BF565}">
      <dsp:nvSpPr>
        <dsp:cNvPr id="0" name=""/>
        <dsp:cNvSpPr/>
      </dsp:nvSpPr>
      <dsp:spPr>
        <a:xfrm>
          <a:off x="2536728" y="0"/>
          <a:ext cx="2119121" cy="2119443"/>
        </a:xfrm>
        <a:prstGeom prst="circularArrow">
          <a:avLst>
            <a:gd name="adj1" fmla="val 10980"/>
            <a:gd name="adj2" fmla="val 1142322"/>
            <a:gd name="adj3" fmla="val 4500000"/>
            <a:gd name="adj4" fmla="val 10800000"/>
            <a:gd name="adj5" fmla="val 125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BDD9E53-A53F-4E77-BBED-38307DA4C8EB}">
      <dsp:nvSpPr>
        <dsp:cNvPr id="0" name=""/>
        <dsp:cNvSpPr/>
      </dsp:nvSpPr>
      <dsp:spPr>
        <a:xfrm>
          <a:off x="3005124" y="765183"/>
          <a:ext cx="1177554" cy="5886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fr-FR" sz="1300" kern="1200" dirty="0"/>
            <a:t>Accord collectif majoritaire</a:t>
          </a:r>
        </a:p>
      </dsp:txBody>
      <dsp:txXfrm>
        <a:off x="3005124" y="765183"/>
        <a:ext cx="1177554" cy="588636"/>
      </dsp:txXfrm>
    </dsp:sp>
    <dsp:sp modelId="{E1E0850C-DCC8-4637-83DD-52C640359C6D}">
      <dsp:nvSpPr>
        <dsp:cNvPr id="0" name=""/>
        <dsp:cNvSpPr/>
      </dsp:nvSpPr>
      <dsp:spPr>
        <a:xfrm>
          <a:off x="1948150" y="1217777"/>
          <a:ext cx="2119121" cy="2119443"/>
        </a:xfrm>
        <a:prstGeom prst="leftCircularArrow">
          <a:avLst>
            <a:gd name="adj1" fmla="val 10980"/>
            <a:gd name="adj2" fmla="val 1142322"/>
            <a:gd name="adj3" fmla="val 6300000"/>
            <a:gd name="adj4" fmla="val 18900000"/>
            <a:gd name="adj5" fmla="val 125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BEED738-58CA-473E-A170-6CF5F4589760}">
      <dsp:nvSpPr>
        <dsp:cNvPr id="0" name=""/>
        <dsp:cNvSpPr/>
      </dsp:nvSpPr>
      <dsp:spPr>
        <a:xfrm>
          <a:off x="2418933" y="1990005"/>
          <a:ext cx="1177554" cy="5886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fr-FR" sz="1300" kern="1200" dirty="0"/>
            <a:t>Accord avec les membres du CSE</a:t>
          </a:r>
        </a:p>
      </dsp:txBody>
      <dsp:txXfrm>
        <a:off x="2418933" y="1990005"/>
        <a:ext cx="1177554" cy="588636"/>
      </dsp:txXfrm>
    </dsp:sp>
    <dsp:sp modelId="{F59FBFA8-3F92-4669-9F5F-DE8788381FF8}">
      <dsp:nvSpPr>
        <dsp:cNvPr id="0" name=""/>
        <dsp:cNvSpPr/>
      </dsp:nvSpPr>
      <dsp:spPr>
        <a:xfrm>
          <a:off x="2687554" y="2581283"/>
          <a:ext cx="1820653" cy="1821383"/>
        </a:xfrm>
        <a:prstGeom prst="blockArc">
          <a:avLst>
            <a:gd name="adj1" fmla="val 13500000"/>
            <a:gd name="adj2" fmla="val 10800000"/>
            <a:gd name="adj3" fmla="val 1274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F8E4F84-9A51-4B2B-ADB6-37345A88FA4A}">
      <dsp:nvSpPr>
        <dsp:cNvPr id="0" name=""/>
        <dsp:cNvSpPr/>
      </dsp:nvSpPr>
      <dsp:spPr>
        <a:xfrm>
          <a:off x="3007909" y="3216588"/>
          <a:ext cx="1177554" cy="5886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fr-FR" sz="1300" kern="1200" dirty="0"/>
            <a:t>Décision unilatérale de l’employeur</a:t>
          </a:r>
        </a:p>
      </dsp:txBody>
      <dsp:txXfrm>
        <a:off x="3007909" y="3216588"/>
        <a:ext cx="1177554" cy="588636"/>
      </dsp:txXfrm>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1EDC97AF-D58C-4CC6-BFC7-731CBEE0889B}">
      <dsp:nvSpPr>
        <dsp:cNvPr id="0" name=""/>
        <dsp:cNvSpPr/>
      </dsp:nvSpPr>
      <dsp:spPr>
        <a:xfrm rot="5400000">
          <a:off x="5039162" y="-2079677"/>
          <a:ext cx="743538" cy="5092641"/>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lang="fr-FR" sz="1200" kern="1200" dirty="0" smtClean="0"/>
            <a:t>A défaut, dispositions de l’article </a:t>
          </a:r>
          <a:r>
            <a:rPr lang="fr-FR" sz="1200" kern="1200" dirty="0" err="1" smtClean="0"/>
            <a:t>R</a:t>
          </a:r>
          <a:r>
            <a:rPr lang="fr-FR" sz="1200" kern="1200" dirty="0" smtClean="0"/>
            <a:t> 2314-1</a:t>
          </a:r>
          <a:endParaRPr lang="fr-FR" sz="1200" kern="1200" dirty="0"/>
        </a:p>
      </dsp:txBody>
      <dsp:txXfrm rot="5400000">
        <a:off x="5039162" y="-2079677"/>
        <a:ext cx="743538" cy="5092641"/>
      </dsp:txXfrm>
    </dsp:sp>
    <dsp:sp modelId="{FA339EA6-F5DC-4D82-AF67-72E1C8483E1E}">
      <dsp:nvSpPr>
        <dsp:cNvPr id="0" name=""/>
        <dsp:cNvSpPr/>
      </dsp:nvSpPr>
      <dsp:spPr>
        <a:xfrm>
          <a:off x="0" y="1932"/>
          <a:ext cx="2864611" cy="92942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a:lnSpc>
              <a:spcPct val="90000"/>
            </a:lnSpc>
            <a:spcBef>
              <a:spcPct val="0"/>
            </a:spcBef>
            <a:spcAft>
              <a:spcPct val="35000"/>
            </a:spcAft>
          </a:pPr>
          <a:r>
            <a:rPr lang="fr-FR" sz="2000" kern="1200" dirty="0" smtClean="0"/>
            <a:t>Le nombre de sièges peut être modifié</a:t>
          </a:r>
          <a:endParaRPr lang="fr-FR" sz="2000" kern="1200" dirty="0"/>
        </a:p>
      </dsp:txBody>
      <dsp:txXfrm>
        <a:off x="0" y="1932"/>
        <a:ext cx="2864611" cy="929422"/>
      </dsp:txXfrm>
    </dsp:sp>
    <dsp:sp modelId="{9DE27FF8-82F5-4EBE-B997-C974D5C36A50}">
      <dsp:nvSpPr>
        <dsp:cNvPr id="0" name=""/>
        <dsp:cNvSpPr/>
      </dsp:nvSpPr>
      <dsp:spPr>
        <a:xfrm rot="5400000">
          <a:off x="5039162" y="-1103783"/>
          <a:ext cx="743538" cy="5092641"/>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lang="fr-FR" sz="1200" kern="1200" dirty="0" smtClean="0"/>
            <a:t> A condition que l’accord soit unanime</a:t>
          </a:r>
          <a:endParaRPr lang="fr-FR" sz="1200" kern="1200" dirty="0"/>
        </a:p>
        <a:p>
          <a:pPr marL="114300" lvl="1" indent="-114300" algn="l" defTabSz="533400">
            <a:lnSpc>
              <a:spcPct val="90000"/>
            </a:lnSpc>
            <a:spcBef>
              <a:spcPct val="0"/>
            </a:spcBef>
            <a:spcAft>
              <a:spcPct val="15000"/>
            </a:spcAft>
            <a:buChar char="••"/>
          </a:pPr>
          <a:r>
            <a:rPr lang="fr-FR" sz="1200" kern="1200" dirty="0" smtClean="0"/>
            <a:t>L’existence du 3</a:t>
          </a:r>
          <a:r>
            <a:rPr lang="fr-FR" sz="1200" kern="1200" baseline="30000" dirty="0" smtClean="0"/>
            <a:t>ème</a:t>
          </a:r>
          <a:r>
            <a:rPr lang="fr-FR" sz="1200" kern="1200" dirty="0" smtClean="0"/>
            <a:t> collège ne peut être remise en cause s’il y a au moins  25 cadres ou ingénieurs</a:t>
          </a:r>
          <a:endParaRPr lang="fr-FR" sz="1200" kern="1200" dirty="0"/>
        </a:p>
      </dsp:txBody>
      <dsp:txXfrm rot="5400000">
        <a:off x="5039162" y="-1103783"/>
        <a:ext cx="743538" cy="5092641"/>
      </dsp:txXfrm>
    </dsp:sp>
    <dsp:sp modelId="{001175BA-67C8-40E3-81A9-5968B4536807}">
      <dsp:nvSpPr>
        <dsp:cNvPr id="0" name=""/>
        <dsp:cNvSpPr/>
      </dsp:nvSpPr>
      <dsp:spPr>
        <a:xfrm>
          <a:off x="0" y="977826"/>
          <a:ext cx="2864611" cy="92942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a:lnSpc>
              <a:spcPct val="90000"/>
            </a:lnSpc>
            <a:spcBef>
              <a:spcPct val="0"/>
            </a:spcBef>
            <a:spcAft>
              <a:spcPct val="35000"/>
            </a:spcAft>
          </a:pPr>
          <a:r>
            <a:rPr lang="fr-FR" sz="2000" kern="1200" dirty="0" smtClean="0"/>
            <a:t>Le nombre et la composition des collèges</a:t>
          </a:r>
          <a:endParaRPr lang="fr-FR" sz="2000" kern="1200" dirty="0"/>
        </a:p>
      </dsp:txBody>
      <dsp:txXfrm>
        <a:off x="0" y="977826"/>
        <a:ext cx="2864611" cy="929422"/>
      </dsp:txXfrm>
    </dsp:sp>
    <dsp:sp modelId="{37F3A3DF-9846-463F-9CAC-2D1703535620}">
      <dsp:nvSpPr>
        <dsp:cNvPr id="0" name=""/>
        <dsp:cNvSpPr/>
      </dsp:nvSpPr>
      <dsp:spPr>
        <a:xfrm rot="5400000">
          <a:off x="5039162" y="-127888"/>
          <a:ext cx="743538" cy="5092641"/>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lang="fr-FR" sz="1200" kern="1200" dirty="0" smtClean="0"/>
            <a:t>Dès lors que le volume global de ces heures au sein de chaque collège est au moins égal à celui résultant des dispositions légales au regard de l’effectif de l’entreprise</a:t>
          </a:r>
          <a:endParaRPr lang="fr-FR" sz="1200" kern="1200" dirty="0"/>
        </a:p>
      </dsp:txBody>
      <dsp:txXfrm rot="5400000">
        <a:off x="5039162" y="-127888"/>
        <a:ext cx="743538" cy="5092641"/>
      </dsp:txXfrm>
    </dsp:sp>
    <dsp:sp modelId="{40EA57F8-68F8-4153-971E-85799C1C7CE4}">
      <dsp:nvSpPr>
        <dsp:cNvPr id="0" name=""/>
        <dsp:cNvSpPr/>
      </dsp:nvSpPr>
      <dsp:spPr>
        <a:xfrm>
          <a:off x="0" y="1953720"/>
          <a:ext cx="2864611" cy="92942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a:lnSpc>
              <a:spcPct val="90000"/>
            </a:lnSpc>
            <a:spcBef>
              <a:spcPct val="0"/>
            </a:spcBef>
            <a:spcAft>
              <a:spcPct val="35000"/>
            </a:spcAft>
          </a:pPr>
          <a:r>
            <a:rPr lang="fr-FR" sz="2000" kern="1200" dirty="0" smtClean="0"/>
            <a:t>Le volume des heures individuelles de délégation</a:t>
          </a:r>
          <a:endParaRPr lang="fr-FR" sz="1600" kern="1200" dirty="0"/>
        </a:p>
      </dsp:txBody>
      <dsp:txXfrm>
        <a:off x="0" y="1953720"/>
        <a:ext cx="2864611" cy="929422"/>
      </dsp:txXfrm>
    </dsp:sp>
    <dsp:sp modelId="{70BABC64-E7C3-42EC-9DFB-4AFB7DD03ABF}">
      <dsp:nvSpPr>
        <dsp:cNvPr id="0" name=""/>
        <dsp:cNvSpPr/>
      </dsp:nvSpPr>
      <dsp:spPr>
        <a:xfrm rot="5400000">
          <a:off x="5039162" y="848005"/>
          <a:ext cx="743538" cy="5092641"/>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lang="fr-FR" sz="1200" kern="1200" dirty="0" smtClean="0"/>
            <a:t>Durée du mandat entre 2 et 4 ans</a:t>
          </a:r>
          <a:endParaRPr lang="fr-FR" sz="1200" kern="1200" dirty="0"/>
        </a:p>
        <a:p>
          <a:pPr marL="114300" lvl="1" indent="-114300" algn="l" defTabSz="533400">
            <a:lnSpc>
              <a:spcPct val="90000"/>
            </a:lnSpc>
            <a:spcBef>
              <a:spcPct val="0"/>
            </a:spcBef>
            <a:spcAft>
              <a:spcPct val="15000"/>
            </a:spcAft>
            <a:buChar char="••"/>
          </a:pPr>
          <a:r>
            <a:rPr lang="fr-FR" sz="1200" kern="1200" dirty="0" smtClean="0"/>
            <a:t>La limitation à 3 mandats ne s’applique pas dans les entreprises de moins de 50 salariés</a:t>
          </a:r>
          <a:endParaRPr lang="fr-FR" sz="1200" kern="1200" dirty="0"/>
        </a:p>
      </dsp:txBody>
      <dsp:txXfrm rot="5400000">
        <a:off x="5039162" y="848005"/>
        <a:ext cx="743538" cy="5092641"/>
      </dsp:txXfrm>
    </dsp:sp>
    <dsp:sp modelId="{84253635-C742-45C5-AA3C-D2FBF1BC7492}">
      <dsp:nvSpPr>
        <dsp:cNvPr id="0" name=""/>
        <dsp:cNvSpPr/>
      </dsp:nvSpPr>
      <dsp:spPr>
        <a:xfrm>
          <a:off x="0" y="2929614"/>
          <a:ext cx="2864611" cy="92942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a:lnSpc>
              <a:spcPct val="90000"/>
            </a:lnSpc>
            <a:spcBef>
              <a:spcPct val="0"/>
            </a:spcBef>
            <a:spcAft>
              <a:spcPct val="35000"/>
            </a:spcAft>
          </a:pPr>
          <a:r>
            <a:rPr lang="fr-FR" sz="2000" kern="1200" dirty="0" smtClean="0"/>
            <a:t>Durée du mandat et dérogation possible à la limite de 3 mandats</a:t>
          </a:r>
          <a:endParaRPr lang="fr-FR" sz="2000" kern="1200" dirty="0"/>
        </a:p>
      </dsp:txBody>
      <dsp:txXfrm>
        <a:off x="0" y="2929614"/>
        <a:ext cx="2864611" cy="929422"/>
      </dsp:txXfrm>
    </dsp:sp>
  </dsp:spTree>
</dsp:drawing>
</file>

<file path=ppt/diagrams/drawing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69D17DD1-4869-435A-8754-7F227F879746}">
      <dsp:nvSpPr>
        <dsp:cNvPr id="0" name=""/>
        <dsp:cNvSpPr/>
      </dsp:nvSpPr>
      <dsp:spPr>
        <a:xfrm>
          <a:off x="3587251" y="278"/>
          <a:ext cx="5380878" cy="1084737"/>
        </a:xfrm>
        <a:prstGeom prst="rightArrow">
          <a:avLst>
            <a:gd name="adj1" fmla="val 75000"/>
            <a:gd name="adj2" fmla="val 50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160" tIns="10160" rIns="10160" bIns="10160" numCol="1" spcCol="1270" anchor="t" anchorCtr="0">
          <a:noAutofit/>
        </a:bodyPr>
        <a:lstStyle/>
        <a:p>
          <a:pPr marL="171450" lvl="1" indent="-171450" algn="l" defTabSz="711200">
            <a:lnSpc>
              <a:spcPct val="90000"/>
            </a:lnSpc>
            <a:spcBef>
              <a:spcPct val="0"/>
            </a:spcBef>
            <a:spcAft>
              <a:spcPct val="15000"/>
            </a:spcAft>
            <a:buChar char="••"/>
          </a:pPr>
          <a:r>
            <a:rPr lang="fr-FR" sz="1600" kern="1200" dirty="0"/>
            <a:t>Présentation des réclamations individuelles et collectives</a:t>
          </a:r>
        </a:p>
        <a:p>
          <a:pPr marL="171450" lvl="1" indent="-171450" algn="l" defTabSz="711200">
            <a:lnSpc>
              <a:spcPct val="90000"/>
            </a:lnSpc>
            <a:spcBef>
              <a:spcPct val="0"/>
            </a:spcBef>
            <a:spcAft>
              <a:spcPct val="15000"/>
            </a:spcAft>
            <a:buChar char="••"/>
          </a:pPr>
          <a:r>
            <a:rPr lang="fr-FR" sz="1600" kern="1200" dirty="0"/>
            <a:t>Pouvoir de saisine de l’inspecteur du travail</a:t>
          </a:r>
        </a:p>
        <a:p>
          <a:pPr marL="171450" lvl="1" indent="-171450" algn="l" defTabSz="711200">
            <a:lnSpc>
              <a:spcPct val="90000"/>
            </a:lnSpc>
            <a:spcBef>
              <a:spcPct val="0"/>
            </a:spcBef>
            <a:spcAft>
              <a:spcPct val="15000"/>
            </a:spcAft>
            <a:buChar char="••"/>
          </a:pPr>
          <a:r>
            <a:rPr lang="fr-FR" sz="1600" kern="1200" dirty="0"/>
            <a:t>Consultation en cas de projet de LME collectif</a:t>
          </a:r>
        </a:p>
      </dsp:txBody>
      <dsp:txXfrm>
        <a:off x="3587251" y="278"/>
        <a:ext cx="5380878" cy="1084737"/>
      </dsp:txXfrm>
    </dsp:sp>
    <dsp:sp modelId="{B8FF1531-BD33-4413-AA39-09C5A02770F8}">
      <dsp:nvSpPr>
        <dsp:cNvPr id="0" name=""/>
        <dsp:cNvSpPr/>
      </dsp:nvSpPr>
      <dsp:spPr>
        <a:xfrm>
          <a:off x="0" y="278"/>
          <a:ext cx="3587252" cy="1084737"/>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pPr>
          <a:r>
            <a:rPr lang="fr-FR" sz="2400" kern="1200" dirty="0"/>
            <a:t>Mission DP</a:t>
          </a:r>
        </a:p>
      </dsp:txBody>
      <dsp:txXfrm>
        <a:off x="0" y="278"/>
        <a:ext cx="3587252" cy="1084737"/>
      </dsp:txXfrm>
    </dsp:sp>
    <dsp:sp modelId="{D97AA1D8-E1DA-412F-B38F-B28346CAC75E}">
      <dsp:nvSpPr>
        <dsp:cNvPr id="0" name=""/>
        <dsp:cNvSpPr/>
      </dsp:nvSpPr>
      <dsp:spPr>
        <a:xfrm>
          <a:off x="3587251" y="1193489"/>
          <a:ext cx="5380878" cy="1084737"/>
        </a:xfrm>
        <a:prstGeom prst="rightArrow">
          <a:avLst>
            <a:gd name="adj1" fmla="val 75000"/>
            <a:gd name="adj2" fmla="val 50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160" tIns="10160" rIns="10160" bIns="10160" numCol="1" spcCol="1270" anchor="t" anchorCtr="0">
          <a:noAutofit/>
        </a:bodyPr>
        <a:lstStyle/>
        <a:p>
          <a:pPr marL="171450" lvl="1" indent="-171450" algn="l" defTabSz="711200">
            <a:lnSpc>
              <a:spcPct val="90000"/>
            </a:lnSpc>
            <a:spcBef>
              <a:spcPct val="0"/>
            </a:spcBef>
            <a:spcAft>
              <a:spcPct val="15000"/>
            </a:spcAft>
            <a:buChar char="••"/>
          </a:pPr>
          <a:r>
            <a:rPr lang="fr-FR" sz="1600" kern="1200" dirty="0"/>
            <a:t>Contribuer à promouvoir la santé, la sécurité et les conditions de travail dans l’entreprise</a:t>
          </a:r>
        </a:p>
        <a:p>
          <a:pPr marL="171450" lvl="1" indent="-171450" algn="l" defTabSz="711200">
            <a:lnSpc>
              <a:spcPct val="90000"/>
            </a:lnSpc>
            <a:spcBef>
              <a:spcPct val="0"/>
            </a:spcBef>
            <a:spcAft>
              <a:spcPct val="15000"/>
            </a:spcAft>
            <a:buChar char="••"/>
          </a:pPr>
          <a:r>
            <a:rPr lang="fr-FR" sz="1600" kern="1200" dirty="0"/>
            <a:t>Réalisation d’enquête en cas d’AT-MP</a:t>
          </a:r>
        </a:p>
      </dsp:txBody>
      <dsp:txXfrm>
        <a:off x="3587251" y="1193489"/>
        <a:ext cx="5380878" cy="1084737"/>
      </dsp:txXfrm>
    </dsp:sp>
    <dsp:sp modelId="{10A33878-6A93-46CF-ACCB-D5BC55A76EF4}">
      <dsp:nvSpPr>
        <dsp:cNvPr id="0" name=""/>
        <dsp:cNvSpPr/>
      </dsp:nvSpPr>
      <dsp:spPr>
        <a:xfrm>
          <a:off x="0" y="1193489"/>
          <a:ext cx="3587252" cy="1084737"/>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pPr>
          <a:r>
            <a:rPr lang="fr-FR" sz="2400" kern="1200" dirty="0"/>
            <a:t>Mission CHSCT</a:t>
          </a:r>
        </a:p>
      </dsp:txBody>
      <dsp:txXfrm>
        <a:off x="0" y="1193489"/>
        <a:ext cx="3587252" cy="1084737"/>
      </dsp:txXfrm>
    </dsp:sp>
  </dsp:spTree>
</dsp:drawing>
</file>

<file path=ppt/diagrams/drawing6.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68EF9CAD-9792-4D50-980B-3C97970A7DB8}">
      <dsp:nvSpPr>
        <dsp:cNvPr id="0" name=""/>
        <dsp:cNvSpPr/>
      </dsp:nvSpPr>
      <dsp:spPr>
        <a:xfrm rot="16200000">
          <a:off x="1274054" y="-1274054"/>
          <a:ext cx="1565281" cy="4113391"/>
        </a:xfrm>
        <a:prstGeom prst="round1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fr-FR" sz="2000" kern="1200" dirty="0"/>
            <a:t>Attributions économiques du CE</a:t>
          </a:r>
        </a:p>
      </dsp:txBody>
      <dsp:txXfrm rot="16200000">
        <a:off x="1469714" y="-1469714"/>
        <a:ext cx="1173961" cy="4113391"/>
      </dsp:txXfrm>
    </dsp:sp>
    <dsp:sp modelId="{2B80CC79-4282-46CA-8C9A-38EE3996345E}">
      <dsp:nvSpPr>
        <dsp:cNvPr id="0" name=""/>
        <dsp:cNvSpPr/>
      </dsp:nvSpPr>
      <dsp:spPr>
        <a:xfrm>
          <a:off x="4113391" y="0"/>
          <a:ext cx="4113391" cy="1565281"/>
        </a:xfrm>
        <a:prstGeom prst="round1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fr-FR" sz="2000" kern="1200" dirty="0"/>
            <a:t>Attributions en matière de santé et de sécurité du CHSCT</a:t>
          </a:r>
        </a:p>
      </dsp:txBody>
      <dsp:txXfrm>
        <a:off x="4113391" y="0"/>
        <a:ext cx="4113391" cy="1173961"/>
      </dsp:txXfrm>
    </dsp:sp>
    <dsp:sp modelId="{DB436FEB-D64D-4E78-A6FC-0E26A7DC262C}">
      <dsp:nvSpPr>
        <dsp:cNvPr id="0" name=""/>
        <dsp:cNvSpPr/>
      </dsp:nvSpPr>
      <dsp:spPr>
        <a:xfrm rot="10800000">
          <a:off x="0" y="1565281"/>
          <a:ext cx="4113391" cy="1565281"/>
        </a:xfrm>
        <a:prstGeom prst="round1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fr-FR" sz="2000" kern="1200" dirty="0"/>
            <a:t>Attributions sociales du CE</a:t>
          </a:r>
        </a:p>
      </dsp:txBody>
      <dsp:txXfrm rot="10800000">
        <a:off x="0" y="1956601"/>
        <a:ext cx="4113391" cy="1173961"/>
      </dsp:txXfrm>
    </dsp:sp>
    <dsp:sp modelId="{771EDAC4-8274-4B52-AE0B-B70E48771BF2}">
      <dsp:nvSpPr>
        <dsp:cNvPr id="0" name=""/>
        <dsp:cNvSpPr/>
      </dsp:nvSpPr>
      <dsp:spPr>
        <a:xfrm rot="5400000">
          <a:off x="5387445" y="291226"/>
          <a:ext cx="1565281" cy="4113391"/>
        </a:xfrm>
        <a:prstGeom prst="round1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fr-FR" sz="2000" kern="1200" dirty="0"/>
            <a:t>La mission des DP : présentation des réclamations individuelles et collectives</a:t>
          </a:r>
        </a:p>
      </dsp:txBody>
      <dsp:txXfrm rot="5400000">
        <a:off x="5583105" y="486886"/>
        <a:ext cx="1173961" cy="4113391"/>
      </dsp:txXfrm>
    </dsp:sp>
    <dsp:sp modelId="{7F56A9E8-321D-4B2F-A698-AF0FA7069E1A}">
      <dsp:nvSpPr>
        <dsp:cNvPr id="0" name=""/>
        <dsp:cNvSpPr/>
      </dsp:nvSpPr>
      <dsp:spPr>
        <a:xfrm>
          <a:off x="2879373" y="1173961"/>
          <a:ext cx="2468034" cy="782640"/>
        </a:xfrm>
        <a:prstGeom prst="roundRect">
          <a:avLst/>
        </a:prstGeom>
        <a:solidFill>
          <a:schemeClr val="accent1">
            <a:tint val="6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fr-FR" sz="2000" kern="1200" dirty="0"/>
            <a:t>CSE (&gt; 50 salariés)</a:t>
          </a:r>
        </a:p>
      </dsp:txBody>
      <dsp:txXfrm>
        <a:off x="2879373" y="1173961"/>
        <a:ext cx="2468034" cy="782640"/>
      </dsp:txXfrm>
    </dsp:sp>
  </dsp:spTree>
</dsp:drawing>
</file>

<file path=ppt/diagrams/drawing7.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14C3397B-09BC-4ADE-B9E9-D352C9C3C851}">
      <dsp:nvSpPr>
        <dsp:cNvPr id="0" name=""/>
        <dsp:cNvSpPr/>
      </dsp:nvSpPr>
      <dsp:spPr>
        <a:xfrm>
          <a:off x="0" y="377669"/>
          <a:ext cx="8097095" cy="15876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28425" tIns="499872" rIns="628425" bIns="113792" numCol="1" spcCol="1270" anchor="t" anchorCtr="0">
          <a:noAutofit/>
        </a:bodyPr>
        <a:lstStyle/>
        <a:p>
          <a:pPr marL="171450" lvl="1" indent="-171450" algn="just" defTabSz="711200">
            <a:lnSpc>
              <a:spcPct val="90000"/>
            </a:lnSpc>
            <a:spcBef>
              <a:spcPct val="0"/>
            </a:spcBef>
            <a:spcAft>
              <a:spcPct val="15000"/>
            </a:spcAft>
            <a:buChar char="••"/>
          </a:pPr>
          <a:r>
            <a:rPr lang="fr-FR" sz="1600" b="1" kern="1200" dirty="0" smtClean="0">
              <a:solidFill>
                <a:schemeClr val="tx1"/>
              </a:solidFill>
            </a:rPr>
            <a:t>4</a:t>
          </a:r>
          <a:r>
            <a:rPr lang="fr-FR" sz="1600" b="1" kern="1200" dirty="0" smtClean="0">
              <a:solidFill>
                <a:schemeClr val="accent1"/>
              </a:solidFill>
            </a:rPr>
            <a:t> réunions annuelles </a:t>
          </a:r>
          <a:r>
            <a:rPr lang="fr-FR" sz="1600" kern="1200" dirty="0" smtClean="0"/>
            <a:t>minimum doivent porter sur cette thématique . </a:t>
          </a:r>
          <a:endParaRPr lang="fr-FR" sz="1600" kern="1200" dirty="0"/>
        </a:p>
        <a:p>
          <a:pPr marL="171450" lvl="1" indent="-171450" algn="just" defTabSz="711200">
            <a:lnSpc>
              <a:spcPct val="90000"/>
            </a:lnSpc>
            <a:spcBef>
              <a:spcPct val="0"/>
            </a:spcBef>
            <a:spcAft>
              <a:spcPct val="15000"/>
            </a:spcAft>
            <a:buChar char="••"/>
          </a:pPr>
          <a:r>
            <a:rPr lang="fr-FR" sz="1600" kern="1200" dirty="0" smtClean="0"/>
            <a:t>Réunion extraordinaire du CSE en cas d’évènement grave.</a:t>
          </a:r>
        </a:p>
        <a:p>
          <a:pPr marL="171450" lvl="1" indent="-171450" algn="just" defTabSz="711200">
            <a:lnSpc>
              <a:spcPct val="90000"/>
            </a:lnSpc>
            <a:spcBef>
              <a:spcPct val="0"/>
            </a:spcBef>
            <a:spcAft>
              <a:spcPct val="15000"/>
            </a:spcAft>
            <a:buChar char="••"/>
          </a:pPr>
          <a:r>
            <a:rPr lang="fr-FR" sz="1600" kern="1200" dirty="0"/>
            <a:t>Convocation </a:t>
          </a:r>
          <a:r>
            <a:rPr lang="fr-FR" sz="1600" kern="1200" dirty="0" smtClean="0"/>
            <a:t>par </a:t>
          </a:r>
          <a:r>
            <a:rPr lang="fr-FR" sz="1600" kern="1200" dirty="0"/>
            <a:t>l’inspecteur du travail en cas de </a:t>
          </a:r>
          <a:r>
            <a:rPr lang="fr-FR" sz="1600" kern="1200" dirty="0" smtClean="0"/>
            <a:t>défaillance de l’employeur, à la demande de la moitié des membres du CSE.</a:t>
          </a:r>
          <a:endParaRPr lang="fr-FR" sz="1600" kern="1200" dirty="0"/>
        </a:p>
      </dsp:txBody>
      <dsp:txXfrm>
        <a:off x="0" y="377669"/>
        <a:ext cx="8097095" cy="1587600"/>
      </dsp:txXfrm>
    </dsp:sp>
    <dsp:sp modelId="{4B475149-E760-4F14-9A7B-592E1EF7EE2C}">
      <dsp:nvSpPr>
        <dsp:cNvPr id="0" name=""/>
        <dsp:cNvSpPr/>
      </dsp:nvSpPr>
      <dsp:spPr>
        <a:xfrm>
          <a:off x="404854" y="23429"/>
          <a:ext cx="7241960" cy="70848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4236" tIns="0" rIns="214236" bIns="0" numCol="1" spcCol="1270" anchor="ctr" anchorCtr="0">
          <a:noAutofit/>
        </a:bodyPr>
        <a:lstStyle/>
        <a:p>
          <a:pPr lvl="0" algn="l" defTabSz="711200">
            <a:lnSpc>
              <a:spcPct val="90000"/>
            </a:lnSpc>
            <a:spcBef>
              <a:spcPct val="0"/>
            </a:spcBef>
            <a:spcAft>
              <a:spcPct val="35000"/>
            </a:spcAft>
          </a:pPr>
          <a:r>
            <a:rPr lang="fr-FR" sz="1600" kern="1200" dirty="0" smtClean="0"/>
            <a:t>Les mesures </a:t>
          </a:r>
          <a:r>
            <a:rPr lang="fr-FR" sz="1600" kern="1200" dirty="0"/>
            <a:t>d’ordre public </a:t>
          </a:r>
          <a:r>
            <a:rPr lang="fr-FR" sz="1600" kern="1200" dirty="0" smtClean="0"/>
            <a:t> ne concernent que le domaine de la santé-sécurité</a:t>
          </a:r>
          <a:endParaRPr lang="fr-FR" sz="1600" kern="1200" dirty="0"/>
        </a:p>
      </dsp:txBody>
      <dsp:txXfrm>
        <a:off x="404854" y="23429"/>
        <a:ext cx="7241960" cy="708480"/>
      </dsp:txXfrm>
    </dsp:sp>
    <dsp:sp modelId="{E25654E1-5902-44A0-B68B-463443C57B38}">
      <dsp:nvSpPr>
        <dsp:cNvPr id="0" name=""/>
        <dsp:cNvSpPr/>
      </dsp:nvSpPr>
      <dsp:spPr>
        <a:xfrm>
          <a:off x="0" y="2449109"/>
          <a:ext cx="8097095" cy="8505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28425" tIns="499872" rIns="628425" bIns="113792" numCol="1" spcCol="1270" anchor="t" anchorCtr="0">
          <a:noAutofit/>
        </a:bodyPr>
        <a:lstStyle/>
        <a:p>
          <a:pPr marL="171450" lvl="1" indent="-171450" algn="just" defTabSz="711200">
            <a:lnSpc>
              <a:spcPct val="90000"/>
            </a:lnSpc>
            <a:spcBef>
              <a:spcPct val="0"/>
            </a:spcBef>
            <a:spcAft>
              <a:spcPct val="15000"/>
            </a:spcAft>
            <a:buChar char="••"/>
          </a:pPr>
          <a:r>
            <a:rPr lang="fr-FR" sz="1600" kern="1200" dirty="0" smtClean="0"/>
            <a:t>L’accord </a:t>
          </a:r>
          <a:r>
            <a:rPr lang="fr-FR" sz="1600" kern="1200" dirty="0"/>
            <a:t>collectif </a:t>
          </a:r>
          <a:r>
            <a:rPr lang="fr-FR" sz="1600" kern="1200" dirty="0" smtClean="0"/>
            <a:t>peut fixer la périodicité des réunions, au moins six par an.</a:t>
          </a:r>
          <a:endParaRPr lang="fr-FR" sz="1600" kern="1200" dirty="0"/>
        </a:p>
      </dsp:txBody>
      <dsp:txXfrm>
        <a:off x="0" y="2449109"/>
        <a:ext cx="8097095" cy="850500"/>
      </dsp:txXfrm>
    </dsp:sp>
    <dsp:sp modelId="{6549BE4A-1AE2-45FB-AE99-848EF86D9CE6}">
      <dsp:nvSpPr>
        <dsp:cNvPr id="0" name=""/>
        <dsp:cNvSpPr/>
      </dsp:nvSpPr>
      <dsp:spPr>
        <a:xfrm>
          <a:off x="404854" y="2094869"/>
          <a:ext cx="7241960" cy="70848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4236" tIns="0" rIns="214236" bIns="0" numCol="1" spcCol="1270" anchor="ctr" anchorCtr="0">
          <a:noAutofit/>
        </a:bodyPr>
        <a:lstStyle/>
        <a:p>
          <a:pPr lvl="0" algn="l" defTabSz="711200">
            <a:lnSpc>
              <a:spcPct val="90000"/>
            </a:lnSpc>
            <a:spcBef>
              <a:spcPct val="0"/>
            </a:spcBef>
            <a:spcAft>
              <a:spcPct val="35000"/>
            </a:spcAft>
          </a:pPr>
          <a:r>
            <a:rPr lang="fr-FR" sz="1600" kern="1200" dirty="0"/>
            <a:t>Négociation collective </a:t>
          </a:r>
          <a:r>
            <a:rPr lang="fr-FR" sz="1300" kern="1200" dirty="0" smtClean="0"/>
            <a:t> </a:t>
          </a:r>
          <a:endParaRPr lang="fr-FR" sz="1300" kern="1200" dirty="0"/>
        </a:p>
      </dsp:txBody>
      <dsp:txXfrm>
        <a:off x="404854" y="2094869"/>
        <a:ext cx="7241960" cy="708480"/>
      </dsp:txXfrm>
    </dsp:sp>
    <dsp:sp modelId="{4A776B0E-453E-41C8-AC2A-2E5FF4F1C31C}">
      <dsp:nvSpPr>
        <dsp:cNvPr id="0" name=""/>
        <dsp:cNvSpPr/>
      </dsp:nvSpPr>
      <dsp:spPr>
        <a:xfrm>
          <a:off x="0" y="3783449"/>
          <a:ext cx="8097095" cy="15876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28425" tIns="499872" rIns="628425" bIns="113792" numCol="1" spcCol="1270" anchor="t" anchorCtr="0">
          <a:noAutofit/>
        </a:bodyPr>
        <a:lstStyle/>
        <a:p>
          <a:pPr marL="171450" lvl="1" indent="-171450" algn="just" defTabSz="711200">
            <a:lnSpc>
              <a:spcPct val="90000"/>
            </a:lnSpc>
            <a:spcBef>
              <a:spcPct val="0"/>
            </a:spcBef>
            <a:spcAft>
              <a:spcPct val="15000"/>
            </a:spcAft>
            <a:buChar char="••"/>
          </a:pPr>
          <a:r>
            <a:rPr lang="fr-FR" sz="1600" kern="1200" dirty="0"/>
            <a:t>Une réunion mensuelle dans les entreprises  </a:t>
          </a:r>
          <a:r>
            <a:rPr lang="fr-FR" sz="1600" kern="1200" dirty="0" smtClean="0"/>
            <a:t>d’au moins 300 salariés. </a:t>
          </a:r>
          <a:endParaRPr lang="fr-FR" sz="1600" kern="1200" dirty="0"/>
        </a:p>
        <a:p>
          <a:pPr marL="171450" lvl="1" indent="-171450" algn="just" defTabSz="711200">
            <a:lnSpc>
              <a:spcPct val="90000"/>
            </a:lnSpc>
            <a:spcBef>
              <a:spcPct val="0"/>
            </a:spcBef>
            <a:spcAft>
              <a:spcPct val="15000"/>
            </a:spcAft>
            <a:buChar char="••"/>
          </a:pPr>
          <a:r>
            <a:rPr lang="fr-FR" sz="1600" kern="1200" dirty="0"/>
            <a:t>Une réunion tous les 2 mois dans les entreprises </a:t>
          </a:r>
          <a:r>
            <a:rPr lang="fr-FR" sz="1600" kern="1200" dirty="0" smtClean="0"/>
            <a:t>de moins de </a:t>
          </a:r>
          <a:r>
            <a:rPr lang="fr-FR" sz="1600" kern="1200" dirty="0"/>
            <a:t>300 </a:t>
          </a:r>
          <a:r>
            <a:rPr lang="fr-FR" sz="1600" kern="1200" dirty="0" smtClean="0"/>
            <a:t>salariés.</a:t>
          </a:r>
          <a:endParaRPr lang="fr-FR" sz="1600" kern="1200" dirty="0"/>
        </a:p>
        <a:p>
          <a:pPr marL="171450" lvl="1" indent="-171450" algn="just" defTabSz="711200">
            <a:lnSpc>
              <a:spcPct val="90000"/>
            </a:lnSpc>
            <a:spcBef>
              <a:spcPct val="0"/>
            </a:spcBef>
            <a:spcAft>
              <a:spcPct val="15000"/>
            </a:spcAft>
            <a:buChar char="••"/>
          </a:pPr>
          <a:r>
            <a:rPr lang="fr-FR" sz="1600" kern="1200" dirty="0"/>
            <a:t>Une seconde réunion peut se tenir à la demande de la majorité des membres titulaires</a:t>
          </a:r>
        </a:p>
      </dsp:txBody>
      <dsp:txXfrm>
        <a:off x="0" y="3783449"/>
        <a:ext cx="8097095" cy="1587600"/>
      </dsp:txXfrm>
    </dsp:sp>
    <dsp:sp modelId="{F415338E-806B-4AA6-8510-5014E4341FDE}">
      <dsp:nvSpPr>
        <dsp:cNvPr id="0" name=""/>
        <dsp:cNvSpPr/>
      </dsp:nvSpPr>
      <dsp:spPr>
        <a:xfrm>
          <a:off x="404854" y="3429209"/>
          <a:ext cx="7241960" cy="70848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4236" tIns="0" rIns="214236" bIns="0" numCol="1" spcCol="1270" anchor="ctr" anchorCtr="0">
          <a:noAutofit/>
        </a:bodyPr>
        <a:lstStyle/>
        <a:p>
          <a:pPr lvl="0" algn="l" defTabSz="711200">
            <a:lnSpc>
              <a:spcPct val="90000"/>
            </a:lnSpc>
            <a:spcBef>
              <a:spcPct val="0"/>
            </a:spcBef>
            <a:spcAft>
              <a:spcPct val="35000"/>
            </a:spcAft>
          </a:pPr>
          <a:r>
            <a:rPr lang="fr-FR" sz="1600" kern="1200" dirty="0"/>
            <a:t>Mesures supplétives (à défaut d’accord)</a:t>
          </a:r>
        </a:p>
      </dsp:txBody>
      <dsp:txXfrm>
        <a:off x="404854" y="3429209"/>
        <a:ext cx="7241960" cy="708480"/>
      </dsp:txXfrm>
    </dsp:sp>
  </dsp:spTree>
</dsp:drawing>
</file>

<file path=ppt/diagrams/drawing8.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2282DCC6-BB16-4F1A-BF5E-7C6DA7A301F8}">
      <dsp:nvSpPr>
        <dsp:cNvPr id="0" name=""/>
        <dsp:cNvSpPr/>
      </dsp:nvSpPr>
      <dsp:spPr>
        <a:xfrm>
          <a:off x="4202" y="1043210"/>
          <a:ext cx="2446280" cy="978512"/>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2007" tIns="17336" rIns="17336" bIns="17336" numCol="1" spcCol="1270" anchor="ctr" anchorCtr="0">
          <a:noAutofit/>
        </a:bodyPr>
        <a:lstStyle/>
        <a:p>
          <a:pPr lvl="0" algn="ctr" defTabSz="577850">
            <a:lnSpc>
              <a:spcPct val="90000"/>
            </a:lnSpc>
            <a:spcBef>
              <a:spcPct val="0"/>
            </a:spcBef>
            <a:spcAft>
              <a:spcPct val="35000"/>
            </a:spcAft>
          </a:pPr>
          <a:r>
            <a:rPr lang="fr-FR" sz="1300" kern="1200" dirty="0"/>
            <a:t>Remise d’informations précises et écrites ou mises à disposition</a:t>
          </a:r>
        </a:p>
      </dsp:txBody>
      <dsp:txXfrm>
        <a:off x="4202" y="1043210"/>
        <a:ext cx="2446280" cy="978512"/>
      </dsp:txXfrm>
    </dsp:sp>
    <dsp:sp modelId="{28F5C09B-4D77-49BD-8A74-53A2155DFCBB}">
      <dsp:nvSpPr>
        <dsp:cNvPr id="0" name=""/>
        <dsp:cNvSpPr/>
      </dsp:nvSpPr>
      <dsp:spPr>
        <a:xfrm>
          <a:off x="2205854" y="1043210"/>
          <a:ext cx="2446280" cy="978512"/>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2007" tIns="17336" rIns="17336" bIns="17336" numCol="1" spcCol="1270" anchor="ctr" anchorCtr="0">
          <a:noAutofit/>
        </a:bodyPr>
        <a:lstStyle/>
        <a:p>
          <a:pPr lvl="0" algn="ctr" defTabSz="577850">
            <a:lnSpc>
              <a:spcPct val="90000"/>
            </a:lnSpc>
            <a:spcBef>
              <a:spcPct val="0"/>
            </a:spcBef>
            <a:spcAft>
              <a:spcPct val="35000"/>
            </a:spcAft>
          </a:pPr>
          <a:r>
            <a:rPr lang="fr-FR" sz="1300" kern="1200" dirty="0"/>
            <a:t>Délai d’examen suffisant	</a:t>
          </a:r>
        </a:p>
      </dsp:txBody>
      <dsp:txXfrm>
        <a:off x="2205854" y="1043210"/>
        <a:ext cx="2446280" cy="978512"/>
      </dsp:txXfrm>
    </dsp:sp>
    <dsp:sp modelId="{4DACDF33-E8BD-48DA-8DD0-4B54C5B78499}">
      <dsp:nvSpPr>
        <dsp:cNvPr id="0" name=""/>
        <dsp:cNvSpPr/>
      </dsp:nvSpPr>
      <dsp:spPr>
        <a:xfrm>
          <a:off x="4407506" y="1043210"/>
          <a:ext cx="2446280" cy="978512"/>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2007" tIns="17336" rIns="17336" bIns="17336" numCol="1" spcCol="1270" anchor="ctr" anchorCtr="0">
          <a:noAutofit/>
        </a:bodyPr>
        <a:lstStyle/>
        <a:p>
          <a:pPr lvl="0" algn="ctr" defTabSz="577850">
            <a:lnSpc>
              <a:spcPct val="90000"/>
            </a:lnSpc>
            <a:spcBef>
              <a:spcPct val="0"/>
            </a:spcBef>
            <a:spcAft>
              <a:spcPct val="35000"/>
            </a:spcAft>
          </a:pPr>
          <a:r>
            <a:rPr lang="fr-FR" sz="1300" kern="1200" dirty="0"/>
            <a:t>Avis (consultatif) motivé</a:t>
          </a:r>
        </a:p>
      </dsp:txBody>
      <dsp:txXfrm>
        <a:off x="4407506" y="1043210"/>
        <a:ext cx="2446280" cy="978512"/>
      </dsp:txXfrm>
    </dsp:sp>
    <dsp:sp modelId="{80CFBB28-CF42-45B3-929E-A6141888CCF2}">
      <dsp:nvSpPr>
        <dsp:cNvPr id="0" name=""/>
        <dsp:cNvSpPr/>
      </dsp:nvSpPr>
      <dsp:spPr>
        <a:xfrm>
          <a:off x="6609159" y="1043210"/>
          <a:ext cx="2446280" cy="978512"/>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2007" tIns="17336" rIns="17336" bIns="17336" numCol="1" spcCol="1270" anchor="ctr" anchorCtr="0">
          <a:noAutofit/>
        </a:bodyPr>
        <a:lstStyle/>
        <a:p>
          <a:pPr lvl="0" algn="ctr" defTabSz="577850">
            <a:lnSpc>
              <a:spcPct val="90000"/>
            </a:lnSpc>
            <a:spcBef>
              <a:spcPct val="0"/>
            </a:spcBef>
            <a:spcAft>
              <a:spcPct val="35000"/>
            </a:spcAft>
          </a:pPr>
          <a:r>
            <a:rPr lang="fr-FR" sz="1300" kern="1200" dirty="0"/>
            <a:t>Réponse motivé de l’employeur</a:t>
          </a:r>
        </a:p>
      </dsp:txBody>
      <dsp:txXfrm>
        <a:off x="6609159" y="1043210"/>
        <a:ext cx="2446280" cy="978512"/>
      </dsp:txXfrm>
    </dsp:sp>
  </dsp:spTree>
</dsp:drawing>
</file>

<file path=ppt/diagrams/drawing9.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4FA24D4-A827-4620-9A2E-544FB68E9868}">
      <dsp:nvSpPr>
        <dsp:cNvPr id="0" name=""/>
        <dsp:cNvSpPr/>
      </dsp:nvSpPr>
      <dsp:spPr>
        <a:xfrm>
          <a:off x="2901" y="262589"/>
          <a:ext cx="2829110" cy="316800"/>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a:lnSpc>
              <a:spcPct val="90000"/>
            </a:lnSpc>
            <a:spcBef>
              <a:spcPct val="0"/>
            </a:spcBef>
            <a:spcAft>
              <a:spcPct val="35000"/>
            </a:spcAft>
          </a:pPr>
          <a:r>
            <a:rPr lang="fr-FR" sz="1400" b="1" kern="1200" dirty="0"/>
            <a:t>Ordre public </a:t>
          </a:r>
        </a:p>
      </dsp:txBody>
      <dsp:txXfrm>
        <a:off x="2901" y="262589"/>
        <a:ext cx="2829110" cy="316800"/>
      </dsp:txXfrm>
    </dsp:sp>
    <dsp:sp modelId="{54EA4C35-5D31-4885-84AC-804B258B59E2}">
      <dsp:nvSpPr>
        <dsp:cNvPr id="0" name=""/>
        <dsp:cNvSpPr/>
      </dsp:nvSpPr>
      <dsp:spPr>
        <a:xfrm>
          <a:off x="2901" y="579389"/>
          <a:ext cx="2829110" cy="386496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8674" tIns="58674" rIns="78232" bIns="88011" numCol="1" spcCol="1270" anchor="t" anchorCtr="0">
          <a:noAutofit/>
        </a:bodyPr>
        <a:lstStyle/>
        <a:p>
          <a:pPr marL="57150" lvl="1" indent="-57150" algn="just" defTabSz="488950">
            <a:lnSpc>
              <a:spcPct val="90000"/>
            </a:lnSpc>
            <a:spcBef>
              <a:spcPct val="0"/>
            </a:spcBef>
            <a:spcAft>
              <a:spcPct val="15000"/>
            </a:spcAft>
            <a:buChar char="••"/>
          </a:pPr>
          <a:r>
            <a:rPr lang="fr-FR" sz="1100" kern="1200" dirty="0"/>
            <a:t>restructurations et mesures de nature à affecter le volume ou la structure </a:t>
          </a:r>
          <a:r>
            <a:rPr lang="fr-FR" sz="1100" b="1" kern="1200" dirty="0"/>
            <a:t>des effectifs </a:t>
          </a:r>
          <a:r>
            <a:rPr lang="fr-FR" sz="1100" kern="1200" dirty="0"/>
            <a:t>(notamment compression d'effectif et licenciement collectif pour motif économique) </a:t>
          </a:r>
        </a:p>
        <a:p>
          <a:pPr marL="57150" lvl="1" indent="-57150" algn="just" defTabSz="488950">
            <a:lnSpc>
              <a:spcPct val="90000"/>
            </a:lnSpc>
            <a:spcBef>
              <a:spcPct val="0"/>
            </a:spcBef>
            <a:spcAft>
              <a:spcPct val="15000"/>
            </a:spcAft>
            <a:buChar char="••"/>
          </a:pPr>
          <a:r>
            <a:rPr lang="fr-FR" sz="1100" kern="1200" dirty="0"/>
            <a:t>modification de </a:t>
          </a:r>
          <a:r>
            <a:rPr lang="fr-FR" sz="1100" b="1" kern="1200" dirty="0"/>
            <a:t>l'organisation économique ou juridique</a:t>
          </a:r>
          <a:r>
            <a:rPr lang="fr-FR" sz="1100" kern="1200" dirty="0"/>
            <a:t> ; </a:t>
          </a:r>
        </a:p>
        <a:p>
          <a:pPr marL="57150" lvl="1" indent="-57150" algn="just" defTabSz="488950">
            <a:lnSpc>
              <a:spcPct val="90000"/>
            </a:lnSpc>
            <a:spcBef>
              <a:spcPct val="0"/>
            </a:spcBef>
            <a:spcAft>
              <a:spcPct val="15000"/>
            </a:spcAft>
            <a:buChar char="••"/>
          </a:pPr>
          <a:r>
            <a:rPr lang="fr-FR" sz="1100" b="1" kern="1200" dirty="0"/>
            <a:t>conditions d'emploi et de travail</a:t>
          </a:r>
          <a:r>
            <a:rPr lang="fr-FR" sz="1100" kern="1200" dirty="0"/>
            <a:t> (notamment durée du travail) ; </a:t>
          </a:r>
        </a:p>
        <a:p>
          <a:pPr marL="57150" lvl="1" indent="-57150" algn="just" defTabSz="488950">
            <a:lnSpc>
              <a:spcPct val="90000"/>
            </a:lnSpc>
            <a:spcBef>
              <a:spcPct val="0"/>
            </a:spcBef>
            <a:spcAft>
              <a:spcPct val="15000"/>
            </a:spcAft>
            <a:buChar char="••"/>
          </a:pPr>
          <a:r>
            <a:rPr lang="fr-FR" sz="1100" kern="1200" dirty="0"/>
            <a:t>mise en œuvre de moyens de </a:t>
          </a:r>
          <a:r>
            <a:rPr lang="fr-FR" sz="1100" b="1" kern="1200" dirty="0"/>
            <a:t>contrôle de l'activité des salariés</a:t>
          </a:r>
          <a:r>
            <a:rPr lang="fr-FR" sz="1100" kern="1200" dirty="0"/>
            <a:t> ; </a:t>
          </a:r>
        </a:p>
        <a:p>
          <a:pPr marL="57150" lvl="1" indent="-57150" algn="just" defTabSz="488950">
            <a:lnSpc>
              <a:spcPct val="90000"/>
            </a:lnSpc>
            <a:spcBef>
              <a:spcPct val="0"/>
            </a:spcBef>
            <a:spcAft>
              <a:spcPct val="15000"/>
            </a:spcAft>
            <a:buChar char="••"/>
          </a:pPr>
          <a:r>
            <a:rPr lang="fr-FR" sz="1100" b="1" kern="1200" dirty="0"/>
            <a:t>introduction de nouvelles technologies</a:t>
          </a:r>
          <a:r>
            <a:rPr lang="fr-FR" sz="1100" kern="1200" dirty="0"/>
            <a:t>, tout aménagement important modifiant les conditions de santé et de sécurité ou les conditions de travail ; </a:t>
          </a:r>
        </a:p>
        <a:p>
          <a:pPr marL="57150" lvl="1" indent="-57150" algn="just" defTabSz="488950">
            <a:lnSpc>
              <a:spcPct val="90000"/>
            </a:lnSpc>
            <a:spcBef>
              <a:spcPct val="0"/>
            </a:spcBef>
            <a:spcAft>
              <a:spcPct val="15000"/>
            </a:spcAft>
            <a:buChar char="••"/>
          </a:pPr>
          <a:r>
            <a:rPr lang="fr-FR" sz="1100" kern="1200" dirty="0"/>
            <a:t>mesures prises en vue de faciliter la mise, la remise ou le maintien au travail des accidentés du travail, des invalides de guerre, des invalides civils, des personnes atteintes de maladies chroniques évolutives et des </a:t>
          </a:r>
          <a:r>
            <a:rPr lang="fr-FR" sz="1100" b="1" kern="1200" dirty="0"/>
            <a:t>travailleurs handicapés</a:t>
          </a:r>
          <a:r>
            <a:rPr lang="fr-FR" sz="1100" kern="1200" dirty="0"/>
            <a:t>, notamment sur l'aménagement des postes de travail ; </a:t>
          </a:r>
        </a:p>
        <a:p>
          <a:pPr marL="57150" lvl="1" indent="-57150" algn="just" defTabSz="488950">
            <a:lnSpc>
              <a:spcPct val="90000"/>
            </a:lnSpc>
            <a:spcBef>
              <a:spcPct val="0"/>
            </a:spcBef>
            <a:spcAft>
              <a:spcPct val="15000"/>
            </a:spcAft>
            <a:buChar char="••"/>
          </a:pPr>
          <a:r>
            <a:rPr lang="fr-FR" sz="1100" b="1" kern="1200" dirty="0"/>
            <a:t>procédures de sauvegarde, de redressement et de liquidation judiciaire.</a:t>
          </a:r>
        </a:p>
      </dsp:txBody>
      <dsp:txXfrm>
        <a:off x="2901" y="579389"/>
        <a:ext cx="2829110" cy="3864960"/>
      </dsp:txXfrm>
    </dsp:sp>
    <dsp:sp modelId="{374EAE67-CD1D-4914-A0D7-D9F131F3A3C6}">
      <dsp:nvSpPr>
        <dsp:cNvPr id="0" name=""/>
        <dsp:cNvSpPr/>
      </dsp:nvSpPr>
      <dsp:spPr>
        <a:xfrm>
          <a:off x="3228088" y="262589"/>
          <a:ext cx="2829110" cy="316800"/>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a:lnSpc>
              <a:spcPct val="90000"/>
            </a:lnSpc>
            <a:spcBef>
              <a:spcPct val="0"/>
            </a:spcBef>
            <a:spcAft>
              <a:spcPct val="35000"/>
            </a:spcAft>
          </a:pPr>
          <a:r>
            <a:rPr lang="fr-FR" sz="1400" b="1" kern="1200" dirty="0"/>
            <a:t>Règles ouvertes à la </a:t>
          </a:r>
          <a:r>
            <a:rPr lang="fr-FR" sz="1400" b="1" kern="1200" dirty="0" smtClean="0"/>
            <a:t>négociation</a:t>
          </a:r>
          <a:endParaRPr lang="fr-FR" sz="1400" b="1" kern="1200" dirty="0"/>
        </a:p>
      </dsp:txBody>
      <dsp:txXfrm>
        <a:off x="3228088" y="262589"/>
        <a:ext cx="2829110" cy="316800"/>
      </dsp:txXfrm>
    </dsp:sp>
    <dsp:sp modelId="{719E6405-6570-42E4-8A98-8984632C89D1}">
      <dsp:nvSpPr>
        <dsp:cNvPr id="0" name=""/>
        <dsp:cNvSpPr/>
      </dsp:nvSpPr>
      <dsp:spPr>
        <a:xfrm>
          <a:off x="3228088" y="579389"/>
          <a:ext cx="2829110" cy="386496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8674" tIns="58674" rIns="78232" bIns="88011" numCol="1" spcCol="1270" anchor="t" anchorCtr="0">
          <a:noAutofit/>
        </a:bodyPr>
        <a:lstStyle/>
        <a:p>
          <a:pPr marL="57150" lvl="1" indent="-57150" algn="l" defTabSz="488950">
            <a:lnSpc>
              <a:spcPct val="90000"/>
            </a:lnSpc>
            <a:spcBef>
              <a:spcPct val="0"/>
            </a:spcBef>
            <a:spcAft>
              <a:spcPct val="15000"/>
            </a:spcAft>
            <a:buChar char="••"/>
          </a:pPr>
          <a:r>
            <a:rPr lang="fr-FR" sz="1100" b="1" kern="1200" dirty="0">
              <a:solidFill>
                <a:srgbClr val="C00000"/>
              </a:solidFill>
            </a:rPr>
            <a:t>Contenu</a:t>
          </a:r>
          <a:r>
            <a:rPr lang="fr-FR" sz="1100" kern="1200" dirty="0"/>
            <a:t> des informations – consultations </a:t>
          </a:r>
          <a:r>
            <a:rPr lang="fr-FR" sz="1100" kern="1200" dirty="0" smtClean="0"/>
            <a:t>ponctuelles.</a:t>
          </a:r>
          <a:endParaRPr lang="fr-FR" sz="1100" kern="1200" dirty="0"/>
        </a:p>
        <a:p>
          <a:pPr marL="57150" lvl="1" indent="-57150" algn="l" defTabSz="488950">
            <a:lnSpc>
              <a:spcPct val="90000"/>
            </a:lnSpc>
            <a:spcBef>
              <a:spcPct val="0"/>
            </a:spcBef>
            <a:spcAft>
              <a:spcPct val="15000"/>
            </a:spcAft>
            <a:buChar char="••"/>
          </a:pPr>
          <a:r>
            <a:rPr lang="fr-FR" sz="1100" b="1" kern="1200" dirty="0">
              <a:solidFill>
                <a:srgbClr val="C00000"/>
              </a:solidFill>
            </a:rPr>
            <a:t>Modalités</a:t>
          </a:r>
          <a:r>
            <a:rPr lang="fr-FR" sz="1100" kern="1200" dirty="0"/>
            <a:t> de ces consultations notamment le nombre de </a:t>
          </a:r>
          <a:r>
            <a:rPr lang="fr-FR" sz="1100" kern="1200" dirty="0" smtClean="0"/>
            <a:t>réunions.</a:t>
          </a:r>
          <a:endParaRPr lang="fr-FR" sz="1100" kern="1200" dirty="0"/>
        </a:p>
        <a:p>
          <a:pPr marL="57150" lvl="1" indent="-57150" algn="l" defTabSz="488950">
            <a:lnSpc>
              <a:spcPct val="90000"/>
            </a:lnSpc>
            <a:spcBef>
              <a:spcPct val="0"/>
            </a:spcBef>
            <a:spcAft>
              <a:spcPct val="15000"/>
            </a:spcAft>
            <a:buChar char="••"/>
          </a:pPr>
          <a:r>
            <a:rPr lang="fr-FR" sz="1100" b="1" kern="1200" dirty="0">
              <a:solidFill>
                <a:srgbClr val="C00000"/>
              </a:solidFill>
            </a:rPr>
            <a:t>Délais</a:t>
          </a:r>
          <a:r>
            <a:rPr lang="fr-FR" sz="1100" b="1" kern="1200" dirty="0"/>
            <a:t> </a:t>
          </a:r>
          <a:r>
            <a:rPr lang="fr-FR" sz="1100" kern="1200" dirty="0"/>
            <a:t>de </a:t>
          </a:r>
          <a:r>
            <a:rPr lang="fr-FR" sz="1100" kern="1200" dirty="0" smtClean="0"/>
            <a:t>consultation.</a:t>
          </a:r>
          <a:endParaRPr lang="fr-FR" sz="1100" kern="1200" dirty="0"/>
        </a:p>
        <a:p>
          <a:pPr marL="57150" lvl="1" indent="-57150" algn="l" defTabSz="488950">
            <a:lnSpc>
              <a:spcPct val="90000"/>
            </a:lnSpc>
            <a:spcBef>
              <a:spcPct val="0"/>
            </a:spcBef>
            <a:spcAft>
              <a:spcPct val="15000"/>
            </a:spcAft>
            <a:buChar char="••"/>
          </a:pPr>
          <a:r>
            <a:rPr lang="fr-FR" sz="1100" kern="1200" dirty="0"/>
            <a:t>La mise à disposition des informations dans la </a:t>
          </a:r>
          <a:r>
            <a:rPr lang="fr-FR" sz="1100" b="1" kern="1200" dirty="0" smtClean="0">
              <a:solidFill>
                <a:srgbClr val="C00000"/>
              </a:solidFill>
            </a:rPr>
            <a:t>BDE</a:t>
          </a:r>
          <a:r>
            <a:rPr lang="fr-FR" sz="1100" kern="1200" dirty="0" smtClean="0">
              <a:solidFill>
                <a:srgbClr val="C00000"/>
              </a:solidFill>
            </a:rPr>
            <a:t>S</a:t>
          </a:r>
          <a:r>
            <a:rPr lang="fr-FR" sz="1100" kern="1200" dirty="0" smtClean="0">
              <a:solidFill>
                <a:schemeClr val="tx1"/>
              </a:solidFill>
            </a:rPr>
            <a:t>.</a:t>
          </a:r>
          <a:endParaRPr lang="fr-FR" sz="1100" kern="1200" dirty="0">
            <a:solidFill>
              <a:schemeClr val="tx1"/>
            </a:solidFill>
          </a:endParaRPr>
        </a:p>
        <a:p>
          <a:pPr marL="57150" lvl="1" indent="-57150" algn="l" defTabSz="488950">
            <a:lnSpc>
              <a:spcPct val="90000"/>
            </a:lnSpc>
            <a:spcBef>
              <a:spcPct val="0"/>
            </a:spcBef>
            <a:spcAft>
              <a:spcPct val="15000"/>
            </a:spcAft>
            <a:buChar char="••"/>
          </a:pPr>
          <a:r>
            <a:rPr lang="fr-FR" sz="1100" kern="1200" dirty="0"/>
            <a:t>Adapter l’information des </a:t>
          </a:r>
          <a:r>
            <a:rPr lang="fr-FR" sz="1100" b="1" kern="1200" dirty="0">
              <a:solidFill>
                <a:srgbClr val="C00000"/>
              </a:solidFill>
            </a:rPr>
            <a:t>nouveaux </a:t>
          </a:r>
          <a:r>
            <a:rPr lang="fr-FR" sz="1100" b="1" kern="1200" dirty="0" smtClean="0">
              <a:solidFill>
                <a:srgbClr val="C00000"/>
              </a:solidFill>
            </a:rPr>
            <a:t>élus</a:t>
          </a:r>
          <a:r>
            <a:rPr lang="fr-FR" sz="1100" b="1" kern="1200" dirty="0" smtClean="0">
              <a:solidFill>
                <a:schemeClr val="tx1"/>
              </a:solidFill>
            </a:rPr>
            <a:t>.</a:t>
          </a:r>
          <a:endParaRPr lang="fr-FR" sz="1100" b="1" kern="1200" dirty="0">
            <a:solidFill>
              <a:srgbClr val="C00000"/>
            </a:solidFill>
          </a:endParaRPr>
        </a:p>
      </dsp:txBody>
      <dsp:txXfrm>
        <a:off x="3228088" y="579389"/>
        <a:ext cx="2829110" cy="3864960"/>
      </dsp:txXfrm>
    </dsp:sp>
    <dsp:sp modelId="{DE71B0E0-E768-4149-BEB2-1B6F6655826D}">
      <dsp:nvSpPr>
        <dsp:cNvPr id="0" name=""/>
        <dsp:cNvSpPr/>
      </dsp:nvSpPr>
      <dsp:spPr>
        <a:xfrm>
          <a:off x="6453274" y="262589"/>
          <a:ext cx="2829110" cy="316800"/>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a:lnSpc>
              <a:spcPct val="90000"/>
            </a:lnSpc>
            <a:spcBef>
              <a:spcPct val="0"/>
            </a:spcBef>
            <a:spcAft>
              <a:spcPct val="35000"/>
            </a:spcAft>
          </a:pPr>
          <a:r>
            <a:rPr lang="fr-FR" sz="1400" b="1" kern="1200" dirty="0"/>
            <a:t>Dispositions supplétives</a:t>
          </a:r>
        </a:p>
      </dsp:txBody>
      <dsp:txXfrm>
        <a:off x="6453274" y="262589"/>
        <a:ext cx="2829110" cy="316800"/>
      </dsp:txXfrm>
    </dsp:sp>
    <dsp:sp modelId="{CBEEC16C-3410-418F-9DD4-D1316E6F8CA3}">
      <dsp:nvSpPr>
        <dsp:cNvPr id="0" name=""/>
        <dsp:cNvSpPr/>
      </dsp:nvSpPr>
      <dsp:spPr>
        <a:xfrm>
          <a:off x="6453274" y="579389"/>
          <a:ext cx="2829110" cy="386496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8674" tIns="58674" rIns="78232" bIns="88011" numCol="1" spcCol="1270" anchor="t" anchorCtr="0">
          <a:noAutofit/>
        </a:bodyPr>
        <a:lstStyle/>
        <a:p>
          <a:pPr marL="57150" lvl="1" indent="-57150" algn="just" defTabSz="488950">
            <a:lnSpc>
              <a:spcPct val="90000"/>
            </a:lnSpc>
            <a:spcBef>
              <a:spcPct val="0"/>
            </a:spcBef>
            <a:spcAft>
              <a:spcPct val="15000"/>
            </a:spcAft>
            <a:buChar char="••"/>
          </a:pPr>
          <a:r>
            <a:rPr lang="fr-FR" sz="1100" b="1" kern="1200" dirty="0"/>
            <a:t>Documentation économique et financières </a:t>
          </a:r>
          <a:r>
            <a:rPr lang="fr-FR" sz="1100" kern="1200" dirty="0"/>
            <a:t>communiquée 1 mois après chaque </a:t>
          </a:r>
          <a:r>
            <a:rPr lang="fr-FR" sz="1100" kern="1200" dirty="0" smtClean="0"/>
            <a:t>élection. </a:t>
          </a:r>
          <a:endParaRPr lang="fr-FR" sz="1100" kern="1200" dirty="0"/>
        </a:p>
        <a:p>
          <a:pPr marL="57150" lvl="1" indent="-57150" algn="just" defTabSz="488950">
            <a:lnSpc>
              <a:spcPct val="90000"/>
            </a:lnSpc>
            <a:spcBef>
              <a:spcPct val="0"/>
            </a:spcBef>
            <a:spcAft>
              <a:spcPct val="15000"/>
            </a:spcAft>
            <a:buChar char="••"/>
          </a:pPr>
          <a:endParaRPr lang="fr-FR" sz="1100" kern="1200" dirty="0"/>
        </a:p>
        <a:p>
          <a:pPr marL="57150" lvl="1" indent="-57150" algn="just" defTabSz="488950">
            <a:lnSpc>
              <a:spcPct val="90000"/>
            </a:lnSpc>
            <a:spcBef>
              <a:spcPct val="0"/>
            </a:spcBef>
            <a:spcAft>
              <a:spcPct val="15000"/>
            </a:spcAft>
            <a:buChar char="••"/>
          </a:pPr>
          <a:r>
            <a:rPr lang="fr-FR" sz="1100" kern="1200" dirty="0" smtClean="0"/>
            <a:t>L’entreprise </a:t>
          </a:r>
          <a:r>
            <a:rPr lang="fr-FR" sz="1100" kern="1200" dirty="0"/>
            <a:t>donneuse d’ordre informe immédiatement l’entreprise sous-traitante lorsqu’un projet de restructuration et de compression des effectifs est de nature à affecter le volume d’activité ou d’emploi d’une entreprise sous-traitante. Le CSE de l’entreprise sous-traitante en est immédiatement informé. </a:t>
          </a:r>
        </a:p>
      </dsp:txBody>
      <dsp:txXfrm>
        <a:off x="6453274" y="579389"/>
        <a:ext cx="2829110" cy="3864960"/>
      </dsp:txXfrm>
    </dsp:sp>
  </dsp:spTree>
</dsp:drawing>
</file>

<file path=ppt/diagrams/layout1.xml><?xml version="1.0" encoding="utf-8"?>
<dgm:layoutDef xmlns:dgm="http://schemas.openxmlformats.org/drawingml/2006/diagram" xmlns:a="http://schemas.openxmlformats.org/drawingml/2006/main" uniqueId="urn:microsoft.com/office/officeart/2005/8/layout/funnel1">
  <dgm:title val=""/>
  <dgm:desc val=""/>
  <dgm:catLst>
    <dgm:cat type="relationship" pri="2000"/>
    <dgm:cat type="process" pri="27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4"/>
      <dgm:resizeHandles val="exact"/>
    </dgm:varLst>
    <dgm:alg type="composite">
      <dgm:param type="ar" val="1.25"/>
    </dgm:alg>
    <dgm:shape xmlns:r="http://schemas.openxmlformats.org/officeDocument/2006/relationships" r:blip="">
      <dgm:adjLst/>
    </dgm:shape>
    <dgm:presOf/>
    <dgm:choose name="Name1">
      <dgm:if name="Name2" axis="ch" ptType="node" func="cnt" op="equ" val="2">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w" for="ch" forName="item1" refType="w" fact="0.35"/>
          <dgm:constr type="h" for="ch" forName="item1" refType="w" fact="0.35"/>
          <dgm:constr type="t" for="ch" forName="item1" refType="h" fact="0.05"/>
          <dgm:constr type="l" for="ch" forName="item1" refType="w" fact="0.125"/>
          <dgm:constr type="primFontSz" for="ch" forName="item1" op="equ" val="65"/>
          <dgm:constr type="w" for="ch" forName="funnel" refType="w" fact="0.7"/>
          <dgm:constr type="h" for="ch" forName="funnel" refType="h" fact="0.7"/>
          <dgm:constr type="t" for="ch" forName="funnel"/>
          <dgm:constr type="l" for="ch" forName="funnel"/>
        </dgm:constrLst>
      </dgm:if>
      <dgm:else name="Name3">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primFontSz" for="ch" forName="rectangle" val="65"/>
          <dgm:constr type="w" for="ch" forName="item1" refType="w" fact="0.225"/>
          <dgm:constr type="h" for="ch" forName="item1" refType="w" fact="0.225"/>
          <dgm:constr type="t" for="ch" forName="item1" refType="h" fact="0.336"/>
          <dgm:constr type="l" for="ch" forName="item1" refType="w" fact="0.261"/>
          <dgm:constr type="primFontSz" for="ch" forName="item1" val="65"/>
          <dgm:constr type="w" for="ch" forName="item2" refType="w" fact="0.225"/>
          <dgm:constr type="h" for="ch" forName="item2" refType="w" fact="0.225"/>
          <dgm:constr type="t" for="ch" forName="item2" refType="h" fact="0.125"/>
          <dgm:constr type="l" for="ch" forName="item2" refType="w" fact="0.1"/>
          <dgm:constr type="primFontSz" for="ch" forName="item2" refType="primFontSz" refFor="ch" refForName="item1" op="equ"/>
          <dgm:constr type="w" for="ch" forName="item3" refType="w" fact="0.225"/>
          <dgm:constr type="h" for="ch" forName="item3" refType="w" fact="0.225"/>
          <dgm:constr type="t" for="ch" forName="item3" refType="h" fact="0.057"/>
          <dgm:constr type="l" for="ch" forName="item3" refType="w" fact="0.33"/>
          <dgm:constr type="primFontSz" for="ch" forName="item3" refType="primFontSz" refFor="ch" refForName="item1" op="equ"/>
          <dgm:constr type="w" for="ch" forName="funnel" refType="w" fact="0.7"/>
          <dgm:constr type="h" for="ch" forName="funnel" refType="h" fact="0.7"/>
          <dgm:constr type="t" for="ch" forName="funnel"/>
          <dgm:constr type="l" for="ch" forName="funnel"/>
        </dgm:constrLst>
      </dgm:else>
    </dgm:choose>
    <dgm:ruleLst/>
    <dgm:choose name="Name4">
      <dgm:if name="Name5" axis="ch" ptType="node" func="cnt" op="gte" val="1">
        <dgm:layoutNode name="ellipse" styleLbl="trBgShp">
          <dgm:alg type="sp"/>
          <dgm:shape xmlns:r="http://schemas.openxmlformats.org/officeDocument/2006/relationships" type="ellipse" r:blip="">
            <dgm:adjLst/>
          </dgm:shape>
          <dgm:presOf/>
          <dgm:constrLst/>
          <dgm:ruleLst/>
        </dgm:layoutNode>
        <dgm:layoutNode name="arrow1" styleLbl="fgShp">
          <dgm:alg type="sp"/>
          <dgm:shape xmlns:r="http://schemas.openxmlformats.org/officeDocument/2006/relationships" type="downArrow" r:blip="">
            <dgm:adjLst/>
          </dgm:shape>
          <dgm:presOf/>
          <dgm:constrLst/>
          <dgm:ruleLst/>
        </dgm:layoutNode>
        <dgm:layoutNode name="rectangle" styleLbl="revTx">
          <dgm:varLst>
            <dgm:bulletEnabled val="1"/>
          </dgm:varLst>
          <dgm:alg type="tx">
            <dgm:param type="txAnchorHorzCh" val="ctr"/>
          </dgm:alg>
          <dgm:shape xmlns:r="http://schemas.openxmlformats.org/officeDocument/2006/relationships" type="rect" r:blip="">
            <dgm:adjLst/>
          </dgm:shape>
          <dgm:choose name="Name6">
            <dgm:if name="Name7" axis="ch" ptType="node" func="cnt" op="equ" val="1">
              <dgm:presOf axis="ch desOrSelf" ptType="node node" st="1 1" cnt="1 0"/>
            </dgm:if>
            <dgm:if name="Name8" axis="ch" ptType="node" func="cnt" op="equ" val="2">
              <dgm:presOf axis="ch desOrSelf" ptType="node node" st="2 1" cnt="1 0"/>
            </dgm:if>
            <dgm:if name="Name9" axis="ch" ptType="node" func="cnt" op="equ" val="3">
              <dgm:presOf axis="ch desOrSelf" ptType="node node" st="3 1" cnt="1 0"/>
            </dgm:if>
            <dgm:else name="Name10">
              <dgm:presOf axis="ch desOrSelf" ptType="node node" st="4 1" cnt="1 0"/>
            </dgm:else>
          </dgm:choose>
          <dgm:constrLst/>
          <dgm:ruleLst>
            <dgm:rule type="primFontSz" val="5" fact="NaN" max="NaN"/>
          </dgm:ruleLst>
        </dgm:layoutNode>
        <dgm:forEach name="Name11" axis="ch" ptType="node" st="2" cnt="1">
          <dgm:layoutNode name="item1" styleLbl="node1">
            <dgm:varLst>
              <dgm:bulletEnabled val="1"/>
            </dgm:varLst>
            <dgm:alg type="tx">
              <dgm:param type="txAnchorVertCh" val="mid"/>
            </dgm:alg>
            <dgm:shape xmlns:r="http://schemas.openxmlformats.org/officeDocument/2006/relationships" type="ellipse" r:blip="">
              <dgm:adjLst/>
            </dgm:shape>
            <dgm:choose name="Name12">
              <dgm:if name="Name13" axis="root ch" ptType="all node" func="cnt" op="equ" val="1">
                <dgm:presOf/>
              </dgm:if>
              <dgm:if name="Name14" axis="root ch" ptType="all node" func="cnt" op="equ" val="2">
                <dgm:presOf axis="root ch desOrSelf" ptType="all node node" st="1 1 1" cnt="0 1 0"/>
              </dgm:if>
              <dgm:if name="Name15" axis="root ch" ptType="all node" func="cnt" op="equ" val="3">
                <dgm:presOf axis="root ch desOrSelf" ptType="all node node" st="1 2 1" cnt="0 1 0"/>
              </dgm:if>
              <dgm:else name="Name16">
                <dgm:presOf axis="root ch desOrSelf" ptType="all node node" st="1 3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17" axis="ch" ptType="node" st="3" cnt="1">
          <dgm:layoutNode name="item2" styleLbl="node1">
            <dgm:varLst>
              <dgm:bulletEnabled val="1"/>
            </dgm:varLst>
            <dgm:alg type="tx">
              <dgm:param type="txAnchorVertCh" val="mid"/>
            </dgm:alg>
            <dgm:shape xmlns:r="http://schemas.openxmlformats.org/officeDocument/2006/relationships" type="ellipse" r:blip="">
              <dgm:adjLst/>
            </dgm:shape>
            <dgm:choose name="Name18">
              <dgm:if name="Name19" axis="root ch" ptType="all node" func="cnt" op="equ" val="1">
                <dgm:presOf/>
              </dgm:if>
              <dgm:if name="Name20" axis="root ch" ptType="all node" func="cnt" op="equ" val="2">
                <dgm:presOf/>
              </dgm:if>
              <dgm:if name="Name21" axis="root ch" ptType="all node" func="cnt" op="equ" val="3">
                <dgm:presOf axis="root ch desOrSelf" ptType="all node node" st="1 1 1" cnt="0 1 0"/>
              </dgm:if>
              <dgm:else name="Name22">
                <dgm:presOf axis="root ch desOrSelf" ptType="all node node" st="1 2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23" axis="ch" ptType="node" st="4" cnt="1">
          <dgm:layoutNode name="item3" styleLbl="node1">
            <dgm:varLst>
              <dgm:bulletEnabled val="1"/>
            </dgm:varLst>
            <dgm:alg type="tx">
              <dgm:param type="txAnchorVertCh" val="mid"/>
            </dgm:alg>
            <dgm:shape xmlns:r="http://schemas.openxmlformats.org/officeDocument/2006/relationships" type="ellipse" r:blip="">
              <dgm:adjLst/>
            </dgm:shape>
            <dgm:choose name="Name24">
              <dgm:if name="Name25" axis="root ch" ptType="all node" func="cnt" op="equ" val="1">
                <dgm:presOf/>
              </dgm:if>
              <dgm:if name="Name26" axis="root ch" ptType="all node" func="cnt" op="equ" val="2">
                <dgm:presOf/>
              </dgm:if>
              <dgm:if name="Name27" axis="root ch" ptType="all node" func="cnt" op="equ" val="3">
                <dgm:presOf/>
              </dgm:if>
              <dgm:else name="Name28">
                <dgm:presOf axis="root ch desOrSelf" ptType="all node node" st="1 1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layoutNode name="funnel" styleLbl="trAlignAcc1">
          <dgm:alg type="sp"/>
          <dgm:shape xmlns:r="http://schemas.openxmlformats.org/officeDocument/2006/relationships" type="funnel" r:blip="">
            <dgm:adjLst/>
          </dgm:shape>
          <dgm:presOf/>
          <dgm:constrLst/>
          <dgm:ruleLst/>
        </dgm:layoutNode>
      </dgm:if>
      <dgm:else name="Name29"/>
    </dgm:choose>
  </dgm:layoutNode>
</dgm:layoutDef>
</file>

<file path=ppt/diagrams/layout10.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9/layout/CircleArrowProcess">
  <dgm:title val=""/>
  <dgm:desc val=""/>
  <dgm:catLst>
    <dgm:cat type="process" pri="16500"/>
    <dgm:cat type="cycle" pri="16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7"/>
      <dgm:chPref val="7"/>
      <dgm:dir/>
      <dgm:animLvl val="lvl"/>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5"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1144"/>
              <dgm:constr type="t" for="ch" forName="Accent1" refType="h" fact="0"/>
              <dgm:constr type="w" for="ch" forName="Accent1" refType="w" fact="0.5542"/>
              <dgm:constr type="h" for="ch" forName="Accent1" refType="h" fact="0.6665"/>
              <dgm:constr type="l" for="ch" forName="Parent1" refType="w" fact="0.2368"/>
              <dgm:constr type="t" for="ch" forName="Parent1" refType="h" fact="0.2413"/>
              <dgm:constr type="w" for="ch" forName="Parent1" refType="w" fact="0.3092"/>
              <dgm:constr type="h" for="ch" forName="Parent1" refType="h" fact="0.1859"/>
              <dgm:constr type="l" for="ch" forName="Parent2" refType="w" fact="0.0822"/>
              <dgm:constr type="t" for="ch" forName="Parent2" refType="h" fact="0.625"/>
              <dgm:constr type="w" for="ch" forName="Parent2" refType="w" fact="0.3092"/>
              <dgm:constr type="h" for="ch" forName="Parent2" refType="h" fact="0.1859"/>
              <dgm:constr type="l" for="ch" forName="Child1" refType="w" fact="0.6678"/>
              <dgm:constr type="t" for="ch" forName="Child1" refType="h" fact="0.1978"/>
              <dgm:constr type="w" for="ch" forName="Child1" refType="w" fact="0.3322"/>
              <dgm:constr type="h" for="ch" forName="Child1" refType="h" fact="0.265"/>
              <dgm:constr type="l" for="ch" forName="Child2" refType="w" fact="0.5164"/>
              <dgm:constr type="t" for="ch" forName="Child2" refType="h" fact="0.5855"/>
              <dgm:constr type="w" for="ch" forName="Child2" refType="w" fact="0.3322"/>
              <dgm:constr type="h" for="ch" forName="Child2" refType="h" fact="0.265"/>
              <dgm:constr type="l" for="ch" forName="Accent2" refType="w" fact="0"/>
              <dgm:constr type="t" for="ch" forName="Accent2" refType="h" fact="0.4272"/>
              <dgm:constr type="w" for="ch" forName="Accent2" refType="w" fact="0.4761"/>
              <dgm:constr type="h" for="ch" forName="Accent2" refType="h" fact="0.5728"/>
            </dgm:constrLst>
          </dgm:if>
          <dgm:if name="Name6"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1479"/>
              <dgm:constr type="t" for="ch" forName="Accent1" refType="h" fact="0"/>
              <dgm:constr type="w" for="ch" forName="Accent1" refType="w" fact="0.5325"/>
              <dgm:constr type="h" for="ch" forName="Accent1" refType="h" fact="0.4814"/>
              <dgm:constr type="l" for="ch" forName="Accent2" refType="w" fact="0"/>
              <dgm:constr type="t" for="ch" forName="Accent2" refType="h" fact="0.2766"/>
              <dgm:constr type="w" for="ch" forName="Accent2" refType="w" fact="0.5325"/>
              <dgm:constr type="h" for="ch" forName="Accent2" refType="h" fact="0.4814"/>
              <dgm:constr type="l" for="ch" forName="Parent1" refType="w" fact="0.2656"/>
              <dgm:constr type="t" for="ch" forName="Parent1" refType="h" fact="0.1738"/>
              <dgm:constr type="w" for="ch" forName="Parent1" refType="w" fact="0.2959"/>
              <dgm:constr type="h" for="ch" forName="Parent1" refType="h" fact="0.1337"/>
              <dgm:constr type="l" for="ch" forName="Accent3" refType="w" fact="0.1858"/>
              <dgm:constr type="t" for="ch" forName="Accent3" refType="h" fact="0.5863"/>
              <dgm:constr type="w" for="ch" forName="Accent3" refType="w" fact="0.4575"/>
              <dgm:constr type="h" for="ch" forName="Accent3" refType="h" fact="0.4137"/>
              <dgm:constr type="l" for="ch" forName="Parent2" refType="w" fact="0.1183"/>
              <dgm:constr type="t" for="ch" forName="Parent2" refType="h" fact="0.452"/>
              <dgm:constr type="w" for="ch" forName="Parent2" refType="w" fact="0.2959"/>
              <dgm:constr type="h" for="ch" forName="Parent2" refType="h" fact="0.1337"/>
              <dgm:constr type="l" for="ch" forName="Parent3" refType="w" fact="0.2663"/>
              <dgm:constr type="t" for="ch" forName="Parent3" refType="h" fact="0.7306"/>
              <dgm:constr type="w" for="ch" forName="Parent3" refType="w" fact="0.2959"/>
              <dgm:constr type="h" for="ch" forName="Parent3" refType="h" fact="0.1337"/>
              <dgm:constr type="l" for="ch" forName="Child2" refType="w" fact="0.5325"/>
              <dgm:constr type="t" for="ch" forName="Child2" refType="h" fact="0.4217"/>
              <dgm:constr type="w" for="ch" forName="Child2" refType="w" fact="0.3195"/>
              <dgm:constr type="h" for="ch" forName="Child2" refType="h" fact="0.1926"/>
              <dgm:constr type="l" for="ch" forName="Child1" refType="w" fact="0.6805"/>
              <dgm:constr type="t" for="ch" forName="Child1" refType="h" fact="0.1435"/>
              <dgm:constr type="w" for="ch" forName="Child1" refType="w" fact="0.3195"/>
              <dgm:constr type="h" for="ch" forName="Child1" refType="h" fact="0.1926"/>
              <dgm:constr type="l" for="ch" forName="Child3" refType="w" fact="0.6805"/>
              <dgm:constr type="t" for="ch" forName="Child3" refType="h" fact="0.6998"/>
              <dgm:constr type="w" for="ch" forName="Child3" refType="w" fact="0.3195"/>
              <dgm:constr type="h" for="ch" forName="Child3" refType="h" fact="0.1926"/>
            </dgm:constrLst>
          </dgm:if>
          <dgm:if name="Name7"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1481"/>
              <dgm:constr type="t" for="ch" forName="Accent1" refType="h" fact="0"/>
              <dgm:constr type="w" for="ch" forName="Accent1" refType="w" fact="0.5331"/>
              <dgm:constr type="h" for="ch" forName="Accent1" refType="h" fact="0.3771"/>
              <dgm:constr type="l" for="ch" forName="Accent2" refType="w" fact="0"/>
              <dgm:constr type="t" for="ch" forName="Accent2" refType="h" fact="0.2167"/>
              <dgm:constr type="w" for="ch" forName="Accent2" refType="w" fact="0.5331"/>
              <dgm:constr type="h" for="ch" forName="Accent2" refType="h" fact="0.3771"/>
              <dgm:constr type="l" for="ch" forName="Accent3" refType="w" fact="0.1481"/>
              <dgm:constr type="t" for="ch" forName="Accent3" refType="h" fact="0.4342"/>
              <dgm:constr type="w" for="ch" forName="Accent3" refType="w" fact="0.5331"/>
              <dgm:constr type="h" for="ch" forName="Accent3" refType="h" fact="0.3771"/>
              <dgm:constr type="l" for="ch" forName="Parent1" refType="w" fact="0.2658"/>
              <dgm:constr type="t" for="ch" forName="Parent1" refType="h" fact="0.1365"/>
              <dgm:constr type="w" for="ch" forName="Parent1" refType="w" fact="0.2975"/>
              <dgm:constr type="h" for="ch" forName="Parent1" refType="h" fact="0.1052"/>
              <dgm:constr type="l" for="ch" forName="Parent2" refType="w" fact="0.1171"/>
              <dgm:constr type="t" for="ch" forName="Parent2" refType="h" fact="0.3536"/>
              <dgm:constr type="w" for="ch" forName="Parent2" refType="w" fact="0.2975"/>
              <dgm:constr type="h" for="ch" forName="Parent2" refType="h" fact="0.1052"/>
              <dgm:constr type="l" for="ch" forName="Parent3" refType="w" fact="0.2658"/>
              <dgm:constr type="t" for="ch" forName="Parent3" refType="h" fact="0.5707"/>
              <dgm:constr type="w" for="ch" forName="Parent3" refType="w" fact="0.2975"/>
              <dgm:constr type="h" for="ch" forName="Parent3" refType="h" fact="0.1052"/>
              <dgm:constr type="l" for="ch" forName="Parent4" refType="w" fact="0.1171"/>
              <dgm:constr type="t" for="ch" forName="Parent4" refType="h" fact="0.7878"/>
              <dgm:constr type="w" for="ch" forName="Parent4" refType="w" fact="0.2975"/>
              <dgm:constr type="h" for="ch" forName="Parent4" refType="h" fact="0.1052"/>
              <dgm:constr type="l" for="ch" forName="Child1" refType="w" fact="0.6804"/>
              <dgm:constr type="t" for="ch" forName="Child1" refType="h" fact="0.1119"/>
              <dgm:constr type="w" for="ch" forName="Child1" refType="w" fact="0.3196"/>
              <dgm:constr type="h" for="ch" forName="Child1" refType="h" fact="0.15"/>
              <dgm:constr type="l" for="ch" forName="Child2" refType="w" fact="0.5348"/>
              <dgm:constr type="t" for="ch" forName="Child2" refType="h" fact="0.3312"/>
              <dgm:constr type="w" for="ch" forName="Child2" refType="w" fact="0.3196"/>
              <dgm:constr type="h" for="ch" forName="Child2" refType="h" fact="0.15"/>
              <dgm:constr type="l" for="ch" forName="Child3" refType="w" fact="0.6804"/>
              <dgm:constr type="t" for="ch" forName="Child3" refType="h" fact="0.5461"/>
              <dgm:constr type="w" for="ch" forName="Child3" refType="w" fact="0.3196"/>
              <dgm:constr type="h" for="ch" forName="Child3" refType="h" fact="0.15"/>
              <dgm:constr type="l" for="ch" forName="Child4" refType="w" fact="0.5348"/>
              <dgm:constr type="t" for="ch" forName="Child4" refType="h" fact="0.7632"/>
              <dgm:constr type="w" for="ch" forName="Child4" refType="w" fact="0.3196"/>
              <dgm:constr type="h" for="ch" forName="Child4" refType="h" fact="0.15"/>
              <dgm:constr type="l" for="ch" forName="Accent4" refType="w" fact="0.038"/>
              <dgm:constr type="t" for="ch" forName="Accent4" refType="h" fact="0.6759"/>
              <dgm:constr type="w" for="ch" forName="Accent4" refType="w" fact="0.458"/>
              <dgm:constr type="h" for="ch" forName="Accent4" refType="h" fact="0.3241"/>
            </dgm:constrLst>
          </dgm:if>
          <dgm:if name="Name8"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1481"/>
              <dgm:constr type="t" for="ch" forName="Accent1" refType="h" fact="0"/>
              <dgm:constr type="w" for="ch" forName="Accent1" refType="w" fact="0.5331"/>
              <dgm:constr type="h" for="ch" forName="Accent1" refType="h" fact="0.3098"/>
              <dgm:constr type="l" for="ch" forName="Accent2" refType="w" fact="0"/>
              <dgm:constr type="t" for="ch" forName="Accent2" refType="h" fact="0.178"/>
              <dgm:constr type="w" for="ch" forName="Accent2" refType="w" fact="0.5331"/>
              <dgm:constr type="h" for="ch" forName="Accent2" refType="h" fact="0.3098"/>
              <dgm:constr type="l" for="ch" forName="Accent3" refType="w" fact="0.1481"/>
              <dgm:constr type="t" for="ch" forName="Accent3" refType="h" fact="0.3568"/>
              <dgm:constr type="w" for="ch" forName="Accent3" refType="w" fact="0.5331"/>
              <dgm:constr type="h" for="ch" forName="Accent3" refType="h" fact="0.3098"/>
              <dgm:constr type="l" for="ch" forName="Accent4" refType="w" fact="0"/>
              <dgm:constr type="t" for="ch" forName="Accent4" refType="h" fact="0.5351"/>
              <dgm:constr type="w" for="ch" forName="Accent4" refType="w" fact="0.5331"/>
              <dgm:constr type="h" for="ch" forName="Accent4" refType="h" fact="0.3098"/>
              <dgm:constr type="l" for="ch" forName="Accent5" refType="w" fact="0.186"/>
              <dgm:constr type="t" for="ch" forName="Accent5" refType="h" fact="0.7337"/>
              <dgm:constr type="w" for="ch" forName="Accent5" refType="w" fact="0.458"/>
              <dgm:constr type="h" for="ch" forName="Accent5" refType="h" fact="0.2663"/>
              <dgm:constr type="l" for="ch" forName="Parent1" refType="w" fact="0.2658"/>
              <dgm:constr type="t" for="ch" forName="Parent1" refType="h" fact="0.1122"/>
              <dgm:constr type="w" for="ch" forName="Parent1" refType="w" fact="0.2975"/>
              <dgm:constr type="h" for="ch" forName="Parent1" refType="h" fact="0.0864"/>
              <dgm:constr type="l" for="ch" forName="Parent2" refType="w" fact="0.1171"/>
              <dgm:constr type="t" for="ch" forName="Parent2" refType="h" fact="0.2906"/>
              <dgm:constr type="w" for="ch" forName="Parent2" refType="w" fact="0.2975"/>
              <dgm:constr type="h" for="ch" forName="Parent2" refType="h" fact="0.0864"/>
              <dgm:constr type="l" for="ch" forName="Parent3" refType="w" fact="0.2658"/>
              <dgm:constr type="t" for="ch" forName="Parent3" refType="h" fact="0.4689"/>
              <dgm:constr type="w" for="ch" forName="Parent3" refType="w" fact="0.2975"/>
              <dgm:constr type="h" for="ch" forName="Parent3" refType="h" fact="0.0864"/>
              <dgm:constr type="l" for="ch" forName="Parent4" refType="w" fact="0.1171"/>
              <dgm:constr type="t" for="ch" forName="Parent4" refType="h" fact="0.6473"/>
              <dgm:constr type="w" for="ch" forName="Parent4" refType="w" fact="0.2975"/>
              <dgm:constr type="h" for="ch" forName="Parent4" refType="h" fact="0.0864"/>
              <dgm:constr type="l" for="ch" forName="Parent5" refType="w" fact="0.2658"/>
              <dgm:constr type="t" for="ch" forName="Parent5" refType="h" fact="0.8257"/>
              <dgm:constr type="w" for="ch" forName="Parent5" refType="w" fact="0.2975"/>
              <dgm:constr type="h" for="ch" forName="Parent5" refType="h" fact="0.0864"/>
              <dgm:constr type="l" for="ch" forName="Child1" refType="w" fact="0.6804"/>
              <dgm:constr type="t" for="ch" forName="Child1" refType="h" fact="0.0919"/>
              <dgm:constr type="w" for="ch" forName="Child1" refType="w" fact="0.3196"/>
              <dgm:constr type="h" for="ch" forName="Child1" refType="h" fact="0.1232"/>
              <dgm:constr type="l" for="ch" forName="Child2" refType="w" fact="0.5348"/>
              <dgm:constr type="t" for="ch" forName="Child2" refType="h" fact="0.2722"/>
              <dgm:constr type="w" for="ch" forName="Child2" refType="w" fact="0.3196"/>
              <dgm:constr type="h" for="ch" forName="Child2" refType="h" fact="0.1232"/>
              <dgm:constr type="l" for="ch" forName="Child3" refType="w" fact="0.6804"/>
              <dgm:constr type="t" for="ch" forName="Child3" refType="h" fact="0.4487"/>
              <dgm:constr type="w" for="ch" forName="Child3" refType="w" fact="0.3196"/>
              <dgm:constr type="h" for="ch" forName="Child3" refType="h" fact="0.1232"/>
              <dgm:constr type="l" for="ch" forName="Child4" refType="w" fact="0.5348"/>
              <dgm:constr type="t" for="ch" forName="Child4" refType="h" fact="0.6271"/>
              <dgm:constr type="w" for="ch" forName="Child4" refType="w" fact="0.3196"/>
              <dgm:constr type="h" for="ch" forName="Child4" refType="h" fact="0.1232"/>
              <dgm:constr type="l" for="ch" forName="Child5" refType="w" fact="0.6804"/>
              <dgm:constr type="t" for="ch" forName="Child5" refType="h" fact="0.8073"/>
              <dgm:constr type="w" for="ch" forName="Child5" refType="w" fact="0.3196"/>
              <dgm:constr type="h" for="ch" forName="Child5" refType="h" fact="0.1232"/>
            </dgm:constrLst>
          </dgm:if>
          <dgm:if name="Name9"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1481"/>
              <dgm:constr type="t" for="ch" forName="Accent1" refType="h" fact="0"/>
              <dgm:constr type="w" for="ch" forName="Accent1" refType="w" fact="0.5331"/>
              <dgm:constr type="h" for="ch" forName="Accent1" refType="h" fact="0.2629"/>
              <dgm:constr type="l" for="ch" forName="Accent2" refType="w" fact="0"/>
              <dgm:constr type="t" for="ch" forName="Accent2" refType="h" fact="0.1511"/>
              <dgm:constr type="w" for="ch" forName="Accent2" refType="w" fact="0.5331"/>
              <dgm:constr type="h" for="ch" forName="Accent2" refType="h" fact="0.2629"/>
              <dgm:constr type="l" for="ch" forName="Accent3" refType="w" fact="0.1481"/>
              <dgm:constr type="t" for="ch" forName="Accent3" refType="h" fact="0.3027"/>
              <dgm:constr type="w" for="ch" forName="Accent3" refType="w" fact="0.5331"/>
              <dgm:constr type="h" for="ch" forName="Accent3" refType="h" fact="0.2629"/>
              <dgm:constr type="l" for="ch" forName="Accent4" refType="w" fact="0"/>
              <dgm:constr type="t" for="ch" forName="Accent4" refType="h" fact="0.4541"/>
              <dgm:constr type="w" for="ch" forName="Accent4" refType="w" fact="0.5331"/>
              <dgm:constr type="h" for="ch" forName="Accent4" refType="h" fact="0.2629"/>
              <dgm:constr type="l" for="ch" forName="Parent1" refType="w" fact="0.2658"/>
              <dgm:constr type="t" for="ch" forName="Parent1" refType="h" fact="0.0952"/>
              <dgm:constr type="w" for="ch" forName="Parent1" refType="w" fact="0.2975"/>
              <dgm:constr type="h" for="ch" forName="Parent1" refType="h" fact="0.0733"/>
              <dgm:constr type="l" for="ch" forName="Parent2" refType="w" fact="0.1171"/>
              <dgm:constr type="t" for="ch" forName="Parent2" refType="h" fact="0.2466"/>
              <dgm:constr type="w" for="ch" forName="Parent2" refType="w" fact="0.2975"/>
              <dgm:constr type="h" for="ch" forName="Parent2" refType="h" fact="0.0733"/>
              <dgm:constr type="l" for="ch" forName="Parent3" refType="w" fact="0.2658"/>
              <dgm:constr type="t" for="ch" forName="Parent3" refType="h" fact="0.3979"/>
              <dgm:constr type="w" for="ch" forName="Parent3" refType="w" fact="0.2975"/>
              <dgm:constr type="h" for="ch" forName="Parent3" refType="h" fact="0.0733"/>
              <dgm:constr type="l" for="ch" forName="Parent4" refType="w" fact="0.1171"/>
              <dgm:constr type="t" for="ch" forName="Parent4" refType="h" fact="0.5493"/>
              <dgm:constr type="w" for="ch" forName="Parent4" refType="w" fact="0.2975"/>
              <dgm:constr type="h" for="ch" forName="Parent4" refType="h" fact="0.0733"/>
              <dgm:constr type="l" for="ch" forName="Child1" refType="w" fact="0.6804"/>
              <dgm:constr type="t" for="ch" forName="Child1" refType="h" fact="0.078"/>
              <dgm:constr type="w" for="ch" forName="Child1" refType="w" fact="0.3196"/>
              <dgm:constr type="h" for="ch" forName="Child1" refType="h" fact="0.1046"/>
              <dgm:constr type="l" for="ch" forName="Child2" refType="w" fact="0.5348"/>
              <dgm:constr type="t" for="ch" forName="Child2" refType="h" fact="0.231"/>
              <dgm:constr type="w" for="ch" forName="Child2" refType="w" fact="0.3196"/>
              <dgm:constr type="h" for="ch" forName="Child2" refType="h" fact="0.1046"/>
              <dgm:constr type="l" for="ch" forName="Child3" refType="w" fact="0.6804"/>
              <dgm:constr type="t" for="ch" forName="Child3" refType="h" fact="0.3808"/>
              <dgm:constr type="w" for="ch" forName="Child3" refType="w" fact="0.3196"/>
              <dgm:constr type="h" for="ch" forName="Child3" refType="h" fact="0.1046"/>
              <dgm:constr type="l" for="ch" forName="Child4" refType="w" fact="0.5348"/>
              <dgm:constr type="t" for="ch" forName="Child4" refType="h" fact="0.5322"/>
              <dgm:constr type="w" for="ch" forName="Child4" refType="w" fact="0.3196"/>
              <dgm:constr type="h" for="ch" forName="Child4" refType="h" fact="0.1046"/>
              <dgm:constr type="l" for="ch" forName="Accent5" refType="w" fact="0.1481"/>
              <dgm:constr type="t" for="ch" forName="Accent5" refType="h" fact="0.6053"/>
              <dgm:constr type="w" for="ch" forName="Accent5" refType="w" fact="0.5331"/>
              <dgm:constr type="h" for="ch" forName="Accent5" refType="h" fact="0.2629"/>
              <dgm:constr type="l" for="ch" forName="Accent6" refType="w" fact="0.038"/>
              <dgm:constr type="t" for="ch" forName="Accent6" refType="h" fact="0.774"/>
              <dgm:constr type="w" for="ch" forName="Accent6" refType="w" fact="0.458"/>
              <dgm:constr type="h" for="ch" forName="Accent6" refType="h" fact="0.226"/>
              <dgm:constr type="l" for="ch" forName="Parent5" refType="w" fact="0.2658"/>
              <dgm:constr type="t" for="ch" forName="Parent5" refType="h" fact="0.7005"/>
              <dgm:constr type="w" for="ch" forName="Parent5" refType="w" fact="0.2975"/>
              <dgm:constr type="h" for="ch" forName="Parent5" refType="h" fact="0.0733"/>
              <dgm:constr type="l" for="ch" forName="Parent6" refType="w" fact="0.1171"/>
              <dgm:constr type="t" for="ch" forName="Parent6" refType="h" fact="0.8519"/>
              <dgm:constr type="w" for="ch" forName="Parent6" refType="w" fact="0.2975"/>
              <dgm:constr type="h" for="ch" forName="Parent6" refType="h" fact="0.0733"/>
              <dgm:constr type="l" for="ch" forName="Child5" refType="w" fact="0.6804"/>
              <dgm:constr type="t" for="ch" forName="Child5" refType="h" fact="0.6833"/>
              <dgm:constr type="w" for="ch" forName="Child5" refType="w" fact="0.3196"/>
              <dgm:constr type="h" for="ch" forName="Child5" refType="h" fact="0.1046"/>
              <dgm:constr type="l" for="ch" forName="Child6" refType="w" fact="0.5348"/>
              <dgm:constr type="t" for="ch" forName="Child6" refType="h" fact="0.8347"/>
              <dgm:constr type="w" for="ch" forName="Child6" refType="w" fact="0.3196"/>
              <dgm:constr type="h" for="ch" forName="Child6" refType="h" fact="0.1046"/>
            </dgm:constrLst>
          </dgm:if>
          <dgm:else name="Name10">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1481"/>
              <dgm:constr type="t" for="ch" forName="Accent1" refType="h" fact="0"/>
              <dgm:constr type="w" for="ch" forName="Accent1" refType="w" fact="0.5331"/>
              <dgm:constr type="h" for="ch" forName="Accent1" refType="h" fact="0.2284"/>
              <dgm:constr type="l" for="ch" forName="Accent2" refType="w" fact="0"/>
              <dgm:constr type="t" for="ch" forName="Accent2" refType="h" fact="0.1312"/>
              <dgm:constr type="w" for="ch" forName="Accent2" refType="w" fact="0.5331"/>
              <dgm:constr type="h" for="ch" forName="Accent2" refType="h" fact="0.2284"/>
              <dgm:constr type="l" for="ch" forName="Accent3" refType="w" fact="0.1481"/>
              <dgm:constr type="t" for="ch" forName="Accent3" refType="h" fact="0.263"/>
              <dgm:constr type="w" for="ch" forName="Accent3" refType="w" fact="0.5331"/>
              <dgm:constr type="h" for="ch" forName="Accent3" refType="h" fact="0.2284"/>
              <dgm:constr type="l" for="ch" forName="Accent4" refType="w" fact="0"/>
              <dgm:constr type="t" for="ch" forName="Accent4" refType="h" fact="0.3945"/>
              <dgm:constr type="w" for="ch" forName="Accent4" refType="w" fact="0.5331"/>
              <dgm:constr type="h" for="ch" forName="Accent4" refType="h" fact="0.2284"/>
              <dgm:constr type="l" for="ch" forName="Parent1" refType="w" fact="0.2658"/>
              <dgm:constr type="t" for="ch" forName="Parent1" refType="h" fact="0.0827"/>
              <dgm:constr type="w" for="ch" forName="Parent1" refType="w" fact="0.2975"/>
              <dgm:constr type="h" for="ch" forName="Parent1" refType="h" fact="0.0637"/>
              <dgm:constr type="l" for="ch" forName="Parent2" refType="w" fact="0.1171"/>
              <dgm:constr type="t" for="ch" forName="Parent2" refType="h" fact="0.2142"/>
              <dgm:constr type="w" for="ch" forName="Parent2" refType="w" fact="0.2975"/>
              <dgm:constr type="h" for="ch" forName="Parent2" refType="h" fact="0.0637"/>
              <dgm:constr type="l" for="ch" forName="Parent3" refType="w" fact="0.2658"/>
              <dgm:constr type="t" for="ch" forName="Parent3" refType="h" fact="0.3457"/>
              <dgm:constr type="w" for="ch" forName="Parent3" refType="w" fact="0.2975"/>
              <dgm:constr type="h" for="ch" forName="Parent3" refType="h" fact="0.0637"/>
              <dgm:constr type="l" for="ch" forName="Parent4" refType="w" fact="0.1171"/>
              <dgm:constr type="t" for="ch" forName="Parent4" refType="h" fact="0.4772"/>
              <dgm:constr type="w" for="ch" forName="Parent4" refType="w" fact="0.2975"/>
              <dgm:constr type="h" for="ch" forName="Parent4" refType="h" fact="0.0637"/>
              <dgm:constr type="l" for="ch" forName="Child1" refType="w" fact="0.6804"/>
              <dgm:constr type="t" for="ch" forName="Child1" refType="h" fact="0.0678"/>
              <dgm:constr type="w" for="ch" forName="Child1" refType="w" fact="0.3196"/>
              <dgm:constr type="h" for="ch" forName="Child1" refType="h" fact="0.0908"/>
              <dgm:constr type="l" for="ch" forName="Child2" refType="w" fact="0.5348"/>
              <dgm:constr type="t" for="ch" forName="Child2" refType="h" fact="0.2006"/>
              <dgm:constr type="w" for="ch" forName="Child2" refType="w" fact="0.3196"/>
              <dgm:constr type="h" for="ch" forName="Child2" refType="h" fact="0.0908"/>
              <dgm:constr type="l" for="ch" forName="Child3" refType="w" fact="0.6804"/>
              <dgm:constr type="t" for="ch" forName="Child3" refType="h" fact="0.3308"/>
              <dgm:constr type="w" for="ch" forName="Child3" refType="w" fact="0.3196"/>
              <dgm:constr type="h" for="ch" forName="Child3" refType="h" fact="0.0908"/>
              <dgm:constr type="l" for="ch" forName="Child4" refType="w" fact="0.5348"/>
              <dgm:constr type="t" for="ch" forName="Child4" refType="h" fact="0.4623"/>
              <dgm:constr type="w" for="ch" forName="Child4" refType="w" fact="0.3196"/>
              <dgm:constr type="h" for="ch" forName="Child4" refType="h" fact="0.0908"/>
              <dgm:constr type="l" for="ch" forName="Accent5" refType="w" fact="0.1481"/>
              <dgm:constr type="t" for="ch" forName="Accent5" refType="h" fact="0.5258"/>
              <dgm:constr type="w" for="ch" forName="Accent5" refType="w" fact="0.5331"/>
              <dgm:constr type="h" for="ch" forName="Accent5" refType="h" fact="0.2284"/>
              <dgm:constr type="l" for="ch" forName="Accent6" refType="w" fact="0"/>
              <dgm:constr type="t" for="ch" forName="Accent6" refType="h" fact="0.6573"/>
              <dgm:constr type="w" for="ch" forName="Accent6" refType="w" fact="0.5331"/>
              <dgm:constr type="h" for="ch" forName="Accent6" refType="h" fact="0.2284"/>
              <dgm:constr type="l" for="ch" forName="Accent7" refType="w" fact="0.186"/>
              <dgm:constr type="t" for="ch" forName="Accent7" refType="h" fact="0.8037"/>
              <dgm:constr type="w" for="ch" forName="Accent7" refType="w" fact="0.458"/>
              <dgm:constr type="h" for="ch" forName="Accent7" refType="h" fact="0.1963"/>
              <dgm:constr type="l" for="ch" forName="Parent5" refType="w" fact="0.2658"/>
              <dgm:constr type="t" for="ch" forName="Parent5" refType="h" fact="0.6085"/>
              <dgm:constr type="w" for="ch" forName="Parent5" refType="w" fact="0.2975"/>
              <dgm:constr type="h" for="ch" forName="Parent5" refType="h" fact="0.0637"/>
              <dgm:constr type="l" for="ch" forName="Parent6" refType="w" fact="0.1171"/>
              <dgm:constr type="t" for="ch" forName="Parent6" refType="h" fact="0.74"/>
              <dgm:constr type="w" for="ch" forName="Parent6" refType="w" fact="0.2975"/>
              <dgm:constr type="h" for="ch" forName="Parent6" refType="h" fact="0.0637"/>
              <dgm:constr type="l" for="ch" forName="Parent7" refType="w" fact="0.2658"/>
              <dgm:constr type="t" for="ch" forName="Parent7" refType="h" fact="0.8715"/>
              <dgm:constr type="w" for="ch" forName="Parent7" refType="w" fact="0.2975"/>
              <dgm:constr type="h" for="ch" forName="Parent7" refType="h" fact="0.0637"/>
              <dgm:constr type="l" for="ch" forName="Child5" refType="w" fact="0.6804"/>
              <dgm:constr type="t" for="ch" forName="Child5" refType="h" fact="0.5936"/>
              <dgm:constr type="w" for="ch" forName="Child5" refType="w" fact="0.3196"/>
              <dgm:constr type="h" for="ch" forName="Child5" refType="h" fact="0.0908"/>
              <dgm:constr type="l" for="ch" forName="Child6" refType="w" fact="0.5348"/>
              <dgm:constr type="t" for="ch" forName="Child6" refType="h" fact="0.7251"/>
              <dgm:constr type="w" for="ch" forName="Child6" refType="w" fact="0.3196"/>
              <dgm:constr type="h" for="ch" forName="Child6" refType="h" fact="0.0908"/>
              <dgm:constr type="l" for="ch" forName="Child7" refType="w" fact="0.6804"/>
              <dgm:constr type="t" for="ch" forName="Child7" refType="h" fact="0.8579"/>
              <dgm:constr type="w" for="ch" forName="Child7" refType="w" fact="0.3196"/>
              <dgm:constr type="h" for="ch" forName="Child7" refType="h" fact="0.0908"/>
            </dgm:constrLst>
          </dgm:else>
        </dgm:choose>
      </dgm:if>
      <dgm:else name="Name11">
        <dgm:choose name="Name12">
          <dgm:if name="Name13"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14"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0407"/>
              <dgm:constr type="t" for="ch" forName="Accent1" refType="h" fact="0"/>
              <dgm:constr type="w" for="ch" forName="Accent1" refType="w" fact="0.5542"/>
              <dgm:constr type="h" for="ch" forName="Accent1" refType="h" fact="0.6665"/>
              <dgm:constr type="l" for="ch" forName="Accent2" refType="w" fact="0.1533"/>
              <dgm:constr type="t" for="ch" forName="Accent2" refType="h" fact="0.4272"/>
              <dgm:constr type="w" for="ch" forName="Accent2" refType="w" fact="0.4761"/>
              <dgm:constr type="h" for="ch" forName="Accent2" refType="h" fact="0.5728"/>
              <dgm:constr type="l" for="ch" forName="Parent1" refType="w" fact="0.0822"/>
              <dgm:constr type="t" for="ch" forName="Parent1" refType="h" fact="0.2413"/>
              <dgm:constr type="w" for="ch" forName="Parent1" refType="w" fact="0.3092"/>
              <dgm:constr type="h" for="ch" forName="Parent1" refType="h" fact="0.1859"/>
              <dgm:constr type="l" for="ch" forName="Parent2" refType="w" fact="0.2368"/>
              <dgm:constr type="t" for="ch" forName="Parent2" refType="h" fact="0.625"/>
              <dgm:constr type="w" for="ch" forName="Parent2" refType="w" fact="0.3092"/>
              <dgm:constr type="h" for="ch" forName="Parent2" refType="h" fact="0.1859"/>
              <dgm:constr type="l" for="ch" forName="Child1" refType="w" fact="0.5164"/>
              <dgm:constr type="t" for="ch" forName="Child1" refType="h" fact="0.1978"/>
              <dgm:constr type="w" for="ch" forName="Child1" refType="w" fact="0.3322"/>
              <dgm:constr type="h" for="ch" forName="Child1" refType="h" fact="0.265"/>
              <dgm:constr type="l" for="ch" forName="Child2" refType="w" fact="0.6678"/>
              <dgm:constr type="t" for="ch" forName="Child2" refType="h" fact="0.5855"/>
              <dgm:constr type="w" for="ch" forName="Child2" refType="w" fact="0.3322"/>
              <dgm:constr type="h" for="ch" forName="Child2" refType="h" fact="0.265"/>
            </dgm:constrLst>
          </dgm:if>
          <dgm:if name="Name15"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
              <dgm:constr type="t" for="ch" forName="Accent1" refType="h" fact="0"/>
              <dgm:constr type="w" for="ch" forName="Accent1" refType="w" fact="0.5325"/>
              <dgm:constr type="h" for="ch" forName="Accent1" refType="h" fact="0.4814"/>
              <dgm:constr type="l" for="ch" forName="Accent2" refType="w" fact="0.1479"/>
              <dgm:constr type="t" for="ch" forName="Accent2" refType="h" fact="0.2766"/>
              <dgm:constr type="w" for="ch" forName="Accent2" refType="w" fact="0.5325"/>
              <dgm:constr type="h" for="ch" forName="Accent2" refType="h" fact="0.4814"/>
              <dgm:constr type="l" for="ch" forName="Accent3" refType="w" fact="0.0378"/>
              <dgm:constr type="t" for="ch" forName="Accent3" refType="h" fact="0.5863"/>
              <dgm:constr type="w" for="ch" forName="Accent3" refType="w" fact="0.4575"/>
              <dgm:constr type="h" for="ch" forName="Accent3" refType="h" fact="0.4137"/>
              <dgm:constr type="l" for="ch" forName="Parent1" refType="w" fact="0.1183"/>
              <dgm:constr type="t" for="ch" forName="Parent1" refType="h" fact="0.1738"/>
              <dgm:constr type="w" for="ch" forName="Parent1" refType="w" fact="0.2959"/>
              <dgm:constr type="h" for="ch" forName="Parent1" refType="h" fact="0.1337"/>
              <dgm:constr type="l" for="ch" forName="Parent2" refType="w" fact="0.2656"/>
              <dgm:constr type="t" for="ch" forName="Parent2" refType="h" fact="0.452"/>
              <dgm:constr type="w" for="ch" forName="Parent2" refType="w" fact="0.2959"/>
              <dgm:constr type="h" for="ch" forName="Parent2" refType="h" fact="0.1337"/>
              <dgm:constr type="l" for="ch" forName="Parent3" refType="w" fact="0.1183"/>
              <dgm:constr type="t" for="ch" forName="Parent3" refType="h" fact="0.7306"/>
              <dgm:constr type="w" for="ch" forName="Parent3" refType="w" fact="0.2959"/>
              <dgm:constr type="h" for="ch" forName="Parent3" refType="h" fact="0.1337"/>
              <dgm:constr type="l" for="ch" forName="Child1" refType="w" fact="0.5325"/>
              <dgm:constr type="t" for="ch" forName="Child1" refType="h" fact="0.1435"/>
              <dgm:constr type="w" for="ch" forName="Child1" refType="w" fact="0.3195"/>
              <dgm:constr type="h" for="ch" forName="Child1" refType="h" fact="0.1926"/>
              <dgm:constr type="l" for="ch" forName="Child2" refType="w" fact="0.6805"/>
              <dgm:constr type="t" for="ch" forName="Child2" refType="h" fact="0.4217"/>
              <dgm:constr type="w" for="ch" forName="Child2" refType="w" fact="0.3195"/>
              <dgm:constr type="h" for="ch" forName="Child2" refType="h" fact="0.1926"/>
              <dgm:constr type="l" for="ch" forName="Child3" refType="w" fact="0.5325"/>
              <dgm:constr type="t" for="ch" forName="Child3" refType="h" fact="0.6998"/>
              <dgm:constr type="w" for="ch" forName="Child3" refType="w" fact="0.3195"/>
              <dgm:constr type="h" for="ch" forName="Child3" refType="h" fact="0.1926"/>
            </dgm:constrLst>
          </dgm:if>
          <dgm:if name="Name16"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
              <dgm:constr type="t" for="ch" forName="Accent1" refType="h" fact="0"/>
              <dgm:constr type="w" for="ch" forName="Accent1" refType="w" fact="0.5331"/>
              <dgm:constr type="h" for="ch" forName="Accent1" refType="h" fact="0.3771"/>
              <dgm:constr type="l" for="ch" forName="Accent2" refType="w" fact="0.1481"/>
              <dgm:constr type="t" for="ch" forName="Accent2" refType="h" fact="0.2167"/>
              <dgm:constr type="w" for="ch" forName="Accent2" refType="w" fact="0.5331"/>
              <dgm:constr type="h" for="ch" forName="Accent2" refType="h" fact="0.3771"/>
              <dgm:constr type="l" for="ch" forName="Accent3" refType="w" fact="0"/>
              <dgm:constr type="t" for="ch" forName="Accent3" refType="h" fact="0.4342"/>
              <dgm:constr type="w" for="ch" forName="Accent3" refType="w" fact="0.5331"/>
              <dgm:constr type="h" for="ch" forName="Accent3" refType="h" fact="0.3771"/>
              <dgm:constr type="l" for="ch" forName="Accent4" refType="w" fact="0.186"/>
              <dgm:constr type="t" for="ch" forName="Accent4" refType="h" fact="0.6759"/>
              <dgm:constr type="w" for="ch" forName="Accent4" refType="w" fact="0.458"/>
              <dgm:constr type="h" for="ch" forName="Accent4" refType="h" fact="0.3241"/>
              <dgm:constr type="l" for="ch" forName="Parent1" refType="w" fact="0.1171"/>
              <dgm:constr type="t" for="ch" forName="Parent1" refType="h" fact="0.1365"/>
              <dgm:constr type="w" for="ch" forName="Parent1" refType="w" fact="0.2975"/>
              <dgm:constr type="h" for="ch" forName="Parent1" refType="h" fact="0.1052"/>
              <dgm:constr type="l" for="ch" forName="Parent2" refType="w" fact="0.2658"/>
              <dgm:constr type="t" for="ch" forName="Parent2" refType="h" fact="0.3536"/>
              <dgm:constr type="w" for="ch" forName="Parent2" refType="w" fact="0.2975"/>
              <dgm:constr type="h" for="ch" forName="Parent2" refType="h" fact="0.1052"/>
              <dgm:constr type="l" for="ch" forName="Parent3" refType="w" fact="0.1171"/>
              <dgm:constr type="t" for="ch" forName="Parent3" refType="h" fact="0.5707"/>
              <dgm:constr type="w" for="ch" forName="Parent3" refType="w" fact="0.2975"/>
              <dgm:constr type="h" for="ch" forName="Parent3" refType="h" fact="0.1052"/>
              <dgm:constr type="l" for="ch" forName="Parent4" refType="w" fact="0.2658"/>
              <dgm:constr type="t" for="ch" forName="Parent4" refType="h" fact="0.7878"/>
              <dgm:constr type="w" for="ch" forName="Parent4" refType="w" fact="0.2975"/>
              <dgm:constr type="h" for="ch" forName="Parent4" refType="h" fact="0.1052"/>
              <dgm:constr type="l" for="ch" forName="Child1" refType="w" fact="0.5348"/>
              <dgm:constr type="t" for="ch" forName="Child1" refType="h" fact="0.1119"/>
              <dgm:constr type="w" for="ch" forName="Child1" refType="w" fact="0.3196"/>
              <dgm:constr type="h" for="ch" forName="Child1" refType="h" fact="0.15"/>
              <dgm:constr type="l" for="ch" forName="Child2" refType="w" fact="0.6804"/>
              <dgm:constr type="t" for="ch" forName="Child2" refType="h" fact="0.3312"/>
              <dgm:constr type="w" for="ch" forName="Child2" refType="w" fact="0.3196"/>
              <dgm:constr type="h" for="ch" forName="Child2" refType="h" fact="0.15"/>
              <dgm:constr type="l" for="ch" forName="Child3" refType="w" fact="0.5348"/>
              <dgm:constr type="t" for="ch" forName="Child3" refType="h" fact="0.5461"/>
              <dgm:constr type="w" for="ch" forName="Child3" refType="w" fact="0.3196"/>
              <dgm:constr type="h" for="ch" forName="Child3" refType="h" fact="0.15"/>
              <dgm:constr type="l" for="ch" forName="Child4" refType="w" fact="0.6804"/>
              <dgm:constr type="t" for="ch" forName="Child4" refType="h" fact="0.7632"/>
              <dgm:constr type="w" for="ch" forName="Child4" refType="w" fact="0.3196"/>
              <dgm:constr type="h" for="ch" forName="Child4" refType="h" fact="0.15"/>
            </dgm:constrLst>
          </dgm:if>
          <dgm:if name="Name17"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
              <dgm:constr type="t" for="ch" forName="Accent1" refType="h" fact="0"/>
              <dgm:constr type="w" for="ch" forName="Accent1" refType="w" fact="0.5331"/>
              <dgm:constr type="h" for="ch" forName="Accent1" refType="h" fact="0.3098"/>
              <dgm:constr type="l" for="ch" forName="Accent2" refType="w" fact="0.1481"/>
              <dgm:constr type="t" for="ch" forName="Accent2" refType="h" fact="0.178"/>
              <dgm:constr type="w" for="ch" forName="Accent2" refType="w" fact="0.5331"/>
              <dgm:constr type="h" for="ch" forName="Accent2" refType="h" fact="0.3098"/>
              <dgm:constr type="l" for="ch" forName="Accent3" refType="w" fact="0"/>
              <dgm:constr type="t" for="ch" forName="Accent3" refType="h" fact="0.3568"/>
              <dgm:constr type="w" for="ch" forName="Accent3" refType="w" fact="0.5331"/>
              <dgm:constr type="h" for="ch" forName="Accent3" refType="h" fact="0.3098"/>
              <dgm:constr type="l" for="ch" forName="Accent4" refType="w" fact="0.1481"/>
              <dgm:constr type="t" for="ch" forName="Accent4" refType="h" fact="0.5351"/>
              <dgm:constr type="w" for="ch" forName="Accent4" refType="w" fact="0.5331"/>
              <dgm:constr type="h" for="ch" forName="Accent4" refType="h" fact="0.3098"/>
              <dgm:constr type="l" for="ch" forName="Accent5" refType="w" fact="0.0378"/>
              <dgm:constr type="t" for="ch" forName="Accent5" refType="h" fact="0.7337"/>
              <dgm:constr type="w" for="ch" forName="Accent5" refType="w" fact="0.458"/>
              <dgm:constr type="h" for="ch" forName="Accent5" refType="h" fact="0.2663"/>
              <dgm:constr type="l" for="ch" forName="Parent1" refType="w" fact="0.1171"/>
              <dgm:constr type="t" for="ch" forName="Parent1" refType="h" fact="0.1122"/>
              <dgm:constr type="w" for="ch" forName="Parent1" refType="w" fact="0.2975"/>
              <dgm:constr type="h" for="ch" forName="Parent1" refType="h" fact="0.0864"/>
              <dgm:constr type="l" for="ch" forName="Parent2" refType="w" fact="0.2658"/>
              <dgm:constr type="t" for="ch" forName="Parent2" refType="h" fact="0.2906"/>
              <dgm:constr type="w" for="ch" forName="Parent2" refType="w" fact="0.2975"/>
              <dgm:constr type="h" for="ch" forName="Parent2" refType="h" fact="0.0864"/>
              <dgm:constr type="l" for="ch" forName="Parent3" refType="w" fact="0.1171"/>
              <dgm:constr type="t" for="ch" forName="Parent3" refType="h" fact="0.4689"/>
              <dgm:constr type="w" for="ch" forName="Parent3" refType="w" fact="0.2975"/>
              <dgm:constr type="h" for="ch" forName="Parent3" refType="h" fact="0.0864"/>
              <dgm:constr type="l" for="ch" forName="Parent4" refType="w" fact="0.2658"/>
              <dgm:constr type="t" for="ch" forName="Parent4" refType="h" fact="0.6473"/>
              <dgm:constr type="w" for="ch" forName="Parent4" refType="w" fact="0.2975"/>
              <dgm:constr type="h" for="ch" forName="Parent4" refType="h" fact="0.0864"/>
              <dgm:constr type="l" for="ch" forName="Parent5" refType="w" fact="0.1171"/>
              <dgm:constr type="t" for="ch" forName="Parent5" refType="h" fact="0.8257"/>
              <dgm:constr type="w" for="ch" forName="Parent5" refType="w" fact="0.2975"/>
              <dgm:constr type="h" for="ch" forName="Parent5" refType="h" fact="0.0864"/>
              <dgm:constr type="l" for="ch" forName="Child1" refType="w" fact="0.5348"/>
              <dgm:constr type="t" for="ch" forName="Child1" refType="h" fact="0.0919"/>
              <dgm:constr type="w" for="ch" forName="Child1" refType="w" fact="0.3196"/>
              <dgm:constr type="h" for="ch" forName="Child1" refType="h" fact="0.1232"/>
              <dgm:constr type="l" for="ch" forName="Child2" refType="w" fact="0.6804"/>
              <dgm:constr type="t" for="ch" forName="Child2" refType="h" fact="0.2722"/>
              <dgm:constr type="w" for="ch" forName="Child2" refType="w" fact="0.3196"/>
              <dgm:constr type="h" for="ch" forName="Child2" refType="h" fact="0.1232"/>
              <dgm:constr type="l" for="ch" forName="Child3" refType="w" fact="0.5348"/>
              <dgm:constr type="t" for="ch" forName="Child3" refType="h" fact="0.4487"/>
              <dgm:constr type="w" for="ch" forName="Child3" refType="w" fact="0.3196"/>
              <dgm:constr type="h" for="ch" forName="Child3" refType="h" fact="0.1232"/>
              <dgm:constr type="l" for="ch" forName="Child4" refType="w" fact="0.6804"/>
              <dgm:constr type="t" for="ch" forName="Child4" refType="h" fact="0.6271"/>
              <dgm:constr type="w" for="ch" forName="Child4" refType="w" fact="0.3196"/>
              <dgm:constr type="h" for="ch" forName="Child4" refType="h" fact="0.1232"/>
              <dgm:constr type="l" for="ch" forName="Child5" refType="w" fact="0.5348"/>
              <dgm:constr type="t" for="ch" forName="Child5" refType="h" fact="0.8073"/>
              <dgm:constr type="w" for="ch" forName="Child5" refType="w" fact="0.3196"/>
              <dgm:constr type="h" for="ch" forName="Child5" refType="h" fact="0.1232"/>
            </dgm:constrLst>
          </dgm:if>
          <dgm:if name="Name18"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
              <dgm:constr type="t" for="ch" forName="Accent1" refType="h" fact="0"/>
              <dgm:constr type="w" for="ch" forName="Accent1" refType="w" fact="0.5331"/>
              <dgm:constr type="h" for="ch" forName="Accent1" refType="h" fact="0.2629"/>
              <dgm:constr type="l" for="ch" forName="Accent2" refType="w" fact="0.1481"/>
              <dgm:constr type="t" for="ch" forName="Accent2" refType="h" fact="0.1511"/>
              <dgm:constr type="w" for="ch" forName="Accent2" refType="w" fact="0.5331"/>
              <dgm:constr type="h" for="ch" forName="Accent2" refType="h" fact="0.2629"/>
              <dgm:constr type="l" for="ch" forName="Accent3" refType="w" fact="0"/>
              <dgm:constr type="t" for="ch" forName="Accent3" refType="h" fact="0.3027"/>
              <dgm:constr type="w" for="ch" forName="Accent3" refType="w" fact="0.5331"/>
              <dgm:constr type="h" for="ch" forName="Accent3" refType="h" fact="0.2629"/>
              <dgm:constr type="l" for="ch" forName="Accent4" refType="w" fact="0.1481"/>
              <dgm:constr type="t" for="ch" forName="Accent4" refType="h" fact="0.4541"/>
              <dgm:constr type="w" for="ch" forName="Accent4" refType="w" fact="0.5331"/>
              <dgm:constr type="h" for="ch" forName="Accent4" refType="h" fact="0.2629"/>
              <dgm:constr type="l" for="ch" forName="Accent5" refType="w" fact="0"/>
              <dgm:constr type="t" for="ch" forName="Accent5" refType="h" fact="0.6053"/>
              <dgm:constr type="w" for="ch" forName="Accent5" refType="w" fact="0.5331"/>
              <dgm:constr type="h" for="ch" forName="Accent5" refType="h" fact="0.2629"/>
              <dgm:constr type="l" for="ch" forName="Accent6" refType="w" fact="0.186"/>
              <dgm:constr type="t" for="ch" forName="Accent6" refType="h" fact="0.774"/>
              <dgm:constr type="w" for="ch" forName="Accent6" refType="w" fact="0.458"/>
              <dgm:constr type="h" for="ch" forName="Accent6" refType="h" fact="0.226"/>
              <dgm:constr type="l" for="ch" forName="Parent1" refType="w" fact="0.1171"/>
              <dgm:constr type="t" for="ch" forName="Parent1" refType="h" fact="0.0952"/>
              <dgm:constr type="w" for="ch" forName="Parent1" refType="w" fact="0.2975"/>
              <dgm:constr type="h" for="ch" forName="Parent1" refType="h" fact="0.0733"/>
              <dgm:constr type="l" for="ch" forName="Parent2" refType="w" fact="0.2658"/>
              <dgm:constr type="t" for="ch" forName="Parent2" refType="h" fact="0.2466"/>
              <dgm:constr type="w" for="ch" forName="Parent2" refType="w" fact="0.2975"/>
              <dgm:constr type="h" for="ch" forName="Parent2" refType="h" fact="0.0733"/>
              <dgm:constr type="l" for="ch" forName="Parent3" refType="w" fact="0.1171"/>
              <dgm:constr type="t" for="ch" forName="Parent3" refType="h" fact="0.3979"/>
              <dgm:constr type="w" for="ch" forName="Parent3" refType="w" fact="0.2975"/>
              <dgm:constr type="h" for="ch" forName="Parent3" refType="h" fact="0.0733"/>
              <dgm:constr type="l" for="ch" forName="Parent4" refType="w" fact="0.2658"/>
              <dgm:constr type="t" for="ch" forName="Parent4" refType="h" fact="0.5493"/>
              <dgm:constr type="w" for="ch" forName="Parent4" refType="w" fact="0.2975"/>
              <dgm:constr type="h" for="ch" forName="Parent4" refType="h" fact="0.0733"/>
              <dgm:constr type="l" for="ch" forName="Parent5" refType="w" fact="0.1171"/>
              <dgm:constr type="t" for="ch" forName="Parent5" refType="h" fact="0.7005"/>
              <dgm:constr type="w" for="ch" forName="Parent5" refType="w" fact="0.2975"/>
              <dgm:constr type="h" for="ch" forName="Parent5" refType="h" fact="0.0733"/>
              <dgm:constr type="l" for="ch" forName="Parent6" refType="w" fact="0.2658"/>
              <dgm:constr type="t" for="ch" forName="Parent6" refType="h" fact="0.8519"/>
              <dgm:constr type="w" for="ch" forName="Parent6" refType="w" fact="0.2975"/>
              <dgm:constr type="h" for="ch" forName="Parent6" refType="h" fact="0.0733"/>
              <dgm:constr type="l" for="ch" forName="Child1" refType="w" fact="0.5348"/>
              <dgm:constr type="t" for="ch" forName="Child1" refType="h" fact="0.078"/>
              <dgm:constr type="w" for="ch" forName="Child1" refType="w" fact="0.3196"/>
              <dgm:constr type="h" for="ch" forName="Child1" refType="h" fact="0.1046"/>
              <dgm:constr type="l" for="ch" forName="Child2" refType="w" fact="0.6804"/>
              <dgm:constr type="t" for="ch" forName="Child2" refType="h" fact="0.231"/>
              <dgm:constr type="w" for="ch" forName="Child2" refType="w" fact="0.3196"/>
              <dgm:constr type="h" for="ch" forName="Child2" refType="h" fact="0.1046"/>
              <dgm:constr type="l" for="ch" forName="Child3" refType="w" fact="0.5348"/>
              <dgm:constr type="t" for="ch" forName="Child3" refType="h" fact="0.3808"/>
              <dgm:constr type="w" for="ch" forName="Child3" refType="w" fact="0.3196"/>
              <dgm:constr type="h" for="ch" forName="Child3" refType="h" fact="0.1046"/>
              <dgm:constr type="l" for="ch" forName="Child4" refType="w" fact="0.6804"/>
              <dgm:constr type="t" for="ch" forName="Child4" refType="h" fact="0.5322"/>
              <dgm:constr type="w" for="ch" forName="Child4" refType="w" fact="0.3196"/>
              <dgm:constr type="h" for="ch" forName="Child4" refType="h" fact="0.1046"/>
              <dgm:constr type="l" for="ch" forName="Child5" refType="w" fact="0.5348"/>
              <dgm:constr type="t" for="ch" forName="Child5" refType="h" fact="0.6833"/>
              <dgm:constr type="w" for="ch" forName="Child5" refType="w" fact="0.3196"/>
              <dgm:constr type="h" for="ch" forName="Child5" refType="h" fact="0.1046"/>
              <dgm:constr type="l" for="ch" forName="Child6" refType="w" fact="0.6804"/>
              <dgm:constr type="t" for="ch" forName="Child6" refType="h" fact="0.8347"/>
              <dgm:constr type="w" for="ch" forName="Child6" refType="w" fact="0.3196"/>
              <dgm:constr type="h" for="ch" forName="Child6" refType="h" fact="0.1046"/>
            </dgm:constrLst>
          </dgm:if>
          <dgm:else name="Name19">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
              <dgm:constr type="t" for="ch" forName="Accent1" refType="h" fact="0"/>
              <dgm:constr type="w" for="ch" forName="Accent1" refType="w" fact="0.5331"/>
              <dgm:constr type="h" for="ch" forName="Accent1" refType="h" fact="0.2284"/>
              <dgm:constr type="l" for="ch" forName="Accent2" refType="w" fact="0.1481"/>
              <dgm:constr type="t" for="ch" forName="Accent2" refType="h" fact="0.1312"/>
              <dgm:constr type="w" for="ch" forName="Accent2" refType="w" fact="0.5331"/>
              <dgm:constr type="h" for="ch" forName="Accent2" refType="h" fact="0.2284"/>
              <dgm:constr type="l" for="ch" forName="Accent3" refType="w" fact="0"/>
              <dgm:constr type="t" for="ch" forName="Accent3" refType="h" fact="0.263"/>
              <dgm:constr type="w" for="ch" forName="Accent3" refType="w" fact="0.5331"/>
              <dgm:constr type="h" for="ch" forName="Accent3" refType="h" fact="0.2284"/>
              <dgm:constr type="l" for="ch" forName="Accent4" refType="w" fact="0.1481"/>
              <dgm:constr type="t" for="ch" forName="Accent4" refType="h" fact="0.3945"/>
              <dgm:constr type="w" for="ch" forName="Accent4" refType="w" fact="0.5331"/>
              <dgm:constr type="h" for="ch" forName="Accent4" refType="h" fact="0.2284"/>
              <dgm:constr type="l" for="ch" forName="Accent5" refType="w" fact="0"/>
              <dgm:constr type="t" for="ch" forName="Accent5" refType="h" fact="0.5258"/>
              <dgm:constr type="w" for="ch" forName="Accent5" refType="w" fact="0.5331"/>
              <dgm:constr type="h" for="ch" forName="Accent5" refType="h" fact="0.2284"/>
              <dgm:constr type="l" for="ch" forName="Accent6" refType="w" fact="0.1481"/>
              <dgm:constr type="t" for="ch" forName="Accent6" refType="h" fact="0.6573"/>
              <dgm:constr type="w" for="ch" forName="Accent6" refType="w" fact="0.5331"/>
              <dgm:constr type="h" for="ch" forName="Accent6" refType="h" fact="0.2284"/>
              <dgm:constr type="l" for="ch" forName="Accent7" refType="w" fact="0.0378"/>
              <dgm:constr type="t" for="ch" forName="Accent7" refType="h" fact="0.8037"/>
              <dgm:constr type="w" for="ch" forName="Accent7" refType="w" fact="0.458"/>
              <dgm:constr type="h" for="ch" forName="Accent7" refType="h" fact="0.1963"/>
              <dgm:constr type="l" for="ch" forName="Parent1" refType="w" fact="0.1171"/>
              <dgm:constr type="t" for="ch" forName="Parent1" refType="h" fact="0.0827"/>
              <dgm:constr type="w" for="ch" forName="Parent1" refType="w" fact="0.2975"/>
              <dgm:constr type="h" for="ch" forName="Parent1" refType="h" fact="0.0637"/>
              <dgm:constr type="l" for="ch" forName="Parent2" refType="w" fact="0.2658"/>
              <dgm:constr type="t" for="ch" forName="Parent2" refType="h" fact="0.2142"/>
              <dgm:constr type="w" for="ch" forName="Parent2" refType="w" fact="0.2975"/>
              <dgm:constr type="h" for="ch" forName="Parent2" refType="h" fact="0.0637"/>
              <dgm:constr type="l" for="ch" forName="Parent3" refType="w" fact="0.1171"/>
              <dgm:constr type="t" for="ch" forName="Parent3" refType="h" fact="0.3457"/>
              <dgm:constr type="w" for="ch" forName="Parent3" refType="w" fact="0.2975"/>
              <dgm:constr type="h" for="ch" forName="Parent3" refType="h" fact="0.0637"/>
              <dgm:constr type="l" for="ch" forName="Parent4" refType="w" fact="0.2658"/>
              <dgm:constr type="t" for="ch" forName="Parent4" refType="h" fact="0.4772"/>
              <dgm:constr type="w" for="ch" forName="Parent4" refType="w" fact="0.2975"/>
              <dgm:constr type="h" for="ch" forName="Parent4" refType="h" fact="0.0637"/>
              <dgm:constr type="l" for="ch" forName="Parent5" refType="w" fact="0.1171"/>
              <dgm:constr type="t" for="ch" forName="Parent5" refType="h" fact="0.6085"/>
              <dgm:constr type="w" for="ch" forName="Parent5" refType="w" fact="0.2975"/>
              <dgm:constr type="h" for="ch" forName="Parent5" refType="h" fact="0.0637"/>
              <dgm:constr type="l" for="ch" forName="Parent6" refType="w" fact="0.2658"/>
              <dgm:constr type="t" for="ch" forName="Parent6" refType="h" fact="0.74"/>
              <dgm:constr type="w" for="ch" forName="Parent6" refType="w" fact="0.2975"/>
              <dgm:constr type="h" for="ch" forName="Parent6" refType="h" fact="0.0637"/>
              <dgm:constr type="l" for="ch" forName="Parent7" refType="w" fact="0.1171"/>
              <dgm:constr type="t" for="ch" forName="Parent7" refType="h" fact="0.8715"/>
              <dgm:constr type="w" for="ch" forName="Parent7" refType="w" fact="0.2975"/>
              <dgm:constr type="h" for="ch" forName="Parent7" refType="h" fact="0.0637"/>
              <dgm:constr type="l" for="ch" forName="Child1" refType="w" fact="0.5348"/>
              <dgm:constr type="t" for="ch" forName="Child1" refType="h" fact="0.0678"/>
              <dgm:constr type="w" for="ch" forName="Child1" refType="w" fact="0.3196"/>
              <dgm:constr type="h" for="ch" forName="Child1" refType="h" fact="0.0908"/>
              <dgm:constr type="l" for="ch" forName="Child2" refType="w" fact="0.6804"/>
              <dgm:constr type="t" for="ch" forName="Child2" refType="h" fact="0.2006"/>
              <dgm:constr type="w" for="ch" forName="Child2" refType="w" fact="0.3196"/>
              <dgm:constr type="h" for="ch" forName="Child2" refType="h" fact="0.0908"/>
              <dgm:constr type="l" for="ch" forName="Child3" refType="w" fact="0.5348"/>
              <dgm:constr type="t" for="ch" forName="Child3" refType="h" fact="0.3308"/>
              <dgm:constr type="w" for="ch" forName="Child3" refType="w" fact="0.3196"/>
              <dgm:constr type="h" for="ch" forName="Child3" refType="h" fact="0.0908"/>
              <dgm:constr type="l" for="ch" forName="Child4" refType="w" fact="0.6804"/>
              <dgm:constr type="t" for="ch" forName="Child4" refType="h" fact="0.4623"/>
              <dgm:constr type="w" for="ch" forName="Child4" refType="w" fact="0.3196"/>
              <dgm:constr type="h" for="ch" forName="Child4" refType="h" fact="0.0908"/>
              <dgm:constr type="l" for="ch" forName="Child5" refType="w" fact="0.5348"/>
              <dgm:constr type="t" for="ch" forName="Child5" refType="h" fact="0.5936"/>
              <dgm:constr type="w" for="ch" forName="Child5" refType="w" fact="0.3196"/>
              <dgm:constr type="h" for="ch" forName="Child5" refType="h" fact="0.0908"/>
              <dgm:constr type="l" for="ch" forName="Child6" refType="w" fact="0.6804"/>
              <dgm:constr type="t" for="ch" forName="Child6" refType="h" fact="0.7251"/>
              <dgm:constr type="w" for="ch" forName="Child6" refType="w" fact="0.3196"/>
              <dgm:constr type="h" for="ch" forName="Child6" refType="h" fact="0.0908"/>
              <dgm:constr type="l" for="ch" forName="Child7" refType="w" fact="0.5348"/>
              <dgm:constr type="t" for="ch" forName="Child7" refType="h" fact="0.8579"/>
              <dgm:constr type="w" for="ch" forName="Child7" refType="w" fact="0.3196"/>
              <dgm:constr type="h" for="ch" forName="Child7" refType="h" fact="0.0908"/>
            </dgm:constrLst>
          </dgm:else>
        </dgm:choose>
      </dgm:else>
    </dgm:choose>
    <dgm:forEach name="wrapper" axis="self" ptType="parTrans">
      <dgm:forEach name="accentRepeat" axis="self">
        <dgm:layoutNode name="Accent" styleLbl="node1">
          <dgm:alg type="sp"/>
          <dgm:choose name="Name20">
            <dgm:if name="Name21" func="var" arg="dir" op="equ" val="norm">
              <dgm:choose name="Name22">
                <dgm:if name="Name23" axis="precedSib" ptType="node" func="cnt" op="equ" val="0">
                  <dgm:choose name="Name24">
                    <dgm:if name="Name25" axis="followSib" ptType="node" func="cnt" op="equ" val="0">
                      <dgm:shape xmlns:r="http://schemas.openxmlformats.org/officeDocument/2006/relationships" type="circularArrow" r:blip="">
                        <dgm:adjLst>
                          <dgm:adj idx="1" val="0.1098"/>
                          <dgm:adj idx="2" val="19.0387"/>
                          <dgm:adj idx="3" val="150"/>
                          <dgm:adj idx="4" val="180"/>
                          <dgm:adj idx="5" val="0.125"/>
                        </dgm:adjLst>
                      </dgm:shape>
                    </dgm:if>
                    <dgm:else name="Name26">
                      <dgm:shape xmlns:r="http://schemas.openxmlformats.org/officeDocument/2006/relationships" type="circularArrow" r:blip="">
                        <dgm:adjLst>
                          <dgm:adj idx="1" val="0.1098"/>
                          <dgm:adj idx="2" val="19.0387"/>
                          <dgm:adj idx="3" val="75"/>
                          <dgm:adj idx="4" val="180"/>
                          <dgm:adj idx="5" val="0.125"/>
                        </dgm:adjLst>
                      </dgm:shape>
                    </dgm:else>
                  </dgm:choose>
                </dgm:if>
                <dgm:else name="Name27">
                  <dgm:choose name="Name28">
                    <dgm:if name="Name29" axis="followSib" ptType="node" func="cnt" op="equ" val="0">
                      <dgm:choose name="Name30">
                        <dgm:if name="Name31" axis="precedSib" ptType="node" func="cnt" op="equ" val="1">
                          <dgm:shape xmlns:r="http://schemas.openxmlformats.org/officeDocument/2006/relationships" type="blockArc" r:blip="">
                            <dgm:adjLst>
                              <dgm:adj idx="1" val="0"/>
                              <dgm:adj idx="2" val="-45"/>
                              <dgm:adj idx="3" val="0.1274"/>
                            </dgm:adjLst>
                          </dgm:shape>
                        </dgm:if>
                        <dgm:if name="Name32" axis="precedSib" ptType="node" func="cnt" op="equ" val="2">
                          <dgm:shape xmlns:r="http://schemas.openxmlformats.org/officeDocument/2006/relationships" type="blockArc" r:blip="">
                            <dgm:adjLst>
                              <dgm:adj idx="1" val="-135"/>
                              <dgm:adj idx="2" val="180"/>
                              <dgm:adj idx="3" val="0.1274"/>
                            </dgm:adjLst>
                          </dgm:shape>
                        </dgm:if>
                        <dgm:if name="Name33" axis="precedSib" ptType="node" func="cnt" op="equ" val="3">
                          <dgm:shape xmlns:r="http://schemas.openxmlformats.org/officeDocument/2006/relationships" type="blockArc" r:blip="">
                            <dgm:adjLst>
                              <dgm:adj idx="1" val="0"/>
                              <dgm:adj idx="2" val="-45"/>
                              <dgm:adj idx="3" val="0.1274"/>
                            </dgm:adjLst>
                          </dgm:shape>
                        </dgm:if>
                        <dgm:if name="Name34" axis="precedSib" ptType="node" func="cnt" op="equ" val="4">
                          <dgm:shape xmlns:r="http://schemas.openxmlformats.org/officeDocument/2006/relationships" type="blockArc" r:blip="">
                            <dgm:adjLst>
                              <dgm:adj idx="1" val="-135"/>
                              <dgm:adj idx="2" val="180"/>
                              <dgm:adj idx="3" val="0.1274"/>
                            </dgm:adjLst>
                          </dgm:shape>
                        </dgm:if>
                        <dgm:if name="Name35" axis="precedSib" ptType="node" func="cnt" op="equ" val="5">
                          <dgm:shape xmlns:r="http://schemas.openxmlformats.org/officeDocument/2006/relationships" type="blockArc" r:blip="">
                            <dgm:adjLst>
                              <dgm:adj idx="1" val="0"/>
                              <dgm:adj idx="2" val="-45"/>
                              <dgm:adj idx="3" val="0.1274"/>
                            </dgm:adjLst>
                          </dgm:shape>
                        </dgm:if>
                        <dgm:if name="Name36" axis="precedSib" ptType="node" func="cnt" op="equ" val="6">
                          <dgm:shape xmlns:r="http://schemas.openxmlformats.org/officeDocument/2006/relationships" type="blockArc" r:blip="">
                            <dgm:adjLst>
                              <dgm:adj idx="1" val="-135"/>
                              <dgm:adj idx="2" val="180"/>
                              <dgm:adj idx="3" val="0.1274"/>
                            </dgm:adjLst>
                          </dgm:shape>
                        </dgm:if>
                        <dgm:else name="Name37"/>
                      </dgm:choose>
                    </dgm:if>
                    <dgm:else name="Name38">
                      <dgm:choose name="Name39">
                        <dgm:if name="Name40" axis="precedSib" ptType="node" func="cnt" op="equ" val="0">
                          <dgm:shape xmlns:r="http://schemas.openxmlformats.org/officeDocument/2006/relationships" type="blockArc" r:blip="">
                            <dgm:adjLst>
                              <dgm:adj idx="1" val="-133.1632"/>
                              <dgm:adj idx="2" val="65"/>
                              <dgm:adj idx="3" val="0.13"/>
                            </dgm:adjLst>
                          </dgm:shape>
                        </dgm:if>
                        <dgm:if name="Name41" axis="precedSib" ptType="node" func="cnt" op="equ" val="1">
                          <dgm:shape xmlns:r="http://schemas.openxmlformats.org/officeDocument/2006/relationships" type="leftCircularArrow" r:blip="">
                            <dgm:adjLst>
                              <dgm:adj idx="1" val="0.1098"/>
                              <dgm:adj idx="2" val="19.0387"/>
                              <dgm:adj idx="3" val="105"/>
                              <dgm:adj idx="4" val="-45"/>
                              <dgm:adj idx="5" val="0.125"/>
                            </dgm:adjLst>
                          </dgm:shape>
                        </dgm:if>
                        <dgm:if name="Name42" axis="precedSib" ptType="node" func="cnt" op="equ" val="2">
                          <dgm:shape xmlns:r="http://schemas.openxmlformats.org/officeDocument/2006/relationships" type="circularArrow" r:blip="">
                            <dgm:adjLst>
                              <dgm:adj idx="1" val="0.1098"/>
                              <dgm:adj idx="2" val="19.0387"/>
                              <dgm:adj idx="3" val="75"/>
                              <dgm:adj idx="4" val="-135"/>
                              <dgm:adj idx="5" val="0.125"/>
                            </dgm:adjLst>
                          </dgm:shape>
                        </dgm:if>
                        <dgm:if name="Name43" axis="precedSib" ptType="node" func="cnt" op="equ" val="3">
                          <dgm:shape xmlns:r="http://schemas.openxmlformats.org/officeDocument/2006/relationships" type="leftCircularArrow" r:blip="">
                            <dgm:adjLst>
                              <dgm:adj idx="1" val="0.1098"/>
                              <dgm:adj idx="2" val="19.0387"/>
                              <dgm:adj idx="3" val="105"/>
                              <dgm:adj idx="4" val="-45"/>
                              <dgm:adj idx="5" val="0.125"/>
                            </dgm:adjLst>
                          </dgm:shape>
                        </dgm:if>
                        <dgm:if name="Name44" axis="precedSib" ptType="node" func="cnt" op="equ" val="4">
                          <dgm:shape xmlns:r="http://schemas.openxmlformats.org/officeDocument/2006/relationships" type="circularArrow" r:blip="">
                            <dgm:adjLst>
                              <dgm:adj idx="1" val="0.1098"/>
                              <dgm:adj idx="2" val="19.0387"/>
                              <dgm:adj idx="3" val="75"/>
                              <dgm:adj idx="4" val="-135"/>
                              <dgm:adj idx="5" val="0.125"/>
                            </dgm:adjLst>
                          </dgm:shape>
                        </dgm:if>
                        <dgm:if name="Name45" axis="precedSib" ptType="node" func="cnt" op="equ" val="5">
                          <dgm:shape xmlns:r="http://schemas.openxmlformats.org/officeDocument/2006/relationships" type="leftCircularArrow" r:blip="">
                            <dgm:adjLst>
                              <dgm:adj idx="1" val="0.1098"/>
                              <dgm:adj idx="2" val="19.0387"/>
                              <dgm:adj idx="3" val="105"/>
                              <dgm:adj idx="4" val="-45"/>
                              <dgm:adj idx="5" val="0.125"/>
                            </dgm:adjLst>
                          </dgm:shape>
                        </dgm:if>
                        <dgm:if name="Name46" axis="precedSib" ptType="node" func="cnt" op="equ" val="6">
                          <dgm:shape xmlns:r="http://schemas.openxmlformats.org/officeDocument/2006/relationships" type="blockArc" r:blip="">
                            <dgm:adjLst>
                              <dgm:adj idx="1" val="-135"/>
                              <dgm:adj idx="2" val="180"/>
                              <dgm:adj idx="3" val="0.1274"/>
                            </dgm:adjLst>
                          </dgm:shape>
                        </dgm:if>
                        <dgm:else name="Name47"/>
                      </dgm:choose>
                    </dgm:else>
                  </dgm:choose>
                </dgm:else>
              </dgm:choose>
            </dgm:if>
            <dgm:else name="Name48">
              <dgm:choose name="Name49">
                <dgm:if name="Name50" axis="precedSib" ptType="node" func="cnt" op="equ" val="0">
                  <dgm:choose name="Name51">
                    <dgm:if name="Name52" axis="followSib" ptType="node" func="cnt" op="equ" val="0">
                      <dgm:shape xmlns:r="http://schemas.openxmlformats.org/officeDocument/2006/relationships" type="leftCircularArrow" r:blip="">
                        <dgm:adjLst>
                          <dgm:adj idx="1" val="0.1098"/>
                          <dgm:adj idx="2" val="19.0387"/>
                          <dgm:adj idx="3" val="30"/>
                          <dgm:adj idx="4" val="0"/>
                          <dgm:adj idx="5" val="0.125"/>
                        </dgm:adjLst>
                      </dgm:shape>
                    </dgm:if>
                    <dgm:else name="Name53">
                      <dgm:shape xmlns:r="http://schemas.openxmlformats.org/officeDocument/2006/relationships" type="leftCircularArrow" r:blip="">
                        <dgm:adjLst>
                          <dgm:adj idx="1" val="0.1098"/>
                          <dgm:adj idx="2" val="19.0387"/>
                          <dgm:adj idx="3" val="105"/>
                          <dgm:adj idx="4" val="0"/>
                          <dgm:adj idx="5" val="0.125"/>
                        </dgm:adjLst>
                      </dgm:shape>
                    </dgm:else>
                  </dgm:choose>
                </dgm:if>
                <dgm:else name="Name54">
                  <dgm:choose name="Name55">
                    <dgm:if name="Name56" axis="followSib" ptType="node" func="cnt" op="equ" val="0">
                      <dgm:choose name="Name57">
                        <dgm:if name="Name58" axis="precedSib" ptType="node" func="cnt" op="equ" val="1">
                          <dgm:shape xmlns:r="http://schemas.openxmlformats.org/officeDocument/2006/relationships" type="blockArc" r:blip="">
                            <dgm:adjLst>
                              <dgm:adj idx="1" val="-135"/>
                              <dgm:adj idx="2" val="180"/>
                              <dgm:adj idx="3" val="0.1274"/>
                            </dgm:adjLst>
                          </dgm:shape>
                        </dgm:if>
                        <dgm:if name="Name59" axis="precedSib" ptType="node" func="cnt" op="equ" val="2">
                          <dgm:shape xmlns:r="http://schemas.openxmlformats.org/officeDocument/2006/relationships" type="blockArc" r:blip="">
                            <dgm:adjLst>
                              <dgm:adj idx="1" val="0"/>
                              <dgm:adj idx="2" val="-45"/>
                              <dgm:adj idx="3" val="0.1274"/>
                            </dgm:adjLst>
                          </dgm:shape>
                        </dgm:if>
                        <dgm:if name="Name60" axis="precedSib" ptType="node" func="cnt" op="equ" val="3">
                          <dgm:shape xmlns:r="http://schemas.openxmlformats.org/officeDocument/2006/relationships" type="blockArc" r:blip="">
                            <dgm:adjLst>
                              <dgm:adj idx="1" val="-135"/>
                              <dgm:adj idx="2" val="180"/>
                              <dgm:adj idx="3" val="0.1274"/>
                            </dgm:adjLst>
                          </dgm:shape>
                        </dgm:if>
                        <dgm:if name="Name61" axis="precedSib" ptType="node" func="cnt" op="equ" val="4">
                          <dgm:shape xmlns:r="http://schemas.openxmlformats.org/officeDocument/2006/relationships" type="blockArc" r:blip="">
                            <dgm:adjLst>
                              <dgm:adj idx="1" val="0"/>
                              <dgm:adj idx="2" val="-45"/>
                              <dgm:adj idx="3" val="0.1274"/>
                            </dgm:adjLst>
                          </dgm:shape>
                        </dgm:if>
                        <dgm:if name="Name62" axis="precedSib" ptType="node" func="cnt" op="equ" val="5">
                          <dgm:shape xmlns:r="http://schemas.openxmlformats.org/officeDocument/2006/relationships" type="blockArc" r:blip="">
                            <dgm:adjLst>
                              <dgm:adj idx="1" val="-135"/>
                              <dgm:adj idx="2" val="180"/>
                              <dgm:adj idx="3" val="0.1274"/>
                            </dgm:adjLst>
                          </dgm:shape>
                        </dgm:if>
                        <dgm:if name="Name63" axis="precedSib" ptType="node" func="cnt" op="equ" val="6">
                          <dgm:shape xmlns:r="http://schemas.openxmlformats.org/officeDocument/2006/relationships" type="blockArc" r:blip="">
                            <dgm:adjLst>
                              <dgm:adj idx="1" val="0"/>
                              <dgm:adj idx="2" val="-45"/>
                              <dgm:adj idx="3" val="0.1274"/>
                            </dgm:adjLst>
                          </dgm:shape>
                        </dgm:if>
                        <dgm:else name="Name64"/>
                      </dgm:choose>
                    </dgm:if>
                    <dgm:else name="Name65">
                      <dgm:choose name="Name66">
                        <dgm:if name="Name67" axis="precedSib" ptType="node" func="cnt" op="equ" val="0">
                          <dgm:shape xmlns:r="http://schemas.openxmlformats.org/officeDocument/2006/relationships" type="blockArc" r:blip="">
                            <dgm:adjLst>
                              <dgm:adj idx="1" val="-133.1632"/>
                              <dgm:adj idx="2" val="65"/>
                              <dgm:adj idx="3" val="0.13"/>
                            </dgm:adjLst>
                          </dgm:shape>
                        </dgm:if>
                        <dgm:if name="Name68" axis="precedSib" ptType="node" func="cnt" op="equ" val="1">
                          <dgm:shape xmlns:r="http://schemas.openxmlformats.org/officeDocument/2006/relationships" type="circularArrow" r:blip="">
                            <dgm:adjLst>
                              <dgm:adj idx="1" val="0.1098"/>
                              <dgm:adj idx="2" val="19.0387"/>
                              <dgm:adj idx="3" val="75"/>
                              <dgm:adj idx="4" val="-135"/>
                              <dgm:adj idx="5" val="0.125"/>
                            </dgm:adjLst>
                          </dgm:shape>
                        </dgm:if>
                        <dgm:if name="Name69" axis="precedSib" ptType="node" func="cnt" op="equ" val="2">
                          <dgm:shape xmlns:r="http://schemas.openxmlformats.org/officeDocument/2006/relationships" type="leftCircularArrow" r:blip="">
                            <dgm:adjLst>
                              <dgm:adj idx="1" val="0.1098"/>
                              <dgm:adj idx="2" val="19.0387"/>
                              <dgm:adj idx="3" val="105"/>
                              <dgm:adj idx="4" val="-45"/>
                              <dgm:adj idx="5" val="0.125"/>
                            </dgm:adjLst>
                          </dgm:shape>
                        </dgm:if>
                        <dgm:if name="Name70" axis="precedSib" ptType="node" func="cnt" op="equ" val="3">
                          <dgm:shape xmlns:r="http://schemas.openxmlformats.org/officeDocument/2006/relationships" type="circularArrow" r:blip="">
                            <dgm:adjLst>
                              <dgm:adj idx="1" val="0.1098"/>
                              <dgm:adj idx="2" val="19.0387"/>
                              <dgm:adj idx="3" val="75"/>
                              <dgm:adj idx="4" val="-135"/>
                              <dgm:adj idx="5" val="0.125"/>
                            </dgm:adjLst>
                          </dgm:shape>
                        </dgm:if>
                        <dgm:if name="Name71" axis="precedSib" ptType="node" func="cnt" op="equ" val="4">
                          <dgm:shape xmlns:r="http://schemas.openxmlformats.org/officeDocument/2006/relationships" type="leftCircularArrow" r:blip="">
                            <dgm:adjLst>
                              <dgm:adj idx="1" val="0.1098"/>
                              <dgm:adj idx="2" val="19.0387"/>
                              <dgm:adj idx="3" val="105"/>
                              <dgm:adj idx="4" val="-45"/>
                              <dgm:adj idx="5" val="0.125"/>
                            </dgm:adjLst>
                          </dgm:shape>
                        </dgm:if>
                        <dgm:if name="Name72" axis="precedSib" ptType="node" func="cnt" op="equ" val="5">
                          <dgm:shape xmlns:r="http://schemas.openxmlformats.org/officeDocument/2006/relationships" type="circularArrow" r:blip="">
                            <dgm:adjLst>
                              <dgm:adj idx="1" val="0.1098"/>
                              <dgm:adj idx="2" val="19.0387"/>
                              <dgm:adj idx="3" val="75"/>
                              <dgm:adj idx="4" val="-135"/>
                              <dgm:adj idx="5" val="0.125"/>
                            </dgm:adjLst>
                          </dgm:shape>
                        </dgm:if>
                        <dgm:if name="Name73" axis="precedSib" ptType="node" func="cnt" op="equ" val="6">
                          <dgm:shape xmlns:r="http://schemas.openxmlformats.org/officeDocument/2006/relationships" type="blockArc" r:blip="">
                            <dgm:adjLst>
                              <dgm:adj idx="1" val="0"/>
                              <dgm:adj idx="2" val="-45"/>
                              <dgm:adj idx="3" val="0.1274"/>
                            </dgm:adjLst>
                          </dgm:shape>
                        </dgm:if>
                        <dgm:else name="Name74"/>
                      </dgm:choose>
                    </dgm:else>
                  </dgm:choose>
                </dgm:else>
              </dgm:choose>
            </dgm:else>
          </dgm:choose>
          <dgm:presOf/>
        </dgm:layoutNode>
      </dgm:forEach>
    </dgm:forEach>
    <dgm:forEach name="Name75" axis="ch" ptType="node" cnt="1">
      <dgm:layoutNode name="Accent1">
        <dgm:alg type="sp"/>
        <dgm:shape xmlns:r="http://schemas.openxmlformats.org/officeDocument/2006/relationships" r:blip="">
          <dgm:adjLst/>
        </dgm:shape>
        <dgm:presOf/>
        <dgm:constrLst/>
        <dgm:forEach name="Name76" ref="accentRepeat"/>
      </dgm:layoutNode>
      <dgm:choose name="Name77">
        <dgm:if name="Name78" axis="ch" ptType="node" func="cnt" op="gte" val="1">
          <dgm:layoutNode name="Child1"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79"/>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0" axis="ch" ptType="node" st="2" cnt="1">
      <dgm:layoutNode name="Accent2">
        <dgm:alg type="sp"/>
        <dgm:shape xmlns:r="http://schemas.openxmlformats.org/officeDocument/2006/relationships" r:blip="">
          <dgm:adjLst/>
        </dgm:shape>
        <dgm:presOf/>
        <dgm:constrLst/>
        <dgm:forEach name="Name81" ref="accentRepeat"/>
      </dgm:layoutNode>
      <dgm:choose name="Name82">
        <dgm:if name="Name83" axis="ch" ptType="node" func="cnt" op="gte" val="1">
          <dgm:layoutNode name="Child2"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4"/>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choose name="Name87">
        <dgm:if name="Name88" axis="ch" ptType="node" func="cnt" op="gte" val="1">
          <dgm:layoutNode name="Child3"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9"/>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0" axis="ch" ptType="node" st="4" cnt="1">
      <dgm:layoutNode name="Accent4">
        <dgm:alg type="sp"/>
        <dgm:shape xmlns:r="http://schemas.openxmlformats.org/officeDocument/2006/relationships" r:blip="">
          <dgm:adjLst/>
        </dgm:shape>
        <dgm:presOf/>
        <dgm:constrLst/>
        <dgm:forEach name="Name91" ref="accentRepeat"/>
      </dgm:layoutNode>
      <dgm:choose name="Name92">
        <dgm:if name="Name93" axis="ch" ptType="node" func="cnt" op="gte" val="1">
          <dgm:layoutNode name="Child4"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5" axis="ch" ptType="node" st="5" cnt="1">
      <dgm:layoutNode name="Accent5">
        <dgm:alg type="sp"/>
        <dgm:shape xmlns:r="http://schemas.openxmlformats.org/officeDocument/2006/relationships" r:blip="">
          <dgm:adjLst/>
        </dgm:shape>
        <dgm:presOf/>
        <dgm:constrLst/>
        <dgm:forEach name="Name96" ref="accentRepeat"/>
      </dgm:layoutNode>
      <dgm:choose name="Name97">
        <dgm:if name="Name98" axis="ch" ptType="node" func="cnt" op="gte" val="1">
          <dgm:layoutNode name="Child5"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9"/>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0" axis="ch" ptType="node" st="6" cnt="1">
      <dgm:layoutNode name="Accent6">
        <dgm:alg type="sp"/>
        <dgm:shape xmlns:r="http://schemas.openxmlformats.org/officeDocument/2006/relationships" r:blip="">
          <dgm:adjLst/>
        </dgm:shape>
        <dgm:presOf/>
        <dgm:constrLst/>
        <dgm:forEach name="Name101" ref="accentRepeat"/>
      </dgm:layoutNode>
      <dgm:choose name="Name102">
        <dgm:if name="Name103" axis="ch" ptType="node" func="cnt" op="gte" val="1">
          <dgm:layoutNode name="Child6"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4"/>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5" axis="ch" ptType="node" st="7" cnt="1">
      <dgm:layoutNode name="Accent7">
        <dgm:alg type="sp"/>
        <dgm:shape xmlns:r="http://schemas.openxmlformats.org/officeDocument/2006/relationships" r:blip="">
          <dgm:adjLst/>
        </dgm:shape>
        <dgm:presOf/>
        <dgm:constrLst/>
        <dgm:forEach name="Name106" ref="accentRepeat"/>
      </dgm:layoutNode>
      <dgm:choose name="Name107">
        <dgm:if name="Name108" axis="ch" ptType="node" func="cnt" op="gte" val="1">
          <dgm:layoutNode name="Child7"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9"/>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layout7.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9.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2" y="1"/>
            <a:ext cx="2945659" cy="495348"/>
          </a:xfrm>
          <a:prstGeom prst="rect">
            <a:avLst/>
          </a:prstGeom>
        </p:spPr>
        <p:txBody>
          <a:bodyPr vert="horz" lIns="91127" tIns="45564" rIns="91127" bIns="45564" rtlCol="0"/>
          <a:lstStyle>
            <a:lvl1pPr algn="l">
              <a:defRPr sz="1200"/>
            </a:lvl1pPr>
          </a:lstStyle>
          <a:p>
            <a:endParaRPr lang="fr-FR"/>
          </a:p>
        </p:txBody>
      </p:sp>
      <p:sp>
        <p:nvSpPr>
          <p:cNvPr id="3" name="Espace réservé de la date 2"/>
          <p:cNvSpPr>
            <a:spLocks noGrp="1"/>
          </p:cNvSpPr>
          <p:nvPr>
            <p:ph type="dt" sz="quarter" idx="1"/>
          </p:nvPr>
        </p:nvSpPr>
        <p:spPr>
          <a:xfrm>
            <a:off x="3850445" y="1"/>
            <a:ext cx="2945659" cy="495348"/>
          </a:xfrm>
          <a:prstGeom prst="rect">
            <a:avLst/>
          </a:prstGeom>
        </p:spPr>
        <p:txBody>
          <a:bodyPr vert="horz" lIns="91127" tIns="45564" rIns="91127" bIns="45564" rtlCol="0"/>
          <a:lstStyle>
            <a:lvl1pPr algn="r">
              <a:defRPr sz="1200"/>
            </a:lvl1pPr>
          </a:lstStyle>
          <a:p>
            <a:fld id="{954E677E-98E1-42B3-B95A-D95FEF9EBCF3}" type="datetimeFigureOut">
              <a:rPr lang="fr-FR" smtClean="0"/>
              <a:pPr/>
              <a:t>30/01/2018</a:t>
            </a:fld>
            <a:endParaRPr lang="fr-FR"/>
          </a:p>
        </p:txBody>
      </p:sp>
      <p:sp>
        <p:nvSpPr>
          <p:cNvPr id="4" name="Espace réservé du pied de page 3"/>
          <p:cNvSpPr>
            <a:spLocks noGrp="1"/>
          </p:cNvSpPr>
          <p:nvPr>
            <p:ph type="ftr" sz="quarter" idx="2"/>
          </p:nvPr>
        </p:nvSpPr>
        <p:spPr>
          <a:xfrm>
            <a:off x="2" y="9377318"/>
            <a:ext cx="2945659" cy="495347"/>
          </a:xfrm>
          <a:prstGeom prst="rect">
            <a:avLst/>
          </a:prstGeom>
        </p:spPr>
        <p:txBody>
          <a:bodyPr vert="horz" lIns="91127" tIns="45564" rIns="91127" bIns="45564"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50445" y="9377318"/>
            <a:ext cx="2945659" cy="495347"/>
          </a:xfrm>
          <a:prstGeom prst="rect">
            <a:avLst/>
          </a:prstGeom>
        </p:spPr>
        <p:txBody>
          <a:bodyPr vert="horz" lIns="91127" tIns="45564" rIns="91127" bIns="45564" rtlCol="0" anchor="b"/>
          <a:lstStyle>
            <a:lvl1pPr algn="r">
              <a:defRPr sz="1200"/>
            </a:lvl1pPr>
          </a:lstStyle>
          <a:p>
            <a:fld id="{7F033FB9-BDBD-400E-AD66-7214A65F200C}" type="slidenum">
              <a:rPr lang="fr-FR" smtClean="0"/>
              <a:pPr/>
              <a:t>‹N°›</a:t>
            </a:fld>
            <a:endParaRPr lang="fr-FR"/>
          </a:p>
        </p:txBody>
      </p:sp>
    </p:spTree>
    <p:extLst>
      <p:ext uri="{BB962C8B-B14F-4D97-AF65-F5344CB8AC3E}">
        <p14:creationId xmlns="" xmlns:p14="http://schemas.microsoft.com/office/powerpoint/2010/main" val="39250380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2" y="1"/>
            <a:ext cx="2945659" cy="495348"/>
          </a:xfrm>
          <a:prstGeom prst="rect">
            <a:avLst/>
          </a:prstGeom>
        </p:spPr>
        <p:txBody>
          <a:bodyPr vert="horz" lIns="91127" tIns="45564" rIns="91127" bIns="45564" rtlCol="0"/>
          <a:lstStyle>
            <a:lvl1pPr algn="l">
              <a:defRPr sz="1200"/>
            </a:lvl1pPr>
          </a:lstStyle>
          <a:p>
            <a:endParaRPr lang="fr-FR"/>
          </a:p>
        </p:txBody>
      </p:sp>
      <p:sp>
        <p:nvSpPr>
          <p:cNvPr id="3" name="Espace réservé de la date 2"/>
          <p:cNvSpPr>
            <a:spLocks noGrp="1"/>
          </p:cNvSpPr>
          <p:nvPr>
            <p:ph type="dt" idx="1"/>
          </p:nvPr>
        </p:nvSpPr>
        <p:spPr>
          <a:xfrm>
            <a:off x="3850445" y="1"/>
            <a:ext cx="2945659" cy="495348"/>
          </a:xfrm>
          <a:prstGeom prst="rect">
            <a:avLst/>
          </a:prstGeom>
        </p:spPr>
        <p:txBody>
          <a:bodyPr vert="horz" lIns="91127" tIns="45564" rIns="91127" bIns="45564" rtlCol="0"/>
          <a:lstStyle>
            <a:lvl1pPr algn="r">
              <a:defRPr sz="1200"/>
            </a:lvl1pPr>
          </a:lstStyle>
          <a:p>
            <a:fld id="{E1592E24-3804-4268-AC8E-A19D84056EB7}" type="datetimeFigureOut">
              <a:rPr lang="fr-FR" smtClean="0"/>
              <a:pPr/>
              <a:t>30/01/2018</a:t>
            </a:fld>
            <a:endParaRPr lang="fr-FR"/>
          </a:p>
        </p:txBody>
      </p:sp>
      <p:sp>
        <p:nvSpPr>
          <p:cNvPr id="4" name="Espace réservé de l'image des diapositives 3"/>
          <p:cNvSpPr>
            <a:spLocks noGrp="1" noRot="1" noChangeAspect="1"/>
          </p:cNvSpPr>
          <p:nvPr>
            <p:ph type="sldImg" idx="2"/>
          </p:nvPr>
        </p:nvSpPr>
        <p:spPr>
          <a:xfrm>
            <a:off x="993775" y="1235075"/>
            <a:ext cx="4810125" cy="3330575"/>
          </a:xfrm>
          <a:prstGeom prst="rect">
            <a:avLst/>
          </a:prstGeom>
          <a:noFill/>
          <a:ln w="12700">
            <a:solidFill>
              <a:prstClr val="black"/>
            </a:solidFill>
          </a:ln>
        </p:spPr>
        <p:txBody>
          <a:bodyPr vert="horz" lIns="91127" tIns="45564" rIns="91127" bIns="45564" rtlCol="0" anchor="ctr"/>
          <a:lstStyle/>
          <a:p>
            <a:endParaRPr lang="fr-FR"/>
          </a:p>
        </p:txBody>
      </p:sp>
      <p:sp>
        <p:nvSpPr>
          <p:cNvPr id="5" name="Espace réservé des commentaires 4"/>
          <p:cNvSpPr>
            <a:spLocks noGrp="1"/>
          </p:cNvSpPr>
          <p:nvPr>
            <p:ph type="body" sz="quarter" idx="3"/>
          </p:nvPr>
        </p:nvSpPr>
        <p:spPr>
          <a:xfrm>
            <a:off x="679768" y="4751220"/>
            <a:ext cx="5438140" cy="3887361"/>
          </a:xfrm>
          <a:prstGeom prst="rect">
            <a:avLst/>
          </a:prstGeom>
        </p:spPr>
        <p:txBody>
          <a:bodyPr vert="horz" lIns="91127" tIns="45564" rIns="91127" bIns="45564"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2" y="9377318"/>
            <a:ext cx="2945659" cy="495347"/>
          </a:xfrm>
          <a:prstGeom prst="rect">
            <a:avLst/>
          </a:prstGeom>
        </p:spPr>
        <p:txBody>
          <a:bodyPr vert="horz" lIns="91127" tIns="45564" rIns="91127" bIns="45564"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50445" y="9377318"/>
            <a:ext cx="2945659" cy="495347"/>
          </a:xfrm>
          <a:prstGeom prst="rect">
            <a:avLst/>
          </a:prstGeom>
        </p:spPr>
        <p:txBody>
          <a:bodyPr vert="horz" lIns="91127" tIns="45564" rIns="91127" bIns="45564" rtlCol="0" anchor="b"/>
          <a:lstStyle>
            <a:lvl1pPr algn="r">
              <a:defRPr sz="1200"/>
            </a:lvl1pPr>
          </a:lstStyle>
          <a:p>
            <a:fld id="{54DCD583-2A4F-42C5-B7BF-F378458235F6}" type="slidenum">
              <a:rPr lang="fr-FR" smtClean="0"/>
              <a:pPr/>
              <a:t>‹N°›</a:t>
            </a:fld>
            <a:endParaRPr lang="fr-FR"/>
          </a:p>
        </p:txBody>
      </p:sp>
    </p:spTree>
    <p:extLst>
      <p:ext uri="{BB962C8B-B14F-4D97-AF65-F5344CB8AC3E}">
        <p14:creationId xmlns="" xmlns:p14="http://schemas.microsoft.com/office/powerpoint/2010/main" val="35977266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54DCD583-2A4F-42C5-B7BF-F378458235F6}" type="slidenum">
              <a:rPr lang="fr-FR" smtClean="0"/>
              <a:pPr/>
              <a:t>2</a:t>
            </a:fld>
            <a:endParaRPr lang="fr-FR"/>
          </a:p>
        </p:txBody>
      </p:sp>
    </p:spTree>
    <p:extLst>
      <p:ext uri="{BB962C8B-B14F-4D97-AF65-F5344CB8AC3E}">
        <p14:creationId xmlns="" xmlns:p14="http://schemas.microsoft.com/office/powerpoint/2010/main" val="22994538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54DCD583-2A4F-42C5-B7BF-F378458235F6}" type="slidenum">
              <a:rPr lang="fr-FR" smtClean="0"/>
              <a:pPr/>
              <a:t>11</a:t>
            </a:fld>
            <a:endParaRPr lang="fr-FR"/>
          </a:p>
        </p:txBody>
      </p:sp>
    </p:spTree>
    <p:extLst>
      <p:ext uri="{BB962C8B-B14F-4D97-AF65-F5344CB8AC3E}">
        <p14:creationId xmlns="" xmlns:p14="http://schemas.microsoft.com/office/powerpoint/2010/main" val="22994538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54DCD583-2A4F-42C5-B7BF-F378458235F6}" type="slidenum">
              <a:rPr lang="fr-FR" smtClean="0"/>
              <a:pPr/>
              <a:t>12</a:t>
            </a:fld>
            <a:endParaRPr lang="fr-FR"/>
          </a:p>
        </p:txBody>
      </p:sp>
    </p:spTree>
    <p:extLst>
      <p:ext uri="{BB962C8B-B14F-4D97-AF65-F5344CB8AC3E}">
        <p14:creationId xmlns="" xmlns:p14="http://schemas.microsoft.com/office/powerpoint/2010/main" val="64269204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54DCD583-2A4F-42C5-B7BF-F378458235F6}" type="slidenum">
              <a:rPr lang="fr-FR" smtClean="0"/>
              <a:pPr/>
              <a:t>13</a:t>
            </a:fld>
            <a:endParaRPr lang="fr-FR"/>
          </a:p>
        </p:txBody>
      </p:sp>
    </p:spTree>
    <p:extLst>
      <p:ext uri="{BB962C8B-B14F-4D97-AF65-F5344CB8AC3E}">
        <p14:creationId xmlns="" xmlns:p14="http://schemas.microsoft.com/office/powerpoint/2010/main" val="139941209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54DCD583-2A4F-42C5-B7BF-F378458235F6}" type="slidenum">
              <a:rPr lang="fr-FR" smtClean="0"/>
              <a:pPr/>
              <a:t>14</a:t>
            </a:fld>
            <a:endParaRPr lang="fr-FR"/>
          </a:p>
        </p:txBody>
      </p:sp>
    </p:spTree>
    <p:extLst>
      <p:ext uri="{BB962C8B-B14F-4D97-AF65-F5344CB8AC3E}">
        <p14:creationId xmlns="" xmlns:p14="http://schemas.microsoft.com/office/powerpoint/2010/main" val="13420166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54DCD583-2A4F-42C5-B7BF-F378458235F6}" type="slidenum">
              <a:rPr lang="fr-FR" smtClean="0"/>
              <a:pPr/>
              <a:t>15</a:t>
            </a:fld>
            <a:endParaRPr lang="fr-FR"/>
          </a:p>
        </p:txBody>
      </p:sp>
    </p:spTree>
    <p:extLst>
      <p:ext uri="{BB962C8B-B14F-4D97-AF65-F5344CB8AC3E}">
        <p14:creationId xmlns="" xmlns:p14="http://schemas.microsoft.com/office/powerpoint/2010/main" val="300469729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54DCD583-2A4F-42C5-B7BF-F378458235F6}" type="slidenum">
              <a:rPr lang="fr-FR" smtClean="0"/>
              <a:pPr/>
              <a:t>16</a:t>
            </a:fld>
            <a:endParaRPr lang="fr-FR"/>
          </a:p>
        </p:txBody>
      </p:sp>
    </p:spTree>
    <p:extLst>
      <p:ext uri="{BB962C8B-B14F-4D97-AF65-F5344CB8AC3E}">
        <p14:creationId xmlns="" xmlns:p14="http://schemas.microsoft.com/office/powerpoint/2010/main" val="139941209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54DCD583-2A4F-42C5-B7BF-F378458235F6}" type="slidenum">
              <a:rPr lang="fr-FR" smtClean="0"/>
              <a:pPr/>
              <a:t>17</a:t>
            </a:fld>
            <a:endParaRPr lang="fr-FR"/>
          </a:p>
        </p:txBody>
      </p:sp>
    </p:spTree>
    <p:extLst>
      <p:ext uri="{BB962C8B-B14F-4D97-AF65-F5344CB8AC3E}">
        <p14:creationId xmlns="" xmlns:p14="http://schemas.microsoft.com/office/powerpoint/2010/main" val="198892861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54DCD583-2A4F-42C5-B7BF-F378458235F6}" type="slidenum">
              <a:rPr lang="fr-FR" smtClean="0"/>
              <a:pPr/>
              <a:t>18</a:t>
            </a:fld>
            <a:endParaRPr lang="fr-FR"/>
          </a:p>
        </p:txBody>
      </p:sp>
    </p:spTree>
    <p:extLst>
      <p:ext uri="{BB962C8B-B14F-4D97-AF65-F5344CB8AC3E}">
        <p14:creationId xmlns="" xmlns:p14="http://schemas.microsoft.com/office/powerpoint/2010/main" val="13420166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54DCD583-2A4F-42C5-B7BF-F378458235F6}" type="slidenum">
              <a:rPr lang="fr-FR" smtClean="0"/>
              <a:pPr/>
              <a:t>19</a:t>
            </a:fld>
            <a:endParaRPr lang="fr-FR"/>
          </a:p>
        </p:txBody>
      </p:sp>
    </p:spTree>
    <p:extLst>
      <p:ext uri="{BB962C8B-B14F-4D97-AF65-F5344CB8AC3E}">
        <p14:creationId xmlns="" xmlns:p14="http://schemas.microsoft.com/office/powerpoint/2010/main" val="220947498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54DCD583-2A4F-42C5-B7BF-F378458235F6}" type="slidenum">
              <a:rPr lang="fr-FR" smtClean="0"/>
              <a:pPr/>
              <a:t>20</a:t>
            </a:fld>
            <a:endParaRPr lang="fr-FR"/>
          </a:p>
        </p:txBody>
      </p:sp>
    </p:spTree>
    <p:extLst>
      <p:ext uri="{BB962C8B-B14F-4D97-AF65-F5344CB8AC3E}">
        <p14:creationId xmlns="" xmlns:p14="http://schemas.microsoft.com/office/powerpoint/2010/main" val="3784021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54DCD583-2A4F-42C5-B7BF-F378458235F6}" type="slidenum">
              <a:rPr lang="fr-FR" smtClean="0"/>
              <a:pPr/>
              <a:t>3</a:t>
            </a:fld>
            <a:endParaRPr lang="fr-FR"/>
          </a:p>
        </p:txBody>
      </p:sp>
    </p:spTree>
    <p:extLst>
      <p:ext uri="{BB962C8B-B14F-4D97-AF65-F5344CB8AC3E}">
        <p14:creationId xmlns="" xmlns:p14="http://schemas.microsoft.com/office/powerpoint/2010/main" val="22994538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54DCD583-2A4F-42C5-B7BF-F378458235F6}" type="slidenum">
              <a:rPr lang="fr-FR" smtClean="0"/>
              <a:pPr/>
              <a:t>21</a:t>
            </a:fld>
            <a:endParaRPr lang="fr-FR"/>
          </a:p>
        </p:txBody>
      </p:sp>
    </p:spTree>
    <p:extLst>
      <p:ext uri="{BB962C8B-B14F-4D97-AF65-F5344CB8AC3E}">
        <p14:creationId xmlns="" xmlns:p14="http://schemas.microsoft.com/office/powerpoint/2010/main" val="315265875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54DCD583-2A4F-42C5-B7BF-F378458235F6}" type="slidenum">
              <a:rPr lang="fr-FR" smtClean="0"/>
              <a:pPr/>
              <a:t>22</a:t>
            </a:fld>
            <a:endParaRPr lang="fr-FR"/>
          </a:p>
        </p:txBody>
      </p:sp>
    </p:spTree>
    <p:extLst>
      <p:ext uri="{BB962C8B-B14F-4D97-AF65-F5344CB8AC3E}">
        <p14:creationId xmlns="" xmlns:p14="http://schemas.microsoft.com/office/powerpoint/2010/main" val="268958137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54DCD583-2A4F-42C5-B7BF-F378458235F6}" type="slidenum">
              <a:rPr lang="fr-FR" smtClean="0"/>
              <a:pPr/>
              <a:t>23</a:t>
            </a:fld>
            <a:endParaRPr lang="fr-FR"/>
          </a:p>
        </p:txBody>
      </p:sp>
    </p:spTree>
    <p:extLst>
      <p:ext uri="{BB962C8B-B14F-4D97-AF65-F5344CB8AC3E}">
        <p14:creationId xmlns="" xmlns:p14="http://schemas.microsoft.com/office/powerpoint/2010/main" val="294466179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54DCD583-2A4F-42C5-B7BF-F378458235F6}" type="slidenum">
              <a:rPr lang="fr-FR" smtClean="0"/>
              <a:pPr/>
              <a:t>24</a:t>
            </a:fld>
            <a:endParaRPr lang="fr-FR"/>
          </a:p>
        </p:txBody>
      </p:sp>
    </p:spTree>
    <p:extLst>
      <p:ext uri="{BB962C8B-B14F-4D97-AF65-F5344CB8AC3E}">
        <p14:creationId xmlns="" xmlns:p14="http://schemas.microsoft.com/office/powerpoint/2010/main" val="374260989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54DCD583-2A4F-42C5-B7BF-F378458235F6}" type="slidenum">
              <a:rPr lang="fr-FR" smtClean="0"/>
              <a:pPr/>
              <a:t>25</a:t>
            </a:fld>
            <a:endParaRPr lang="fr-FR"/>
          </a:p>
        </p:txBody>
      </p:sp>
    </p:spTree>
    <p:extLst>
      <p:ext uri="{BB962C8B-B14F-4D97-AF65-F5344CB8AC3E}">
        <p14:creationId xmlns="" xmlns:p14="http://schemas.microsoft.com/office/powerpoint/2010/main" val="64360964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
            </a:r>
            <a:br>
              <a:rPr lang="fr-FR" dirty="0"/>
            </a:br>
            <a:endParaRPr lang="fr-FR" dirty="0"/>
          </a:p>
          <a:p>
            <a:endParaRPr lang="fr-FR" dirty="0"/>
          </a:p>
        </p:txBody>
      </p:sp>
      <p:sp>
        <p:nvSpPr>
          <p:cNvPr id="4" name="Espace réservé du numéro de diapositive 3"/>
          <p:cNvSpPr>
            <a:spLocks noGrp="1"/>
          </p:cNvSpPr>
          <p:nvPr>
            <p:ph type="sldNum" sz="quarter" idx="10"/>
          </p:nvPr>
        </p:nvSpPr>
        <p:spPr/>
        <p:txBody>
          <a:bodyPr/>
          <a:lstStyle/>
          <a:p>
            <a:fld id="{54DCD583-2A4F-42C5-B7BF-F378458235F6}" type="slidenum">
              <a:rPr lang="fr-FR" smtClean="0"/>
              <a:pPr/>
              <a:t>27</a:t>
            </a:fld>
            <a:endParaRPr lang="fr-FR"/>
          </a:p>
        </p:txBody>
      </p:sp>
    </p:spTree>
    <p:extLst>
      <p:ext uri="{BB962C8B-B14F-4D97-AF65-F5344CB8AC3E}">
        <p14:creationId xmlns="" xmlns:p14="http://schemas.microsoft.com/office/powerpoint/2010/main" val="203080056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54DCD583-2A4F-42C5-B7BF-F378458235F6}" type="slidenum">
              <a:rPr lang="fr-FR" smtClean="0"/>
              <a:pPr/>
              <a:t>28</a:t>
            </a:fld>
            <a:endParaRPr lang="fr-FR"/>
          </a:p>
        </p:txBody>
      </p:sp>
    </p:spTree>
    <p:extLst>
      <p:ext uri="{BB962C8B-B14F-4D97-AF65-F5344CB8AC3E}">
        <p14:creationId xmlns="" xmlns:p14="http://schemas.microsoft.com/office/powerpoint/2010/main" val="286560394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54DCD583-2A4F-42C5-B7BF-F378458235F6}" type="slidenum">
              <a:rPr lang="fr-FR" smtClean="0"/>
              <a:pPr/>
              <a:t>29</a:t>
            </a:fld>
            <a:endParaRPr lang="fr-FR"/>
          </a:p>
        </p:txBody>
      </p:sp>
    </p:spTree>
    <p:extLst>
      <p:ext uri="{BB962C8B-B14F-4D97-AF65-F5344CB8AC3E}">
        <p14:creationId xmlns="" xmlns:p14="http://schemas.microsoft.com/office/powerpoint/2010/main" val="14636013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54DCD583-2A4F-42C5-B7BF-F378458235F6}" type="slidenum">
              <a:rPr lang="fr-FR" smtClean="0"/>
              <a:pPr/>
              <a:t>30</a:t>
            </a:fld>
            <a:endParaRPr lang="fr-FR"/>
          </a:p>
        </p:txBody>
      </p:sp>
    </p:spTree>
    <p:extLst>
      <p:ext uri="{BB962C8B-B14F-4D97-AF65-F5344CB8AC3E}">
        <p14:creationId xmlns="" xmlns:p14="http://schemas.microsoft.com/office/powerpoint/2010/main" val="144228184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54DCD583-2A4F-42C5-B7BF-F378458235F6}" type="slidenum">
              <a:rPr lang="fr-FR" smtClean="0"/>
              <a:pPr/>
              <a:t>31</a:t>
            </a:fld>
            <a:endParaRPr lang="fr-FR"/>
          </a:p>
        </p:txBody>
      </p:sp>
    </p:spTree>
    <p:extLst>
      <p:ext uri="{BB962C8B-B14F-4D97-AF65-F5344CB8AC3E}">
        <p14:creationId xmlns="" xmlns:p14="http://schemas.microsoft.com/office/powerpoint/2010/main" val="17944202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54DCD583-2A4F-42C5-B7BF-F378458235F6}" type="slidenum">
              <a:rPr lang="fr-FR" smtClean="0"/>
              <a:pPr/>
              <a:t>4</a:t>
            </a:fld>
            <a:endParaRPr lang="fr-FR"/>
          </a:p>
        </p:txBody>
      </p:sp>
    </p:spTree>
    <p:extLst>
      <p:ext uri="{BB962C8B-B14F-4D97-AF65-F5344CB8AC3E}">
        <p14:creationId xmlns="" xmlns:p14="http://schemas.microsoft.com/office/powerpoint/2010/main" val="22994538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54DCD583-2A4F-42C5-B7BF-F378458235F6}" type="slidenum">
              <a:rPr lang="fr-FR" smtClean="0"/>
              <a:pPr/>
              <a:t>32</a:t>
            </a:fld>
            <a:endParaRPr lang="fr-FR"/>
          </a:p>
        </p:txBody>
      </p:sp>
    </p:spTree>
    <p:extLst>
      <p:ext uri="{BB962C8B-B14F-4D97-AF65-F5344CB8AC3E}">
        <p14:creationId xmlns="" xmlns:p14="http://schemas.microsoft.com/office/powerpoint/2010/main" val="90320055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54DCD583-2A4F-42C5-B7BF-F378458235F6}" type="slidenum">
              <a:rPr lang="fr-FR" smtClean="0"/>
              <a:pPr/>
              <a:t>33</a:t>
            </a:fld>
            <a:endParaRPr lang="fr-FR"/>
          </a:p>
        </p:txBody>
      </p:sp>
    </p:spTree>
    <p:extLst>
      <p:ext uri="{BB962C8B-B14F-4D97-AF65-F5344CB8AC3E}">
        <p14:creationId xmlns="" xmlns:p14="http://schemas.microsoft.com/office/powerpoint/2010/main" val="146356522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54DCD583-2A4F-42C5-B7BF-F378458235F6}" type="slidenum">
              <a:rPr lang="fr-FR" smtClean="0"/>
              <a:pPr/>
              <a:t>34</a:t>
            </a:fld>
            <a:endParaRPr lang="fr-FR"/>
          </a:p>
        </p:txBody>
      </p:sp>
    </p:spTree>
    <p:extLst>
      <p:ext uri="{BB962C8B-B14F-4D97-AF65-F5344CB8AC3E}">
        <p14:creationId xmlns="" xmlns:p14="http://schemas.microsoft.com/office/powerpoint/2010/main" val="180113254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54DCD583-2A4F-42C5-B7BF-F378458235F6}" type="slidenum">
              <a:rPr lang="fr-FR" smtClean="0"/>
              <a:pPr/>
              <a:t>35</a:t>
            </a:fld>
            <a:endParaRPr lang="fr-FR"/>
          </a:p>
        </p:txBody>
      </p:sp>
    </p:spTree>
    <p:extLst>
      <p:ext uri="{BB962C8B-B14F-4D97-AF65-F5344CB8AC3E}">
        <p14:creationId xmlns="" xmlns:p14="http://schemas.microsoft.com/office/powerpoint/2010/main" val="375432947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54DCD583-2A4F-42C5-B7BF-F378458235F6}" type="slidenum">
              <a:rPr lang="fr-FR" smtClean="0"/>
              <a:pPr/>
              <a:t>36</a:t>
            </a:fld>
            <a:endParaRPr lang="fr-FR"/>
          </a:p>
        </p:txBody>
      </p:sp>
    </p:spTree>
    <p:extLst>
      <p:ext uri="{BB962C8B-B14F-4D97-AF65-F5344CB8AC3E}">
        <p14:creationId xmlns="" xmlns:p14="http://schemas.microsoft.com/office/powerpoint/2010/main" val="550912955"/>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54DCD583-2A4F-42C5-B7BF-F378458235F6}" type="slidenum">
              <a:rPr lang="fr-FR" smtClean="0"/>
              <a:pPr/>
              <a:t>37</a:t>
            </a:fld>
            <a:endParaRPr lang="fr-FR"/>
          </a:p>
        </p:txBody>
      </p:sp>
    </p:spTree>
    <p:extLst>
      <p:ext uri="{BB962C8B-B14F-4D97-AF65-F5344CB8AC3E}">
        <p14:creationId xmlns="" xmlns:p14="http://schemas.microsoft.com/office/powerpoint/2010/main" val="3023457568"/>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54DCD583-2A4F-42C5-B7BF-F378458235F6}" type="slidenum">
              <a:rPr lang="fr-FR" smtClean="0"/>
              <a:pPr/>
              <a:t>38</a:t>
            </a:fld>
            <a:endParaRPr lang="fr-FR"/>
          </a:p>
        </p:txBody>
      </p:sp>
    </p:spTree>
    <p:extLst>
      <p:ext uri="{BB962C8B-B14F-4D97-AF65-F5344CB8AC3E}">
        <p14:creationId xmlns="" xmlns:p14="http://schemas.microsoft.com/office/powerpoint/2010/main" val="1913101189"/>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54DCD583-2A4F-42C5-B7BF-F378458235F6}" type="slidenum">
              <a:rPr lang="fr-FR" smtClean="0"/>
              <a:pPr/>
              <a:t>39</a:t>
            </a:fld>
            <a:endParaRPr lang="fr-FR"/>
          </a:p>
        </p:txBody>
      </p:sp>
    </p:spTree>
    <p:extLst>
      <p:ext uri="{BB962C8B-B14F-4D97-AF65-F5344CB8AC3E}">
        <p14:creationId xmlns="" xmlns:p14="http://schemas.microsoft.com/office/powerpoint/2010/main" val="214109705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54DCD583-2A4F-42C5-B7BF-F378458235F6}" type="slidenum">
              <a:rPr lang="fr-FR" smtClean="0"/>
              <a:pPr/>
              <a:t>40</a:t>
            </a:fld>
            <a:endParaRPr lang="fr-FR"/>
          </a:p>
        </p:txBody>
      </p:sp>
    </p:spTree>
    <p:extLst>
      <p:ext uri="{BB962C8B-B14F-4D97-AF65-F5344CB8AC3E}">
        <p14:creationId xmlns="" xmlns:p14="http://schemas.microsoft.com/office/powerpoint/2010/main" val="1954685323"/>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54DCD583-2A4F-42C5-B7BF-F378458235F6}" type="slidenum">
              <a:rPr lang="fr-FR" smtClean="0"/>
              <a:pPr/>
              <a:t>41</a:t>
            </a:fld>
            <a:endParaRPr lang="fr-FR"/>
          </a:p>
        </p:txBody>
      </p:sp>
    </p:spTree>
    <p:extLst>
      <p:ext uri="{BB962C8B-B14F-4D97-AF65-F5344CB8AC3E}">
        <p14:creationId xmlns="" xmlns:p14="http://schemas.microsoft.com/office/powerpoint/2010/main" val="41256345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54DCD583-2A4F-42C5-B7BF-F378458235F6}" type="slidenum">
              <a:rPr lang="fr-FR" smtClean="0"/>
              <a:pPr/>
              <a:t>5</a:t>
            </a:fld>
            <a:endParaRPr lang="fr-FR"/>
          </a:p>
        </p:txBody>
      </p:sp>
    </p:spTree>
    <p:extLst>
      <p:ext uri="{BB962C8B-B14F-4D97-AF65-F5344CB8AC3E}">
        <p14:creationId xmlns="" xmlns:p14="http://schemas.microsoft.com/office/powerpoint/2010/main" val="229945389"/>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54DCD583-2A4F-42C5-B7BF-F378458235F6}" type="slidenum">
              <a:rPr lang="fr-FR" smtClean="0"/>
              <a:pPr/>
              <a:t>42</a:t>
            </a:fld>
            <a:endParaRPr lang="fr-FR"/>
          </a:p>
        </p:txBody>
      </p:sp>
    </p:spTree>
    <p:extLst>
      <p:ext uri="{BB962C8B-B14F-4D97-AF65-F5344CB8AC3E}">
        <p14:creationId xmlns="" xmlns:p14="http://schemas.microsoft.com/office/powerpoint/2010/main" val="1364894344"/>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54DCD583-2A4F-42C5-B7BF-F378458235F6}" type="slidenum">
              <a:rPr lang="fr-FR" smtClean="0"/>
              <a:pPr/>
              <a:t>43</a:t>
            </a:fld>
            <a:endParaRPr lang="fr-FR"/>
          </a:p>
        </p:txBody>
      </p:sp>
    </p:spTree>
    <p:extLst>
      <p:ext uri="{BB962C8B-B14F-4D97-AF65-F5344CB8AC3E}">
        <p14:creationId xmlns="" xmlns:p14="http://schemas.microsoft.com/office/powerpoint/2010/main" val="2178105238"/>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54DCD583-2A4F-42C5-B7BF-F378458235F6}" type="slidenum">
              <a:rPr lang="fr-FR" smtClean="0"/>
              <a:pPr/>
              <a:t>44</a:t>
            </a:fld>
            <a:endParaRPr lang="fr-FR"/>
          </a:p>
        </p:txBody>
      </p:sp>
    </p:spTree>
    <p:extLst>
      <p:ext uri="{BB962C8B-B14F-4D97-AF65-F5344CB8AC3E}">
        <p14:creationId xmlns="" xmlns:p14="http://schemas.microsoft.com/office/powerpoint/2010/main" val="2526754974"/>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54DCD583-2A4F-42C5-B7BF-F378458235F6}" type="slidenum">
              <a:rPr lang="fr-FR" smtClean="0"/>
              <a:pPr/>
              <a:t>45</a:t>
            </a:fld>
            <a:endParaRPr lang="fr-FR"/>
          </a:p>
        </p:txBody>
      </p:sp>
    </p:spTree>
    <p:extLst>
      <p:ext uri="{BB962C8B-B14F-4D97-AF65-F5344CB8AC3E}">
        <p14:creationId xmlns="" xmlns:p14="http://schemas.microsoft.com/office/powerpoint/2010/main" val="2724800142"/>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54DCD583-2A4F-42C5-B7BF-F378458235F6}" type="slidenum">
              <a:rPr lang="fr-FR" smtClean="0"/>
              <a:pPr/>
              <a:t>46</a:t>
            </a:fld>
            <a:endParaRPr lang="fr-FR"/>
          </a:p>
        </p:txBody>
      </p:sp>
    </p:spTree>
    <p:extLst>
      <p:ext uri="{BB962C8B-B14F-4D97-AF65-F5344CB8AC3E}">
        <p14:creationId xmlns="" xmlns:p14="http://schemas.microsoft.com/office/powerpoint/2010/main" val="3363718920"/>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54DCD583-2A4F-42C5-B7BF-F378458235F6}" type="slidenum">
              <a:rPr lang="fr-FR" smtClean="0"/>
              <a:pPr/>
              <a:t>47</a:t>
            </a:fld>
            <a:endParaRPr lang="fr-FR"/>
          </a:p>
        </p:txBody>
      </p:sp>
    </p:spTree>
    <p:extLst>
      <p:ext uri="{BB962C8B-B14F-4D97-AF65-F5344CB8AC3E}">
        <p14:creationId xmlns="" xmlns:p14="http://schemas.microsoft.com/office/powerpoint/2010/main" val="3561884899"/>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54DCD583-2A4F-42C5-B7BF-F378458235F6}" type="slidenum">
              <a:rPr lang="fr-FR" smtClean="0"/>
              <a:pPr/>
              <a:t>48</a:t>
            </a:fld>
            <a:endParaRPr lang="fr-FR"/>
          </a:p>
        </p:txBody>
      </p:sp>
    </p:spTree>
    <p:extLst>
      <p:ext uri="{BB962C8B-B14F-4D97-AF65-F5344CB8AC3E}">
        <p14:creationId xmlns="" xmlns:p14="http://schemas.microsoft.com/office/powerpoint/2010/main" val="3561884899"/>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54DCD583-2A4F-42C5-B7BF-F378458235F6}" type="slidenum">
              <a:rPr lang="fr-FR" smtClean="0"/>
              <a:pPr/>
              <a:t>49</a:t>
            </a:fld>
            <a:endParaRPr lang="fr-FR"/>
          </a:p>
        </p:txBody>
      </p:sp>
    </p:spTree>
    <p:extLst>
      <p:ext uri="{BB962C8B-B14F-4D97-AF65-F5344CB8AC3E}">
        <p14:creationId xmlns="" xmlns:p14="http://schemas.microsoft.com/office/powerpoint/2010/main" val="35618848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54DCD583-2A4F-42C5-B7BF-F378458235F6}" type="slidenum">
              <a:rPr lang="fr-FR" smtClean="0"/>
              <a:pPr/>
              <a:t>6</a:t>
            </a:fld>
            <a:endParaRPr lang="fr-FR"/>
          </a:p>
        </p:txBody>
      </p:sp>
    </p:spTree>
    <p:extLst>
      <p:ext uri="{BB962C8B-B14F-4D97-AF65-F5344CB8AC3E}">
        <p14:creationId xmlns="" xmlns:p14="http://schemas.microsoft.com/office/powerpoint/2010/main" val="14240453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54DCD583-2A4F-42C5-B7BF-F378458235F6}" type="slidenum">
              <a:rPr lang="fr-FR" smtClean="0"/>
              <a:pPr/>
              <a:t>7</a:t>
            </a:fld>
            <a:endParaRPr lang="fr-FR"/>
          </a:p>
        </p:txBody>
      </p:sp>
    </p:spTree>
    <p:extLst>
      <p:ext uri="{BB962C8B-B14F-4D97-AF65-F5344CB8AC3E}">
        <p14:creationId xmlns="" xmlns:p14="http://schemas.microsoft.com/office/powerpoint/2010/main" val="2299453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54DCD583-2A4F-42C5-B7BF-F378458235F6}" type="slidenum">
              <a:rPr lang="fr-FR" smtClean="0"/>
              <a:pPr/>
              <a:t>8</a:t>
            </a:fld>
            <a:endParaRPr lang="fr-FR"/>
          </a:p>
        </p:txBody>
      </p:sp>
    </p:spTree>
    <p:extLst>
      <p:ext uri="{BB962C8B-B14F-4D97-AF65-F5344CB8AC3E}">
        <p14:creationId xmlns="" xmlns:p14="http://schemas.microsoft.com/office/powerpoint/2010/main" val="22994538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54DCD583-2A4F-42C5-B7BF-F378458235F6}" type="slidenum">
              <a:rPr lang="fr-FR" smtClean="0"/>
              <a:pPr/>
              <a:t>9</a:t>
            </a:fld>
            <a:endParaRPr lang="fr-FR"/>
          </a:p>
        </p:txBody>
      </p:sp>
    </p:spTree>
    <p:extLst>
      <p:ext uri="{BB962C8B-B14F-4D97-AF65-F5344CB8AC3E}">
        <p14:creationId xmlns="" xmlns:p14="http://schemas.microsoft.com/office/powerpoint/2010/main" val="319209826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54DCD583-2A4F-42C5-B7BF-F378458235F6}" type="slidenum">
              <a:rPr lang="fr-FR" smtClean="0"/>
              <a:pPr/>
              <a:t>10</a:t>
            </a:fld>
            <a:endParaRPr lang="fr-FR"/>
          </a:p>
        </p:txBody>
      </p:sp>
    </p:spTree>
    <p:extLst>
      <p:ext uri="{BB962C8B-B14F-4D97-AF65-F5344CB8AC3E}">
        <p14:creationId xmlns="" xmlns:p14="http://schemas.microsoft.com/office/powerpoint/2010/main" val="22994538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hasCustomPrompt="1"/>
          </p:nvPr>
        </p:nvSpPr>
        <p:spPr>
          <a:xfrm>
            <a:off x="540000" y="1000800"/>
            <a:ext cx="8759274" cy="797710"/>
          </a:xfrm>
          <a:prstGeom prst="rect">
            <a:avLst/>
          </a:prstGeom>
        </p:spPr>
        <p:txBody>
          <a:bodyPr anchor="ctr" anchorCtr="0"/>
          <a:lstStyle>
            <a:lvl1pPr marL="0" marR="0" indent="0" algn="l" defTabSz="457200" rtl="0" eaLnBrk="1" fontAlgn="auto" latinLnBrk="0" hangingPunct="1">
              <a:lnSpc>
                <a:spcPct val="100000"/>
              </a:lnSpc>
              <a:spcBef>
                <a:spcPct val="0"/>
              </a:spcBef>
              <a:spcAft>
                <a:spcPts val="0"/>
              </a:spcAft>
              <a:buClrTx/>
              <a:buSzTx/>
              <a:buFontTx/>
              <a:buNone/>
              <a:tabLst/>
              <a:defRPr lang="fr-FR" sz="2800" b="1" kern="1200" dirty="0">
                <a:solidFill>
                  <a:srgbClr val="AE1800"/>
                </a:solidFill>
                <a:latin typeface="+mj-lt"/>
                <a:ea typeface="+mn-ea"/>
                <a:cs typeface="Arial"/>
              </a:defRPr>
            </a:lvl1pPr>
          </a:lstStyle>
          <a:p>
            <a:pPr algn="ctr"/>
            <a:r>
              <a:rPr lang="fr-FR" dirty="0"/>
              <a:t>Cliquez et modifiez le titre</a:t>
            </a:r>
          </a:p>
        </p:txBody>
      </p:sp>
      <p:sp>
        <p:nvSpPr>
          <p:cNvPr id="3" name="Sous-titre 2"/>
          <p:cNvSpPr>
            <a:spLocks noGrp="1"/>
          </p:cNvSpPr>
          <p:nvPr>
            <p:ph type="subTitle" idx="1" hasCustomPrompt="1"/>
          </p:nvPr>
        </p:nvSpPr>
        <p:spPr>
          <a:xfrm>
            <a:off x="539999" y="2867231"/>
            <a:ext cx="8759275" cy="2455268"/>
          </a:xfrm>
          <a:prstGeom prst="rect">
            <a:avLst/>
          </a:prstGeom>
        </p:spPr>
        <p:txBody>
          <a:bodyPr anchor="t" anchorCtr="0"/>
          <a:lstStyle>
            <a:lvl1pPr marL="285750" marR="0" indent="-285750" algn="l" defTabSz="457200" rtl="0" eaLnBrk="1" fontAlgn="auto" latinLnBrk="0" hangingPunct="1">
              <a:lnSpc>
                <a:spcPct val="100000"/>
              </a:lnSpc>
              <a:spcBef>
                <a:spcPct val="20000"/>
              </a:spcBef>
              <a:spcAft>
                <a:spcPts val="0"/>
              </a:spcAft>
              <a:buClr>
                <a:schemeClr val="bg1">
                  <a:lumMod val="50000"/>
                </a:schemeClr>
              </a:buClr>
              <a:buSzTx/>
              <a:buFont typeface="Arial" pitchFamily="34" charset="0"/>
              <a:buChar char="•"/>
              <a:tabLst/>
              <a:defRPr lang="fr-FR" sz="1600" kern="1200" dirty="0" smtClean="0">
                <a:solidFill>
                  <a:schemeClr val="tx1">
                    <a:lumMod val="65000"/>
                    <a:lumOff val="35000"/>
                  </a:schemeClr>
                </a:solidFill>
                <a:latin typeface="+mj-lt"/>
                <a:ea typeface="+mn-ea"/>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285750" indent="-285750">
              <a:buFont typeface="Arial" pitchFamily="34" charset="0"/>
              <a:buChar char="•"/>
            </a:pPr>
            <a:r>
              <a:rPr lang="fr-FR" dirty="0"/>
              <a:t>Cliquez pour modifier le style des sous-titres du masque</a:t>
            </a:r>
            <a:endParaRPr lang="fr-FR" sz="1600" dirty="0">
              <a:solidFill>
                <a:schemeClr val="bg1">
                  <a:lumMod val="50000"/>
                </a:schemeClr>
              </a:solidFill>
              <a:latin typeface="+mj-lt"/>
              <a:cs typeface="Arial"/>
            </a:endParaRPr>
          </a:p>
          <a:p>
            <a:endParaRPr lang="fr-FR" dirty="0"/>
          </a:p>
        </p:txBody>
      </p:sp>
      <p:sp>
        <p:nvSpPr>
          <p:cNvPr id="19" name="Rectangle 18">
            <a:extLst>
              <a:ext uri="{FF2B5EF4-FFF2-40B4-BE49-F238E27FC236}">
                <a16:creationId xmlns:a16="http://schemas.microsoft.com/office/drawing/2014/main" xmlns="" id="{5B863ECC-CFDF-4D75-8A16-0DDD7EFC61FF}"/>
              </a:ext>
            </a:extLst>
          </p:cNvPr>
          <p:cNvSpPr/>
          <p:nvPr userDrawn="1"/>
        </p:nvSpPr>
        <p:spPr>
          <a:xfrm>
            <a:off x="581560" y="6285531"/>
            <a:ext cx="8717713" cy="461665"/>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200" kern="1200" dirty="0">
                <a:solidFill>
                  <a:schemeClr val="bg1"/>
                </a:solidFill>
                <a:latin typeface="+mn-lt"/>
                <a:ea typeface="+mn-ea"/>
                <a:cs typeface="Arial"/>
              </a:rPr>
              <a:t>Formation </a:t>
            </a:r>
            <a:r>
              <a:rPr lang="fr-FR" sz="1200" b="1" kern="1200" dirty="0" smtClean="0">
                <a:solidFill>
                  <a:schemeClr val="tx1"/>
                </a:solidFill>
                <a:latin typeface="+mn-lt"/>
                <a:ea typeface="+mn-ea"/>
                <a:cs typeface="Arial"/>
              </a:rPr>
              <a:t>ORDONNANCES  MACRON : DECRYPTER ET RESISTER ! - CE de l’UGICT-CGT - 24 JANVIER 2018 - DIAPO N°</a:t>
            </a:r>
            <a:fld id="{2466F1F8-B902-45DA-ADC0-4EE79836BB74}" type="slidenum">
              <a:rPr lang="fr-FR" sz="1200" b="1" kern="1200" smtClean="0">
                <a:solidFill>
                  <a:schemeClr val="tx1"/>
                </a:solidFill>
                <a:latin typeface="+mn-lt"/>
                <a:ea typeface="+mn-ea"/>
                <a:cs typeface="Arial"/>
              </a:rPr>
              <a:pPr marL="0" marR="0" lvl="0" indent="0" algn="l" defTabSz="457200" rtl="0" eaLnBrk="1" fontAlgn="auto" latinLnBrk="0" hangingPunct="1">
                <a:lnSpc>
                  <a:spcPct val="100000"/>
                </a:lnSpc>
                <a:spcBef>
                  <a:spcPts val="0"/>
                </a:spcBef>
                <a:spcAft>
                  <a:spcPts val="0"/>
                </a:spcAft>
                <a:buClrTx/>
                <a:buSzTx/>
                <a:buFontTx/>
                <a:buNone/>
                <a:tabLst/>
                <a:defRPr/>
              </a:pPr>
              <a:t>‹N°›</a:t>
            </a:fld>
            <a:endParaRPr lang="fr-FR" sz="1200" b="1" kern="1200" baseline="0" dirty="0">
              <a:solidFill>
                <a:schemeClr val="tx1"/>
              </a:solidFill>
              <a:latin typeface="+mn-lt"/>
              <a:ea typeface="+mn-ea"/>
              <a:cs typeface="Arial"/>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lang="fr-FR" sz="1200" baseline="0" dirty="0">
              <a:solidFill>
                <a:schemeClr val="bg1"/>
              </a:solidFill>
              <a:latin typeface="+mj-lt"/>
              <a:cs typeface="Arial"/>
            </a:endParaRPr>
          </a:p>
        </p:txBody>
      </p:sp>
      <p:pic>
        <p:nvPicPr>
          <p:cNvPr id="10" name="Image 9" descr="Logo Ugict.jpg"/>
          <p:cNvPicPr>
            <a:picLocks noChangeAspect="1"/>
          </p:cNvPicPr>
          <p:nvPr userDrawn="1"/>
        </p:nvPicPr>
        <p:blipFill>
          <a:blip r:embed="rId2"/>
          <a:stretch>
            <a:fillRect/>
          </a:stretch>
        </p:blipFill>
        <p:spPr>
          <a:xfrm>
            <a:off x="663620" y="6215573"/>
            <a:ext cx="588498" cy="398707"/>
          </a:xfrm>
          <a:prstGeom prst="rect">
            <a:avLst/>
          </a:prstGeom>
        </p:spPr>
      </p:pic>
    </p:spTree>
    <p:extLst>
      <p:ext uri="{BB962C8B-B14F-4D97-AF65-F5344CB8AC3E}">
        <p14:creationId xmlns="" xmlns:p14="http://schemas.microsoft.com/office/powerpoint/2010/main" val="18086862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Diapositive de titre">
    <p:spTree>
      <p:nvGrpSpPr>
        <p:cNvPr id="1" name=""/>
        <p:cNvGrpSpPr/>
        <p:nvPr/>
      </p:nvGrpSpPr>
      <p:grpSpPr>
        <a:xfrm>
          <a:off x="0" y="0"/>
          <a:ext cx="0" cy="0"/>
          <a:chOff x="0" y="0"/>
          <a:chExt cx="0" cy="0"/>
        </a:xfrm>
      </p:grpSpPr>
      <p:sp>
        <p:nvSpPr>
          <p:cNvPr id="2" name="Titre 1"/>
          <p:cNvSpPr>
            <a:spLocks noGrp="1"/>
          </p:cNvSpPr>
          <p:nvPr>
            <p:ph type="ctrTitle" hasCustomPrompt="1"/>
          </p:nvPr>
        </p:nvSpPr>
        <p:spPr>
          <a:xfrm>
            <a:off x="540000" y="1000800"/>
            <a:ext cx="8759274" cy="797710"/>
          </a:xfrm>
          <a:prstGeom prst="rect">
            <a:avLst/>
          </a:prstGeom>
        </p:spPr>
        <p:txBody>
          <a:bodyPr anchor="ctr" anchorCtr="0"/>
          <a:lstStyle>
            <a:lvl1pPr marL="0" marR="0" indent="0" algn="l" defTabSz="457200" rtl="0" eaLnBrk="1" fontAlgn="auto" latinLnBrk="0" hangingPunct="1">
              <a:lnSpc>
                <a:spcPct val="100000"/>
              </a:lnSpc>
              <a:spcBef>
                <a:spcPct val="0"/>
              </a:spcBef>
              <a:spcAft>
                <a:spcPts val="0"/>
              </a:spcAft>
              <a:buClrTx/>
              <a:buSzTx/>
              <a:buFontTx/>
              <a:buNone/>
              <a:tabLst/>
              <a:defRPr lang="fr-FR" sz="2800" b="1" kern="1200" dirty="0">
                <a:solidFill>
                  <a:srgbClr val="AE1800"/>
                </a:solidFill>
                <a:latin typeface="+mj-lt"/>
                <a:ea typeface="+mn-ea"/>
                <a:cs typeface="Arial"/>
              </a:defRPr>
            </a:lvl1pPr>
          </a:lstStyle>
          <a:p>
            <a:pPr algn="ctr"/>
            <a:r>
              <a:rPr lang="fr-FR" dirty="0"/>
              <a:t>Cliquez et modifiez le titre</a:t>
            </a:r>
          </a:p>
        </p:txBody>
      </p:sp>
      <p:sp>
        <p:nvSpPr>
          <p:cNvPr id="3" name="Sous-titre 2"/>
          <p:cNvSpPr>
            <a:spLocks noGrp="1"/>
          </p:cNvSpPr>
          <p:nvPr>
            <p:ph type="subTitle" idx="1" hasCustomPrompt="1"/>
          </p:nvPr>
        </p:nvSpPr>
        <p:spPr>
          <a:xfrm>
            <a:off x="539999" y="2867231"/>
            <a:ext cx="8759275" cy="2455268"/>
          </a:xfrm>
          <a:prstGeom prst="rect">
            <a:avLst/>
          </a:prstGeom>
        </p:spPr>
        <p:txBody>
          <a:bodyPr anchor="t" anchorCtr="0"/>
          <a:lstStyle>
            <a:lvl1pPr marL="285750" marR="0" indent="-285750" algn="l" defTabSz="457200" rtl="0" eaLnBrk="1" fontAlgn="auto" latinLnBrk="0" hangingPunct="1">
              <a:lnSpc>
                <a:spcPct val="100000"/>
              </a:lnSpc>
              <a:spcBef>
                <a:spcPct val="20000"/>
              </a:spcBef>
              <a:spcAft>
                <a:spcPts val="0"/>
              </a:spcAft>
              <a:buClr>
                <a:schemeClr val="bg1">
                  <a:lumMod val="50000"/>
                </a:schemeClr>
              </a:buClr>
              <a:buSzTx/>
              <a:buFont typeface="Arial" pitchFamily="34" charset="0"/>
              <a:buChar char="•"/>
              <a:tabLst/>
              <a:defRPr lang="fr-FR" sz="1600" kern="1200" dirty="0" smtClean="0">
                <a:solidFill>
                  <a:schemeClr val="tx1">
                    <a:lumMod val="65000"/>
                    <a:lumOff val="35000"/>
                  </a:schemeClr>
                </a:solidFill>
                <a:latin typeface="+mj-lt"/>
                <a:ea typeface="+mn-ea"/>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285750" indent="-285750">
              <a:buFont typeface="Arial" pitchFamily="34" charset="0"/>
              <a:buChar char="•"/>
            </a:pPr>
            <a:r>
              <a:rPr lang="fr-FR" dirty="0"/>
              <a:t>Cliquez pour modifier le style des sous-titres du masque</a:t>
            </a:r>
            <a:endParaRPr lang="fr-FR" sz="1600" dirty="0">
              <a:solidFill>
                <a:schemeClr val="bg1">
                  <a:lumMod val="50000"/>
                </a:schemeClr>
              </a:solidFill>
              <a:latin typeface="+mj-lt"/>
              <a:cs typeface="Arial"/>
            </a:endParaRPr>
          </a:p>
          <a:p>
            <a:endParaRPr lang="fr-FR" dirty="0"/>
          </a:p>
        </p:txBody>
      </p:sp>
    </p:spTree>
    <p:extLst>
      <p:ext uri="{BB962C8B-B14F-4D97-AF65-F5344CB8AC3E}">
        <p14:creationId xmlns="" xmlns:p14="http://schemas.microsoft.com/office/powerpoint/2010/main" val="18086862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299258" y="222881"/>
            <a:ext cx="9285317" cy="515565"/>
          </a:xfrm>
          <a:prstGeom prst="rect">
            <a:avLst/>
          </a:prstGeom>
        </p:spPr>
        <p:txBody>
          <a:bodyPr/>
          <a:lstStyle>
            <a:lvl1pPr marL="0" marR="0" indent="0" algn="l" defTabSz="457200" rtl="0" eaLnBrk="1" fontAlgn="auto" latinLnBrk="0" hangingPunct="1">
              <a:lnSpc>
                <a:spcPct val="100000"/>
              </a:lnSpc>
              <a:spcBef>
                <a:spcPct val="0"/>
              </a:spcBef>
              <a:spcAft>
                <a:spcPts val="0"/>
              </a:spcAft>
              <a:buClrTx/>
              <a:buSzTx/>
              <a:buFontTx/>
              <a:buNone/>
              <a:tabLst/>
              <a:defRPr lang="fr-FR" sz="2400" kern="1200" dirty="0">
                <a:solidFill>
                  <a:srgbClr val="AE1800"/>
                </a:solidFill>
                <a:latin typeface="+mn-lt"/>
                <a:ea typeface="+mn-ea"/>
                <a:cs typeface="Arial"/>
              </a:defRPr>
            </a:lvl1pPr>
          </a:lstStyle>
          <a:p>
            <a:pPr algn="ctr"/>
            <a:r>
              <a:rPr lang="fr-FR" dirty="0"/>
              <a:t>Cliquez et modifiez le titre</a:t>
            </a:r>
          </a:p>
        </p:txBody>
      </p:sp>
      <p:sp>
        <p:nvSpPr>
          <p:cNvPr id="3" name="Espace réservé du contenu 2"/>
          <p:cNvSpPr>
            <a:spLocks noGrp="1"/>
          </p:cNvSpPr>
          <p:nvPr>
            <p:ph idx="1" hasCustomPrompt="1"/>
          </p:nvPr>
        </p:nvSpPr>
        <p:spPr>
          <a:xfrm>
            <a:off x="280800" y="1080000"/>
            <a:ext cx="9285316" cy="4706464"/>
          </a:xfrm>
          <a:prstGeom prst="rect">
            <a:avLst/>
          </a:prstGeom>
        </p:spPr>
        <p:txBody>
          <a:bodyPr/>
          <a:lstStyle>
            <a:lvl1pPr marL="266700" indent="-266700" algn="just" defTabSz="457200" rtl="0" eaLnBrk="1" latinLnBrk="0" hangingPunct="1">
              <a:spcBef>
                <a:spcPct val="20000"/>
              </a:spcBef>
              <a:buClr>
                <a:schemeClr val="tx1"/>
              </a:buClr>
              <a:buFont typeface="Wingdings 3" panose="05040102010807070707" pitchFamily="18" charset="2"/>
              <a:buChar char=""/>
              <a:defRPr lang="fr-FR" sz="1600" kern="1200" dirty="0" smtClean="0">
                <a:solidFill>
                  <a:schemeClr val="tx1"/>
                </a:solidFill>
                <a:latin typeface="+mn-lt"/>
                <a:ea typeface="+mn-ea"/>
                <a:cs typeface="Arial"/>
              </a:defRPr>
            </a:lvl1pPr>
            <a:lvl2pPr marL="742950" indent="-285750" algn="just">
              <a:buClr>
                <a:schemeClr val="bg1">
                  <a:lumMod val="50000"/>
                </a:schemeClr>
              </a:buClr>
              <a:buFont typeface="Arial" panose="020B0604020202020204" pitchFamily="34" charset="0"/>
              <a:buChar char="‒"/>
              <a:defRPr lang="fr-FR" sz="1400" kern="1200" dirty="0" smtClean="0">
                <a:solidFill>
                  <a:schemeClr val="tx1">
                    <a:lumMod val="65000"/>
                    <a:lumOff val="35000"/>
                  </a:schemeClr>
                </a:solidFill>
                <a:latin typeface="+mn-lt"/>
                <a:ea typeface="+mn-ea"/>
                <a:cs typeface="Arial"/>
              </a:defRPr>
            </a:lvl2pPr>
            <a:lvl3pPr>
              <a:defRPr sz="1200">
                <a:solidFill>
                  <a:schemeClr val="bg1">
                    <a:lumMod val="50000"/>
                  </a:schemeClr>
                </a:solidFill>
              </a:defRPr>
            </a:lvl3pPr>
          </a:lstStyle>
          <a:p>
            <a:pPr lvl="0"/>
            <a:r>
              <a:rPr lang="fr-FR" dirty="0"/>
              <a:t>Cliquez pour modifier les styles du texte du masque</a:t>
            </a:r>
          </a:p>
          <a:p>
            <a:pPr lvl="1"/>
            <a:r>
              <a:rPr lang="fr-FR" dirty="0"/>
              <a:t>Xxx</a:t>
            </a:r>
          </a:p>
          <a:p>
            <a:pPr lvl="1"/>
            <a:r>
              <a:rPr lang="fr-FR" dirty="0"/>
              <a:t>Xxx</a:t>
            </a:r>
          </a:p>
          <a:p>
            <a:pPr lvl="1"/>
            <a:endParaRPr lang="fr-FR" dirty="0"/>
          </a:p>
        </p:txBody>
      </p:sp>
      <p:cxnSp>
        <p:nvCxnSpPr>
          <p:cNvPr id="20" name="Connecteur droit 19"/>
          <p:cNvCxnSpPr/>
          <p:nvPr userDrawn="1"/>
        </p:nvCxnSpPr>
        <p:spPr>
          <a:xfrm>
            <a:off x="411839" y="806416"/>
            <a:ext cx="2237834" cy="0"/>
          </a:xfrm>
          <a:prstGeom prst="line">
            <a:avLst/>
          </a:prstGeom>
          <a:ln w="28575">
            <a:gradFill flip="none" rotWithShape="1">
              <a:gsLst>
                <a:gs pos="0">
                  <a:srgbClr val="C00000"/>
                </a:gs>
                <a:gs pos="89000">
                  <a:schemeClr val="bg1">
                    <a:lumMod val="85000"/>
                  </a:schemeClr>
                </a:gs>
                <a:gs pos="100000">
                  <a:schemeClr val="bg1"/>
                </a:gs>
              </a:gsLst>
              <a:path path="circle">
                <a:fillToRect r="100000" b="100000"/>
              </a:path>
              <a:tileRect l="-100000" t="-100000"/>
            </a:gradFill>
          </a:ln>
          <a:effectLst/>
        </p:spPr>
        <p:style>
          <a:lnRef idx="2">
            <a:schemeClr val="accent1"/>
          </a:lnRef>
          <a:fillRef idx="0">
            <a:schemeClr val="accent1"/>
          </a:fillRef>
          <a:effectRef idx="1">
            <a:schemeClr val="accent1"/>
          </a:effectRef>
          <a:fontRef idx="minor">
            <a:schemeClr val="tx1"/>
          </a:fontRef>
        </p:style>
      </p:cxnSp>
      <p:sp>
        <p:nvSpPr>
          <p:cNvPr id="11" name="Rectangle 10">
            <a:extLst>
              <a:ext uri="{FF2B5EF4-FFF2-40B4-BE49-F238E27FC236}">
                <a16:creationId xmlns:a16="http://schemas.microsoft.com/office/drawing/2014/main" xmlns="" id="{5B863ECC-CFDF-4D75-8A16-0DDD7EFC61FF}"/>
              </a:ext>
            </a:extLst>
          </p:cNvPr>
          <p:cNvSpPr/>
          <p:nvPr userDrawn="1"/>
        </p:nvSpPr>
        <p:spPr>
          <a:xfrm>
            <a:off x="581560" y="6285531"/>
            <a:ext cx="8717713" cy="461665"/>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200" kern="1200" dirty="0">
                <a:solidFill>
                  <a:schemeClr val="bg1"/>
                </a:solidFill>
                <a:latin typeface="+mn-lt"/>
                <a:ea typeface="+mn-ea"/>
                <a:cs typeface="Arial"/>
              </a:rPr>
              <a:t>Formation </a:t>
            </a:r>
            <a:r>
              <a:rPr lang="fr-FR" sz="1200" b="1" kern="1200" dirty="0" smtClean="0">
                <a:solidFill>
                  <a:schemeClr val="tx1"/>
                </a:solidFill>
                <a:latin typeface="+mn-lt"/>
                <a:ea typeface="+mn-ea"/>
                <a:cs typeface="Arial"/>
              </a:rPr>
              <a:t>ORDONNANCES  MACRON : DECRYPTER ET RESISTER ! - CE de l’UGICT-CGT - 24 JANVIER 2018 - DIAPO N°</a:t>
            </a:r>
            <a:fld id="{AEE704D6-C7F9-4D20-AED8-3638BB26E839}" type="slidenum">
              <a:rPr lang="fr-FR" sz="1200" b="1" kern="1200" smtClean="0">
                <a:solidFill>
                  <a:schemeClr val="tx1"/>
                </a:solidFill>
                <a:latin typeface="+mn-lt"/>
                <a:ea typeface="+mn-ea"/>
                <a:cs typeface="Arial"/>
              </a:rPr>
              <a:pPr marL="0" marR="0" lvl="0" indent="0" algn="l" defTabSz="457200" rtl="0" eaLnBrk="1" fontAlgn="auto" latinLnBrk="0" hangingPunct="1">
                <a:lnSpc>
                  <a:spcPct val="100000"/>
                </a:lnSpc>
                <a:spcBef>
                  <a:spcPts val="0"/>
                </a:spcBef>
                <a:spcAft>
                  <a:spcPts val="0"/>
                </a:spcAft>
                <a:buClrTx/>
                <a:buSzTx/>
                <a:buFontTx/>
                <a:buNone/>
                <a:tabLst/>
                <a:defRPr/>
              </a:pPr>
              <a:t>‹N°›</a:t>
            </a:fld>
            <a:endParaRPr lang="fr-FR" sz="1200" b="1" kern="1200" baseline="0" dirty="0">
              <a:solidFill>
                <a:schemeClr val="tx1"/>
              </a:solidFill>
              <a:latin typeface="+mn-lt"/>
              <a:ea typeface="+mn-ea"/>
              <a:cs typeface="Arial"/>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lang="fr-FR" sz="1200" baseline="0" dirty="0">
              <a:solidFill>
                <a:schemeClr val="bg1"/>
              </a:solidFill>
              <a:latin typeface="+mj-lt"/>
              <a:cs typeface="Arial"/>
            </a:endParaRPr>
          </a:p>
        </p:txBody>
      </p:sp>
      <p:pic>
        <p:nvPicPr>
          <p:cNvPr id="12" name="Image 11" descr="Logo Ugict.jpg"/>
          <p:cNvPicPr>
            <a:picLocks noChangeAspect="1"/>
          </p:cNvPicPr>
          <p:nvPr userDrawn="1"/>
        </p:nvPicPr>
        <p:blipFill>
          <a:blip r:embed="rId2"/>
          <a:stretch>
            <a:fillRect/>
          </a:stretch>
        </p:blipFill>
        <p:spPr>
          <a:xfrm>
            <a:off x="663620" y="6215573"/>
            <a:ext cx="588498" cy="398707"/>
          </a:xfrm>
          <a:prstGeom prst="rect">
            <a:avLst/>
          </a:prstGeom>
        </p:spPr>
      </p:pic>
    </p:spTree>
    <p:extLst>
      <p:ext uri="{BB962C8B-B14F-4D97-AF65-F5344CB8AC3E}">
        <p14:creationId xmlns="" xmlns:p14="http://schemas.microsoft.com/office/powerpoint/2010/main" val="21850822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WOT">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299258" y="222881"/>
            <a:ext cx="9285317" cy="515565"/>
          </a:xfrm>
          <a:prstGeom prst="rect">
            <a:avLst/>
          </a:prstGeom>
        </p:spPr>
        <p:txBody>
          <a:bodyPr/>
          <a:lstStyle>
            <a:lvl1pPr marL="0" marR="0" indent="0" algn="l" defTabSz="457200" rtl="0" eaLnBrk="1" fontAlgn="auto" latinLnBrk="0" hangingPunct="1">
              <a:lnSpc>
                <a:spcPct val="100000"/>
              </a:lnSpc>
              <a:spcBef>
                <a:spcPct val="0"/>
              </a:spcBef>
              <a:spcAft>
                <a:spcPts val="0"/>
              </a:spcAft>
              <a:buClrTx/>
              <a:buSzTx/>
              <a:buFontTx/>
              <a:buNone/>
              <a:tabLst/>
              <a:defRPr lang="fr-FR" sz="2400" kern="1200" dirty="0">
                <a:solidFill>
                  <a:srgbClr val="AE1800"/>
                </a:solidFill>
                <a:latin typeface="+mn-lt"/>
                <a:ea typeface="+mn-ea"/>
                <a:cs typeface="Arial"/>
              </a:defRPr>
            </a:lvl1pPr>
          </a:lstStyle>
          <a:p>
            <a:pPr algn="ctr"/>
            <a:r>
              <a:rPr lang="fr-FR" dirty="0"/>
              <a:t>Cliquez et modifiez le titre</a:t>
            </a:r>
          </a:p>
        </p:txBody>
      </p:sp>
      <p:sp>
        <p:nvSpPr>
          <p:cNvPr id="8" name="Rectangle 7"/>
          <p:cNvSpPr/>
          <p:nvPr userDrawn="1"/>
        </p:nvSpPr>
        <p:spPr>
          <a:xfrm>
            <a:off x="0" y="6278934"/>
            <a:ext cx="7764087" cy="324039"/>
          </a:xfrm>
          <a:prstGeom prst="rect">
            <a:avLst/>
          </a:prstGeom>
          <a:solidFill>
            <a:schemeClr val="bg1">
              <a:lumMod val="6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sz="1800"/>
          </a:p>
        </p:txBody>
      </p:sp>
      <p:sp>
        <p:nvSpPr>
          <p:cNvPr id="9" name="Rectangle 8"/>
          <p:cNvSpPr/>
          <p:nvPr userDrawn="1"/>
        </p:nvSpPr>
        <p:spPr>
          <a:xfrm>
            <a:off x="496443" y="6241280"/>
            <a:ext cx="6690806" cy="276999"/>
          </a:xfrm>
          <a:prstGeom prst="rect">
            <a:avLst/>
          </a:prstGeom>
        </p:spPr>
        <p:txBody>
          <a:bodyPr wrap="square">
            <a:spAutoFit/>
          </a:bodyPr>
          <a:lstStyle/>
          <a:p>
            <a:r>
              <a:rPr lang="fr-FR" sz="1200" dirty="0">
                <a:solidFill>
                  <a:schemeClr val="bg1"/>
                </a:solidFill>
                <a:latin typeface="+mj-lt"/>
                <a:cs typeface="Arial"/>
              </a:rPr>
              <a:t>|</a:t>
            </a:r>
            <a:endParaRPr lang="fr-FR" sz="1200" baseline="0" dirty="0">
              <a:solidFill>
                <a:schemeClr val="bg1"/>
              </a:solidFill>
              <a:latin typeface="+mj-lt"/>
              <a:cs typeface="Arial"/>
            </a:endParaRPr>
          </a:p>
        </p:txBody>
      </p:sp>
      <p:sp>
        <p:nvSpPr>
          <p:cNvPr id="11" name="Espace réservé du numéro de diapositive 5"/>
          <p:cNvSpPr>
            <a:spLocks noGrp="1"/>
          </p:cNvSpPr>
          <p:nvPr>
            <p:ph type="sldNum" sz="quarter" idx="12"/>
          </p:nvPr>
        </p:nvSpPr>
        <p:spPr>
          <a:xfrm>
            <a:off x="219795" y="6293113"/>
            <a:ext cx="558390" cy="365125"/>
          </a:xfrm>
          <a:prstGeom prst="rect">
            <a:avLst/>
          </a:prstGeom>
        </p:spPr>
        <p:txBody>
          <a:bodyPr/>
          <a:lstStyle>
            <a:lvl1pPr algn="l">
              <a:defRPr sz="1200" b="0">
                <a:solidFill>
                  <a:schemeClr val="bg1"/>
                </a:solidFill>
              </a:defRPr>
            </a:lvl1pPr>
          </a:lstStyle>
          <a:p>
            <a:fld id="{DCAF7A57-6924-6747-9DBB-F77D088FF94A}" type="slidenum">
              <a:rPr lang="fr-FR" smtClean="0"/>
              <a:pPr/>
              <a:t>‹N°›</a:t>
            </a:fld>
            <a:r>
              <a:rPr lang="fr-FR" dirty="0"/>
              <a:t>       </a:t>
            </a:r>
          </a:p>
        </p:txBody>
      </p:sp>
      <p:sp>
        <p:nvSpPr>
          <p:cNvPr id="4" name="Organigramme : Délai 3"/>
          <p:cNvSpPr/>
          <p:nvPr userDrawn="1"/>
        </p:nvSpPr>
        <p:spPr>
          <a:xfrm>
            <a:off x="7650000" y="6278934"/>
            <a:ext cx="377961" cy="324039"/>
          </a:xfrm>
          <a:prstGeom prst="flowChartDelay">
            <a:avLst/>
          </a:prstGeom>
          <a:solidFill>
            <a:schemeClr val="bg1">
              <a:lumMod val="6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sz="1800"/>
          </a:p>
        </p:txBody>
      </p:sp>
      <p:cxnSp>
        <p:nvCxnSpPr>
          <p:cNvPr id="20" name="Connecteur droit 19"/>
          <p:cNvCxnSpPr/>
          <p:nvPr userDrawn="1"/>
        </p:nvCxnSpPr>
        <p:spPr>
          <a:xfrm>
            <a:off x="411839" y="806416"/>
            <a:ext cx="2237834" cy="0"/>
          </a:xfrm>
          <a:prstGeom prst="line">
            <a:avLst/>
          </a:prstGeom>
          <a:ln w="28575">
            <a:gradFill flip="none" rotWithShape="1">
              <a:gsLst>
                <a:gs pos="0">
                  <a:srgbClr val="C00000"/>
                </a:gs>
                <a:gs pos="89000">
                  <a:schemeClr val="bg1">
                    <a:lumMod val="85000"/>
                  </a:schemeClr>
                </a:gs>
                <a:gs pos="100000">
                  <a:schemeClr val="bg1"/>
                </a:gs>
              </a:gsLst>
              <a:path path="circle">
                <a:fillToRect r="100000" b="100000"/>
              </a:path>
              <a:tileRect l="-100000" t="-100000"/>
            </a:gradFill>
          </a:ln>
          <a:effectLst/>
        </p:spPr>
        <p:style>
          <a:lnRef idx="2">
            <a:schemeClr val="accent1"/>
          </a:lnRef>
          <a:fillRef idx="0">
            <a:schemeClr val="accent1"/>
          </a:fillRef>
          <a:effectRef idx="1">
            <a:schemeClr val="accent1"/>
          </a:effectRef>
          <a:fontRef idx="minor">
            <a:schemeClr val="tx1"/>
          </a:fontRef>
        </p:style>
      </p:cxnSp>
      <p:sp>
        <p:nvSpPr>
          <p:cNvPr id="16" name="Rectangle 15"/>
          <p:cNvSpPr/>
          <p:nvPr userDrawn="1"/>
        </p:nvSpPr>
        <p:spPr>
          <a:xfrm>
            <a:off x="495301" y="6285531"/>
            <a:ext cx="6690806" cy="461665"/>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200" kern="1200" dirty="0">
                <a:solidFill>
                  <a:schemeClr val="bg1"/>
                </a:solidFill>
                <a:latin typeface="+mn-lt"/>
                <a:ea typeface="+mn-ea"/>
                <a:cs typeface="Arial"/>
              </a:rPr>
              <a:t>| Client</a:t>
            </a:r>
            <a:r>
              <a:rPr lang="fr-FR" sz="1200" kern="1200" baseline="0" dirty="0">
                <a:solidFill>
                  <a:schemeClr val="bg1"/>
                </a:solidFill>
                <a:latin typeface="+mn-lt"/>
                <a:ea typeface="+mn-ea"/>
                <a:cs typeface="Arial"/>
              </a:rPr>
              <a:t> – Mission – Date</a:t>
            </a:r>
          </a:p>
          <a:p>
            <a:pPr marL="0" marR="0" lvl="0" indent="0" algn="l" defTabSz="457200" rtl="0" eaLnBrk="1" fontAlgn="auto" latinLnBrk="0" hangingPunct="1">
              <a:lnSpc>
                <a:spcPct val="100000"/>
              </a:lnSpc>
              <a:spcBef>
                <a:spcPts val="0"/>
              </a:spcBef>
              <a:spcAft>
                <a:spcPts val="0"/>
              </a:spcAft>
              <a:buClrTx/>
              <a:buSzTx/>
              <a:buFontTx/>
              <a:buNone/>
              <a:tabLst/>
              <a:defRPr/>
            </a:pPr>
            <a:endParaRPr lang="fr-FR" sz="1200" baseline="0" dirty="0">
              <a:solidFill>
                <a:schemeClr val="bg1"/>
              </a:solidFill>
              <a:latin typeface="+mj-lt"/>
              <a:cs typeface="Arial"/>
            </a:endParaRPr>
          </a:p>
        </p:txBody>
      </p:sp>
      <p:sp>
        <p:nvSpPr>
          <p:cNvPr id="13" name="Losange 12"/>
          <p:cNvSpPr/>
          <p:nvPr userDrawn="1"/>
        </p:nvSpPr>
        <p:spPr>
          <a:xfrm>
            <a:off x="2275661" y="790204"/>
            <a:ext cx="5325924" cy="5325924"/>
          </a:xfrm>
          <a:prstGeom prst="diamond">
            <a:avLst/>
          </a:prstGeom>
          <a:solidFill>
            <a:schemeClr val="bg2">
              <a:lumMod val="90000"/>
            </a:schemeClr>
          </a:solidFill>
        </p:spPr>
        <p:style>
          <a:lnRef idx="0">
            <a:schemeClr val="accent2">
              <a:hueOff val="0"/>
              <a:satOff val="0"/>
              <a:lumOff val="0"/>
              <a:alphaOff val="0"/>
            </a:schemeClr>
          </a:lnRef>
          <a:fillRef idx="1">
            <a:schemeClr val="accent2">
              <a:tint val="40000"/>
              <a:hueOff val="0"/>
              <a:satOff val="0"/>
              <a:lumOff val="0"/>
              <a:alphaOff val="0"/>
            </a:schemeClr>
          </a:fillRef>
          <a:effectRef idx="0">
            <a:schemeClr val="accent2">
              <a:tint val="40000"/>
              <a:hueOff val="0"/>
              <a:satOff val="0"/>
              <a:lumOff val="0"/>
              <a:alphaOff val="0"/>
            </a:schemeClr>
          </a:effectRef>
          <a:fontRef idx="minor">
            <a:schemeClr val="dk1">
              <a:hueOff val="0"/>
              <a:satOff val="0"/>
              <a:lumOff val="0"/>
              <a:alphaOff val="0"/>
            </a:schemeClr>
          </a:fontRef>
        </p:style>
      </p:sp>
      <p:sp>
        <p:nvSpPr>
          <p:cNvPr id="3" name="Espace réservé du contenu 2"/>
          <p:cNvSpPr>
            <a:spLocks noGrp="1"/>
          </p:cNvSpPr>
          <p:nvPr>
            <p:ph idx="1" hasCustomPrompt="1"/>
          </p:nvPr>
        </p:nvSpPr>
        <p:spPr>
          <a:xfrm>
            <a:off x="496443" y="1219061"/>
            <a:ext cx="4386411" cy="2174240"/>
          </a:xfrm>
          <a:prstGeom prst="roundRect">
            <a:avLst>
              <a:gd name="adj" fmla="val 13493"/>
            </a:avLst>
          </a:prstGeom>
          <a:ln>
            <a:solidFill>
              <a:schemeClr val="tx2"/>
            </a:solidFill>
          </a:ln>
        </p:spPr>
        <p:style>
          <a:lnRef idx="2">
            <a:schemeClr val="accent1"/>
          </a:lnRef>
          <a:fillRef idx="1">
            <a:schemeClr val="lt1"/>
          </a:fillRef>
          <a:effectRef idx="0">
            <a:schemeClr val="accent1"/>
          </a:effectRef>
          <a:fontRef idx="minor">
            <a:schemeClr val="dk1"/>
          </a:fontRef>
        </p:style>
        <p:txBody>
          <a:bodyPr/>
          <a:lstStyle>
            <a:lvl1pPr marL="180975" indent="-180975" algn="just" defTabSz="457200" rtl="0" eaLnBrk="1" latinLnBrk="0" hangingPunct="1">
              <a:spcBef>
                <a:spcPct val="20000"/>
              </a:spcBef>
              <a:buClr>
                <a:schemeClr val="tx1"/>
              </a:buClr>
              <a:buFont typeface="Arial" panose="020B0604020202020204" pitchFamily="34" charset="0"/>
              <a:buChar char="•"/>
              <a:defRPr lang="fr-FR" sz="1200" kern="1200" dirty="0" smtClean="0">
                <a:solidFill>
                  <a:schemeClr val="tx1"/>
                </a:solidFill>
                <a:latin typeface="+mn-lt"/>
                <a:ea typeface="+mn-ea"/>
                <a:cs typeface="Arial"/>
              </a:defRPr>
            </a:lvl1pPr>
            <a:lvl2pPr marL="457200" indent="0" algn="just">
              <a:buFont typeface="Arial" panose="020B0604020202020204" pitchFamily="34" charset="0"/>
              <a:buNone/>
              <a:defRPr lang="fr-FR" sz="1400" kern="1200" dirty="0" smtClean="0">
                <a:solidFill>
                  <a:schemeClr val="tx1">
                    <a:lumMod val="65000"/>
                    <a:lumOff val="35000"/>
                  </a:schemeClr>
                </a:solidFill>
                <a:latin typeface="+mn-lt"/>
                <a:ea typeface="+mn-ea"/>
                <a:cs typeface="Arial"/>
              </a:defRPr>
            </a:lvl2pPr>
            <a:lvl3pPr>
              <a:defRPr sz="1200">
                <a:solidFill>
                  <a:schemeClr val="bg1">
                    <a:lumMod val="50000"/>
                  </a:schemeClr>
                </a:solidFill>
              </a:defRPr>
            </a:lvl3pPr>
          </a:lstStyle>
          <a:p>
            <a:pPr lvl="0"/>
            <a:r>
              <a:rPr lang="fr-FR" dirty="0"/>
              <a:t>Cliquez pour modifier les styles du texte du masque</a:t>
            </a:r>
          </a:p>
        </p:txBody>
      </p:sp>
      <p:sp>
        <p:nvSpPr>
          <p:cNvPr id="17" name="Espace réservé du contenu 2"/>
          <p:cNvSpPr>
            <a:spLocks noGrp="1"/>
          </p:cNvSpPr>
          <p:nvPr>
            <p:ph idx="13" hasCustomPrompt="1"/>
          </p:nvPr>
        </p:nvSpPr>
        <p:spPr>
          <a:xfrm>
            <a:off x="496443" y="3517329"/>
            <a:ext cx="4386411" cy="2174240"/>
          </a:xfrm>
          <a:prstGeom prst="roundRect">
            <a:avLst>
              <a:gd name="adj" fmla="val 13493"/>
            </a:avLst>
          </a:prstGeom>
          <a:ln>
            <a:solidFill>
              <a:schemeClr val="accent3"/>
            </a:solidFill>
          </a:ln>
        </p:spPr>
        <p:style>
          <a:lnRef idx="2">
            <a:schemeClr val="accent1"/>
          </a:lnRef>
          <a:fillRef idx="1">
            <a:schemeClr val="lt1"/>
          </a:fillRef>
          <a:effectRef idx="0">
            <a:schemeClr val="accent1"/>
          </a:effectRef>
          <a:fontRef idx="minor">
            <a:schemeClr val="dk1"/>
          </a:fontRef>
        </p:style>
        <p:txBody>
          <a:bodyPr/>
          <a:lstStyle>
            <a:lvl1pPr marL="180975" indent="-180975" algn="just" defTabSz="457200" rtl="0" eaLnBrk="1" latinLnBrk="0" hangingPunct="1">
              <a:spcBef>
                <a:spcPct val="20000"/>
              </a:spcBef>
              <a:buClr>
                <a:schemeClr val="tx1"/>
              </a:buClr>
              <a:buFont typeface="Arial" panose="020B0604020202020204" pitchFamily="34" charset="0"/>
              <a:buChar char="•"/>
              <a:defRPr lang="fr-FR" sz="1200" kern="1200" dirty="0" smtClean="0">
                <a:solidFill>
                  <a:schemeClr val="tx1"/>
                </a:solidFill>
                <a:latin typeface="+mn-lt"/>
                <a:ea typeface="+mn-ea"/>
                <a:cs typeface="Arial"/>
              </a:defRPr>
            </a:lvl1pPr>
            <a:lvl2pPr marL="457200" indent="0" algn="just">
              <a:buFont typeface="Arial" panose="020B0604020202020204" pitchFamily="34" charset="0"/>
              <a:buNone/>
              <a:defRPr lang="fr-FR" sz="1400" kern="1200" dirty="0" smtClean="0">
                <a:solidFill>
                  <a:schemeClr val="tx1">
                    <a:lumMod val="65000"/>
                    <a:lumOff val="35000"/>
                  </a:schemeClr>
                </a:solidFill>
                <a:latin typeface="+mn-lt"/>
                <a:ea typeface="+mn-ea"/>
                <a:cs typeface="Arial"/>
              </a:defRPr>
            </a:lvl2pPr>
            <a:lvl3pPr>
              <a:defRPr sz="1200">
                <a:solidFill>
                  <a:schemeClr val="bg1">
                    <a:lumMod val="50000"/>
                  </a:schemeClr>
                </a:solidFill>
              </a:defRPr>
            </a:lvl3pPr>
          </a:lstStyle>
          <a:p>
            <a:pPr lvl="0"/>
            <a:r>
              <a:rPr lang="fr-FR" dirty="0"/>
              <a:t>Cliquez pour modifier les styles du texte du masque</a:t>
            </a:r>
          </a:p>
        </p:txBody>
      </p:sp>
      <p:sp>
        <p:nvSpPr>
          <p:cNvPr id="18" name="Espace réservé du contenu 2"/>
          <p:cNvSpPr>
            <a:spLocks noGrp="1"/>
          </p:cNvSpPr>
          <p:nvPr>
            <p:ph idx="14" hasCustomPrompt="1"/>
          </p:nvPr>
        </p:nvSpPr>
        <p:spPr>
          <a:xfrm>
            <a:off x="4994392" y="1205672"/>
            <a:ext cx="4386411" cy="2174240"/>
          </a:xfrm>
          <a:prstGeom prst="roundRect">
            <a:avLst>
              <a:gd name="adj" fmla="val 13493"/>
            </a:avLst>
          </a:prstGeom>
        </p:spPr>
        <p:style>
          <a:lnRef idx="2">
            <a:schemeClr val="accent1"/>
          </a:lnRef>
          <a:fillRef idx="1">
            <a:schemeClr val="lt1"/>
          </a:fillRef>
          <a:effectRef idx="0">
            <a:schemeClr val="accent1"/>
          </a:effectRef>
          <a:fontRef idx="minor">
            <a:schemeClr val="dk1"/>
          </a:fontRef>
        </p:style>
        <p:txBody>
          <a:bodyPr/>
          <a:lstStyle>
            <a:lvl1pPr marL="180975" indent="-180975" algn="just" defTabSz="457200" rtl="0" eaLnBrk="1" latinLnBrk="0" hangingPunct="1">
              <a:spcBef>
                <a:spcPct val="20000"/>
              </a:spcBef>
              <a:buClr>
                <a:schemeClr val="tx1"/>
              </a:buClr>
              <a:buFont typeface="Arial" panose="020B0604020202020204" pitchFamily="34" charset="0"/>
              <a:buChar char="•"/>
              <a:defRPr lang="fr-FR" sz="1200" kern="1200" dirty="0" smtClean="0">
                <a:solidFill>
                  <a:schemeClr val="tx1"/>
                </a:solidFill>
                <a:latin typeface="+mn-lt"/>
                <a:ea typeface="+mn-ea"/>
                <a:cs typeface="Arial"/>
              </a:defRPr>
            </a:lvl1pPr>
            <a:lvl2pPr marL="457200" indent="0" algn="just">
              <a:buFont typeface="Arial" panose="020B0604020202020204" pitchFamily="34" charset="0"/>
              <a:buNone/>
              <a:defRPr lang="fr-FR" sz="1400" kern="1200" dirty="0" smtClean="0">
                <a:solidFill>
                  <a:schemeClr val="tx1">
                    <a:lumMod val="65000"/>
                    <a:lumOff val="35000"/>
                  </a:schemeClr>
                </a:solidFill>
                <a:latin typeface="+mn-lt"/>
                <a:ea typeface="+mn-ea"/>
                <a:cs typeface="Arial"/>
              </a:defRPr>
            </a:lvl2pPr>
            <a:lvl3pPr>
              <a:defRPr sz="1200">
                <a:solidFill>
                  <a:schemeClr val="bg1">
                    <a:lumMod val="50000"/>
                  </a:schemeClr>
                </a:solidFill>
              </a:defRPr>
            </a:lvl3pPr>
          </a:lstStyle>
          <a:p>
            <a:pPr lvl="0"/>
            <a:r>
              <a:rPr lang="fr-FR" dirty="0"/>
              <a:t>Cliquez pour modifier les styles du texte du masque</a:t>
            </a:r>
          </a:p>
        </p:txBody>
      </p:sp>
      <p:sp>
        <p:nvSpPr>
          <p:cNvPr id="21" name="Espace réservé du contenu 2"/>
          <p:cNvSpPr>
            <a:spLocks noGrp="1"/>
          </p:cNvSpPr>
          <p:nvPr>
            <p:ph idx="15" hasCustomPrompt="1"/>
          </p:nvPr>
        </p:nvSpPr>
        <p:spPr>
          <a:xfrm>
            <a:off x="5002314" y="3532032"/>
            <a:ext cx="4386411" cy="2174240"/>
          </a:xfrm>
          <a:prstGeom prst="roundRect">
            <a:avLst>
              <a:gd name="adj" fmla="val 13493"/>
            </a:avLst>
          </a:prstGeom>
          <a:ln>
            <a:solidFill>
              <a:schemeClr val="accent1">
                <a:lumMod val="40000"/>
                <a:lumOff val="60000"/>
              </a:schemeClr>
            </a:solidFill>
          </a:ln>
        </p:spPr>
        <p:style>
          <a:lnRef idx="2">
            <a:schemeClr val="accent1"/>
          </a:lnRef>
          <a:fillRef idx="1">
            <a:schemeClr val="lt1"/>
          </a:fillRef>
          <a:effectRef idx="0">
            <a:schemeClr val="accent1"/>
          </a:effectRef>
          <a:fontRef idx="minor">
            <a:schemeClr val="dk1"/>
          </a:fontRef>
        </p:style>
        <p:txBody>
          <a:bodyPr/>
          <a:lstStyle>
            <a:lvl1pPr marL="180975" indent="-180975" algn="just" defTabSz="457200" rtl="0" eaLnBrk="1" latinLnBrk="0" hangingPunct="1">
              <a:spcBef>
                <a:spcPct val="20000"/>
              </a:spcBef>
              <a:buClr>
                <a:schemeClr val="tx1"/>
              </a:buClr>
              <a:buFont typeface="Arial" panose="020B0604020202020204" pitchFamily="34" charset="0"/>
              <a:buChar char="•"/>
              <a:defRPr lang="fr-FR" sz="1200" kern="1200" dirty="0" smtClean="0">
                <a:solidFill>
                  <a:schemeClr val="tx1"/>
                </a:solidFill>
                <a:latin typeface="+mn-lt"/>
                <a:ea typeface="+mn-ea"/>
                <a:cs typeface="Arial"/>
              </a:defRPr>
            </a:lvl1pPr>
            <a:lvl2pPr marL="457200" indent="0" algn="just">
              <a:buFont typeface="Arial" panose="020B0604020202020204" pitchFamily="34" charset="0"/>
              <a:buNone/>
              <a:defRPr lang="fr-FR" sz="1400" kern="1200" dirty="0" smtClean="0">
                <a:solidFill>
                  <a:schemeClr val="tx1">
                    <a:lumMod val="65000"/>
                    <a:lumOff val="35000"/>
                  </a:schemeClr>
                </a:solidFill>
                <a:latin typeface="+mn-lt"/>
                <a:ea typeface="+mn-ea"/>
                <a:cs typeface="Arial"/>
              </a:defRPr>
            </a:lvl2pPr>
            <a:lvl3pPr>
              <a:defRPr sz="1200">
                <a:solidFill>
                  <a:schemeClr val="bg1">
                    <a:lumMod val="50000"/>
                  </a:schemeClr>
                </a:solidFill>
              </a:defRPr>
            </a:lvl3pPr>
          </a:lstStyle>
          <a:p>
            <a:pPr lvl="0"/>
            <a:r>
              <a:rPr lang="fr-FR" dirty="0"/>
              <a:t>Cliquez pour modifier les styles du texte du masque</a:t>
            </a:r>
          </a:p>
        </p:txBody>
      </p:sp>
      <p:sp>
        <p:nvSpPr>
          <p:cNvPr id="22" name="ZoneTexte 21"/>
          <p:cNvSpPr txBox="1"/>
          <p:nvPr userDrawn="1"/>
        </p:nvSpPr>
        <p:spPr>
          <a:xfrm>
            <a:off x="3901934" y="901252"/>
            <a:ext cx="1100380" cy="307777"/>
          </a:xfrm>
          <a:prstGeom prst="rect">
            <a:avLst/>
          </a:prstGeom>
          <a:noFill/>
        </p:spPr>
        <p:txBody>
          <a:bodyPr wrap="square" rtlCol="0">
            <a:spAutoFit/>
          </a:bodyPr>
          <a:lstStyle/>
          <a:p>
            <a:r>
              <a:rPr lang="fr-FR" sz="1400" b="1" i="1" dirty="0">
                <a:solidFill>
                  <a:srgbClr val="595959"/>
                </a:solidFill>
              </a:rPr>
              <a:t>Forces</a:t>
            </a:r>
          </a:p>
        </p:txBody>
      </p:sp>
      <p:sp>
        <p:nvSpPr>
          <p:cNvPr id="23" name="ZoneTexte 22"/>
          <p:cNvSpPr txBox="1"/>
          <p:nvPr userDrawn="1"/>
        </p:nvSpPr>
        <p:spPr>
          <a:xfrm>
            <a:off x="5278694" y="891505"/>
            <a:ext cx="1100380" cy="307777"/>
          </a:xfrm>
          <a:prstGeom prst="rect">
            <a:avLst/>
          </a:prstGeom>
          <a:noFill/>
        </p:spPr>
        <p:txBody>
          <a:bodyPr wrap="square" rtlCol="0">
            <a:spAutoFit/>
          </a:bodyPr>
          <a:lstStyle/>
          <a:p>
            <a:r>
              <a:rPr lang="fr-FR" sz="1400" b="1" i="1" dirty="0">
                <a:solidFill>
                  <a:srgbClr val="595959"/>
                </a:solidFill>
              </a:rPr>
              <a:t>Faiblesses</a:t>
            </a:r>
          </a:p>
        </p:txBody>
      </p:sp>
      <p:sp>
        <p:nvSpPr>
          <p:cNvPr id="24" name="ZoneTexte 23"/>
          <p:cNvSpPr txBox="1"/>
          <p:nvPr userDrawn="1"/>
        </p:nvSpPr>
        <p:spPr>
          <a:xfrm>
            <a:off x="3479955" y="5716477"/>
            <a:ext cx="1297032" cy="307777"/>
          </a:xfrm>
          <a:prstGeom prst="rect">
            <a:avLst/>
          </a:prstGeom>
        </p:spPr>
        <p:txBody>
          <a:bodyPr wrap="square" rtlCol="0">
            <a:spAutoFit/>
          </a:bodyPr>
          <a:lstStyle/>
          <a:p>
            <a:r>
              <a:rPr lang="fr-FR" sz="1400" b="1" i="1" dirty="0">
                <a:solidFill>
                  <a:srgbClr val="595959"/>
                </a:solidFill>
              </a:rPr>
              <a:t>Opportunités</a:t>
            </a:r>
          </a:p>
        </p:txBody>
      </p:sp>
      <p:sp>
        <p:nvSpPr>
          <p:cNvPr id="25" name="ZoneTexte 24"/>
          <p:cNvSpPr txBox="1"/>
          <p:nvPr userDrawn="1"/>
        </p:nvSpPr>
        <p:spPr>
          <a:xfrm>
            <a:off x="5278694" y="5704503"/>
            <a:ext cx="1297032" cy="307777"/>
          </a:xfrm>
          <a:prstGeom prst="rect">
            <a:avLst/>
          </a:prstGeom>
        </p:spPr>
        <p:txBody>
          <a:bodyPr wrap="square" rtlCol="0">
            <a:spAutoFit/>
          </a:bodyPr>
          <a:lstStyle/>
          <a:p>
            <a:r>
              <a:rPr lang="fr-FR" sz="1400" b="1" i="1" dirty="0">
                <a:solidFill>
                  <a:srgbClr val="595959"/>
                </a:solidFill>
              </a:rPr>
              <a:t>Menaces</a:t>
            </a:r>
          </a:p>
        </p:txBody>
      </p:sp>
      <p:pic>
        <p:nvPicPr>
          <p:cNvPr id="27" name="Image 26">
            <a:extLst>
              <a:ext uri="{FF2B5EF4-FFF2-40B4-BE49-F238E27FC236}">
                <a16:creationId xmlns:a16="http://schemas.microsoft.com/office/drawing/2014/main" xmlns="" id="{3C708F53-6C7D-4860-82FF-39386C494C3D}"/>
              </a:ext>
            </a:extLst>
          </p:cNvPr>
          <p:cNvPicPr>
            <a:picLocks noChangeAspect="1"/>
          </p:cNvPicPr>
          <p:nvPr userDrawn="1"/>
        </p:nvPicPr>
        <p:blipFill>
          <a:blip r:embed="rId2"/>
          <a:stretch>
            <a:fillRect/>
          </a:stretch>
        </p:blipFill>
        <p:spPr>
          <a:xfrm>
            <a:off x="7339649" y="5710261"/>
            <a:ext cx="2276475" cy="1081088"/>
          </a:xfrm>
          <a:prstGeom prst="rect">
            <a:avLst/>
          </a:prstGeom>
        </p:spPr>
      </p:pic>
    </p:spTree>
    <p:extLst>
      <p:ext uri="{BB962C8B-B14F-4D97-AF65-F5344CB8AC3E}">
        <p14:creationId xmlns="" xmlns:p14="http://schemas.microsoft.com/office/powerpoint/2010/main" val="138738337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 xmlns:p14="http://schemas.microsoft.com/office/powerpoint/2010/main" val="3367667409"/>
      </p:ext>
    </p:extLst>
  </p:cSld>
  <p:clrMap bg1="lt1" tx1="dk1" bg2="lt2" tx2="dk2" accent1="accent1" accent2="accent2" accent3="accent3" accent4="accent4" accent5="accent5" accent6="accent6" hlink="hlink" folHlink="folHlink"/>
  <p:sldLayoutIdLst>
    <p:sldLayoutId id="2147483653" r:id="rId1"/>
    <p:sldLayoutId id="2147483655" r:id="rId2"/>
    <p:sldLayoutId id="2147483650" r:id="rId3"/>
    <p:sldLayoutId id="2147483654" r:id="rId4"/>
  </p:sldLayoutIdLst>
  <p:hf sldNum="0"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1.xml"/><Relationship Id="rId1" Type="http://schemas.openxmlformats.org/officeDocument/2006/relationships/slideLayout" Target="../slideLayouts/slideLayout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2.xml"/><Relationship Id="rId1" Type="http://schemas.openxmlformats.org/officeDocument/2006/relationships/slideLayout" Target="../slideLayouts/slideLayout3.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4.xml"/><Relationship Id="rId1" Type="http://schemas.openxmlformats.org/officeDocument/2006/relationships/slideLayout" Target="../slideLayouts/slideLayout3.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5.xml"/><Relationship Id="rId1" Type="http://schemas.openxmlformats.org/officeDocument/2006/relationships/slideLayout" Target="../slideLayouts/slideLayout3.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18.xml"/><Relationship Id="rId1" Type="http://schemas.openxmlformats.org/officeDocument/2006/relationships/slideLayout" Target="../slideLayouts/slideLayout3.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19.xml"/><Relationship Id="rId1" Type="http://schemas.openxmlformats.org/officeDocument/2006/relationships/slideLayout" Target="../slideLayouts/slideLayout3.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23.xml"/><Relationship Id="rId1" Type="http://schemas.openxmlformats.org/officeDocument/2006/relationships/slideLayout" Target="../slideLayouts/slideLayout3.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25.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24.xml"/><Relationship Id="rId1" Type="http://schemas.openxmlformats.org/officeDocument/2006/relationships/slideLayout" Target="../slideLayouts/slideLayout3.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notesSlide" Target="../notesSlides/notesSlide26.xml"/><Relationship Id="rId1" Type="http://schemas.openxmlformats.org/officeDocument/2006/relationships/slideLayout" Target="../slideLayouts/slideLayout3.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29.xml.rels><?xml version="1.0" encoding="UTF-8" standalone="yes"?>
<Relationships xmlns="http://schemas.openxmlformats.org/package/2006/relationships"><Relationship Id="rId3" Type="http://schemas.openxmlformats.org/officeDocument/2006/relationships/diagramData" Target="../diagrams/data10.xml"/><Relationship Id="rId7" Type="http://schemas.microsoft.com/office/2007/relationships/diagramDrawing" Target="../diagrams/drawing10.xml"/><Relationship Id="rId2" Type="http://schemas.openxmlformats.org/officeDocument/2006/relationships/notesSlide" Target="../notesSlides/notesSlide27.xml"/><Relationship Id="rId1" Type="http://schemas.openxmlformats.org/officeDocument/2006/relationships/slideLayout" Target="../slideLayouts/slideLayout3.xml"/><Relationship Id="rId6" Type="http://schemas.openxmlformats.org/officeDocument/2006/relationships/diagramColors" Target="../diagrams/colors10.xml"/><Relationship Id="rId5" Type="http://schemas.openxmlformats.org/officeDocument/2006/relationships/diagramQuickStyle" Target="../diagrams/quickStyle10.xml"/><Relationship Id="rId4" Type="http://schemas.openxmlformats.org/officeDocument/2006/relationships/diagramLayout" Target="../diagrams/layout10.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3" Type="http://schemas.openxmlformats.org/officeDocument/2006/relationships/diagramData" Target="../diagrams/data11.xml"/><Relationship Id="rId7" Type="http://schemas.microsoft.com/office/2007/relationships/diagramDrawing" Target="../diagrams/drawing11.xml"/><Relationship Id="rId2" Type="http://schemas.openxmlformats.org/officeDocument/2006/relationships/notesSlide" Target="../notesSlides/notesSlide28.xml"/><Relationship Id="rId1" Type="http://schemas.openxmlformats.org/officeDocument/2006/relationships/slideLayout" Target="../slideLayouts/slideLayout3.xml"/><Relationship Id="rId6" Type="http://schemas.openxmlformats.org/officeDocument/2006/relationships/diagramColors" Target="../diagrams/colors11.xml"/><Relationship Id="rId5" Type="http://schemas.openxmlformats.org/officeDocument/2006/relationships/diagramQuickStyle" Target="../diagrams/quickStyle11.xml"/><Relationship Id="rId4" Type="http://schemas.openxmlformats.org/officeDocument/2006/relationships/diagramLayout" Target="../diagrams/layout1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3" Type="http://schemas.openxmlformats.org/officeDocument/2006/relationships/diagramData" Target="../diagrams/data12.xml"/><Relationship Id="rId7" Type="http://schemas.microsoft.com/office/2007/relationships/diagramDrawing" Target="../diagrams/drawing12.xml"/><Relationship Id="rId2" Type="http://schemas.openxmlformats.org/officeDocument/2006/relationships/notesSlide" Target="../notesSlides/notesSlide31.xml"/><Relationship Id="rId1" Type="http://schemas.openxmlformats.org/officeDocument/2006/relationships/slideLayout" Target="../slideLayouts/slideLayout3.xml"/><Relationship Id="rId6" Type="http://schemas.openxmlformats.org/officeDocument/2006/relationships/diagramColors" Target="../diagrams/colors12.xml"/><Relationship Id="rId5" Type="http://schemas.openxmlformats.org/officeDocument/2006/relationships/diagramQuickStyle" Target="../diagrams/quickStyle12.xml"/><Relationship Id="rId4" Type="http://schemas.openxmlformats.org/officeDocument/2006/relationships/diagramLayout" Target="../diagrams/layout1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3" Type="http://schemas.openxmlformats.org/officeDocument/2006/relationships/diagramData" Target="../diagrams/data13.xml"/><Relationship Id="rId7" Type="http://schemas.microsoft.com/office/2007/relationships/diagramDrawing" Target="../diagrams/drawing13.xml"/><Relationship Id="rId2" Type="http://schemas.openxmlformats.org/officeDocument/2006/relationships/notesSlide" Target="../notesSlides/notesSlide34.xml"/><Relationship Id="rId1" Type="http://schemas.openxmlformats.org/officeDocument/2006/relationships/slideLayout" Target="../slideLayouts/slideLayout3.xml"/><Relationship Id="rId6" Type="http://schemas.openxmlformats.org/officeDocument/2006/relationships/diagramColors" Target="../diagrams/colors13.xml"/><Relationship Id="rId5" Type="http://schemas.openxmlformats.org/officeDocument/2006/relationships/diagramQuickStyle" Target="../diagrams/quickStyle13.xml"/><Relationship Id="rId4" Type="http://schemas.openxmlformats.org/officeDocument/2006/relationships/diagramLayout" Target="../diagrams/layout13.xml"/></Relationships>
</file>

<file path=ppt/slides/_rels/slide3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5.xml"/><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7.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3" Type="http://schemas.openxmlformats.org/officeDocument/2006/relationships/diagramData" Target="../diagrams/data14.xml"/><Relationship Id="rId7" Type="http://schemas.microsoft.com/office/2007/relationships/diagramDrawing" Target="../diagrams/drawing14.xml"/><Relationship Id="rId2" Type="http://schemas.openxmlformats.org/officeDocument/2006/relationships/notesSlide" Target="../notesSlides/notesSlide39.xml"/><Relationship Id="rId1" Type="http://schemas.openxmlformats.org/officeDocument/2006/relationships/slideLayout" Target="../slideLayouts/slideLayout3.xml"/><Relationship Id="rId6" Type="http://schemas.openxmlformats.org/officeDocument/2006/relationships/diagramColors" Target="../diagrams/colors14.xml"/><Relationship Id="rId5" Type="http://schemas.openxmlformats.org/officeDocument/2006/relationships/diagramQuickStyle" Target="../diagrams/quickStyle14.xml"/><Relationship Id="rId4" Type="http://schemas.openxmlformats.org/officeDocument/2006/relationships/diagramLayout" Target="../diagrams/layout14.xml"/></Relationships>
</file>

<file path=ppt/slides/_rels/slide42.xml.rels><?xml version="1.0" encoding="UTF-8" standalone="yes"?>
<Relationships xmlns="http://schemas.openxmlformats.org/package/2006/relationships"><Relationship Id="rId3" Type="http://schemas.openxmlformats.org/officeDocument/2006/relationships/diagramData" Target="../diagrams/data15.xml"/><Relationship Id="rId7" Type="http://schemas.microsoft.com/office/2007/relationships/diagramDrawing" Target="../diagrams/drawing15.xml"/><Relationship Id="rId2" Type="http://schemas.openxmlformats.org/officeDocument/2006/relationships/notesSlide" Target="../notesSlides/notesSlide40.xml"/><Relationship Id="rId1" Type="http://schemas.openxmlformats.org/officeDocument/2006/relationships/slideLayout" Target="../slideLayouts/slideLayout3.xml"/><Relationship Id="rId6" Type="http://schemas.openxmlformats.org/officeDocument/2006/relationships/diagramColors" Target="../diagrams/colors15.xml"/><Relationship Id="rId5" Type="http://schemas.openxmlformats.org/officeDocument/2006/relationships/diagramQuickStyle" Target="../diagrams/quickStyle15.xml"/><Relationship Id="rId4" Type="http://schemas.openxmlformats.org/officeDocument/2006/relationships/diagramLayout" Target="../diagrams/layout15.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43.xml"/><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540000" y="2885607"/>
            <a:ext cx="8759274" cy="2938072"/>
          </a:xfrm>
        </p:spPr>
        <p:txBody>
          <a:bodyPr>
            <a:normAutofit/>
          </a:bodyPr>
          <a:lstStyle/>
          <a:p>
            <a:pPr algn="ctr"/>
            <a:r>
              <a:rPr lang="fr-FR" sz="4800" dirty="0" smtClean="0">
                <a:ea typeface="ＭＳ Ｐゴシック" pitchFamily="34" charset="-128"/>
              </a:rPr>
              <a:t>Ordonnances </a:t>
            </a:r>
            <a:r>
              <a:rPr lang="fr-FR" sz="4800" dirty="0" err="1" smtClean="0">
                <a:ea typeface="ＭＳ Ｐゴシック" pitchFamily="34" charset="-128"/>
              </a:rPr>
              <a:t>Macron</a:t>
            </a:r>
            <a:r>
              <a:rPr lang="fr-FR" sz="4800" dirty="0" smtClean="0">
                <a:ea typeface="ＭＳ Ｐゴシック" pitchFamily="34" charset="-128"/>
              </a:rPr>
              <a:t> :</a:t>
            </a:r>
            <a:br>
              <a:rPr lang="fr-FR" sz="4800" dirty="0" smtClean="0">
                <a:ea typeface="ＭＳ Ｐゴシック" pitchFamily="34" charset="-128"/>
              </a:rPr>
            </a:br>
            <a:r>
              <a:rPr lang="fr-FR" sz="4800" dirty="0" smtClean="0">
                <a:ea typeface="ＭＳ Ｐゴシック" pitchFamily="34" charset="-128"/>
              </a:rPr>
              <a:t>décrypter et résister !</a:t>
            </a:r>
            <a:r>
              <a:rPr lang="fr-FR" sz="4100" dirty="0" smtClean="0">
                <a:ea typeface="ＭＳ Ｐゴシック" pitchFamily="34" charset="-128"/>
              </a:rPr>
              <a:t/>
            </a:r>
            <a:br>
              <a:rPr lang="fr-FR" sz="4100" dirty="0" smtClean="0">
                <a:ea typeface="ＭＳ Ｐゴシック" pitchFamily="34" charset="-128"/>
              </a:rPr>
            </a:br>
            <a:r>
              <a:rPr lang="fr-FR" sz="1100" dirty="0" smtClean="0">
                <a:ea typeface="ＭＳ Ｐゴシック" pitchFamily="34" charset="-128"/>
              </a:rPr>
              <a:t> </a:t>
            </a:r>
            <a:r>
              <a:rPr lang="fr-FR" sz="2400" dirty="0" smtClean="0">
                <a:ea typeface="ＭＳ Ｐゴシック" pitchFamily="34" charset="-128"/>
              </a:rPr>
              <a:t> </a:t>
            </a:r>
            <a:r>
              <a:rPr lang="fr-FR" sz="4100" dirty="0" smtClean="0">
                <a:ea typeface="ＭＳ Ｐゴシック" pitchFamily="34" charset="-128"/>
              </a:rPr>
              <a:t/>
            </a:r>
            <a:br>
              <a:rPr lang="fr-FR" sz="4100" dirty="0" smtClean="0">
                <a:ea typeface="ＭＳ Ｐゴシック" pitchFamily="34" charset="-128"/>
              </a:rPr>
            </a:br>
            <a:r>
              <a:rPr lang="fr-FR" sz="2000" dirty="0" smtClean="0">
                <a:ea typeface="ＭＳ Ｐゴシック" pitchFamily="34" charset="-128"/>
              </a:rPr>
              <a:t>Commission exécutive de l’UGICT-CGT - 24 janvier 2018</a:t>
            </a:r>
          </a:p>
        </p:txBody>
      </p:sp>
      <p:pic>
        <p:nvPicPr>
          <p:cNvPr id="6" name="Picture 11" descr="Logo_UGICT_couleur_grand.png"/>
          <p:cNvPicPr>
            <a:picLocks noChangeAspect="1"/>
          </p:cNvPicPr>
          <p:nvPr/>
        </p:nvPicPr>
        <p:blipFill>
          <a:blip r:embed="rId2" cstate="print"/>
          <a:srcRect/>
          <a:stretch>
            <a:fillRect/>
          </a:stretch>
        </p:blipFill>
        <p:spPr bwMode="auto">
          <a:xfrm>
            <a:off x="332106" y="268289"/>
            <a:ext cx="3017282" cy="204769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4B2CD60F-FE17-4305-82CD-5F80A309EF38}"/>
              </a:ext>
            </a:extLst>
          </p:cNvPr>
          <p:cNvSpPr>
            <a:spLocks noGrp="1"/>
          </p:cNvSpPr>
          <p:nvPr>
            <p:ph type="title"/>
          </p:nvPr>
        </p:nvSpPr>
        <p:spPr/>
        <p:txBody>
          <a:bodyPr/>
          <a:lstStyle/>
          <a:p>
            <a:r>
              <a:rPr lang="fr-FR" b="1" dirty="0" smtClean="0"/>
              <a:t>Négociation à tous les étages !</a:t>
            </a:r>
            <a:endParaRPr lang="fr-FR" b="1" dirty="0"/>
          </a:p>
        </p:txBody>
      </p:sp>
      <p:sp>
        <p:nvSpPr>
          <p:cNvPr id="3" name="Sous-titre 2">
            <a:extLst>
              <a:ext uri="{FF2B5EF4-FFF2-40B4-BE49-F238E27FC236}">
                <a16:creationId xmlns:a16="http://schemas.microsoft.com/office/drawing/2014/main" xmlns="" id="{34089927-0796-4E1A-8108-EFFB6039D3B2}"/>
              </a:ext>
            </a:extLst>
          </p:cNvPr>
          <p:cNvSpPr>
            <a:spLocks noGrp="1"/>
          </p:cNvSpPr>
          <p:nvPr>
            <p:ph idx="1"/>
          </p:nvPr>
        </p:nvSpPr>
        <p:spPr>
          <a:xfrm>
            <a:off x="280800" y="1080000"/>
            <a:ext cx="9285316" cy="4961036"/>
          </a:xfrm>
        </p:spPr>
        <p:txBody>
          <a:bodyPr/>
          <a:lstStyle/>
          <a:p>
            <a:r>
              <a:rPr lang="fr-FR" sz="1800" dirty="0" smtClean="0"/>
              <a:t>La négociation d’entreprise (ou de groupe, d’établissement, d’UES, ...) concerne :</a:t>
            </a:r>
            <a:endParaRPr lang="fr-FR" sz="1800" dirty="0"/>
          </a:p>
          <a:p>
            <a:pPr marL="263525" indent="0">
              <a:buNone/>
            </a:pPr>
            <a:r>
              <a:rPr lang="fr-FR" sz="1800" dirty="0" smtClean="0"/>
              <a:t>- </a:t>
            </a:r>
            <a:r>
              <a:rPr lang="fr-FR" sz="1800" dirty="0" smtClean="0">
                <a:ea typeface="Calibri"/>
                <a:cs typeface="Times New Roman"/>
              </a:rPr>
              <a:t>les conditions de travail au sens large (salaire, durée et aménagement du temps de travail, QVT, GPEC, ...),</a:t>
            </a:r>
          </a:p>
          <a:p>
            <a:pPr marL="263525" indent="0">
              <a:buFontTx/>
              <a:buChar char="-"/>
            </a:pPr>
            <a:r>
              <a:rPr lang="fr-FR" sz="1800" dirty="0" smtClean="0">
                <a:ea typeface="Calibri"/>
                <a:cs typeface="Times New Roman"/>
              </a:rPr>
              <a:t> les règles de négociation (contenu, périodicité, informations préalables, ...),</a:t>
            </a:r>
          </a:p>
          <a:p>
            <a:pPr marL="263525" indent="0">
              <a:buFontTx/>
              <a:buChar char="-"/>
            </a:pPr>
            <a:r>
              <a:rPr lang="fr-FR" sz="1800" dirty="0" smtClean="0">
                <a:ea typeface="Calibri"/>
                <a:cs typeface="Times New Roman"/>
              </a:rPr>
              <a:t> tous les aspects du fonctionnement du CSE et de ses prérogatives.</a:t>
            </a:r>
            <a:endParaRPr lang="fr-FR" sz="1800" dirty="0">
              <a:ea typeface="Calibri"/>
              <a:cs typeface="Times New Roman"/>
            </a:endParaRPr>
          </a:p>
          <a:p>
            <a:r>
              <a:rPr lang="fr-FR" sz="1800" dirty="0" smtClean="0"/>
              <a:t>Restent soumis à des </a:t>
            </a:r>
            <a:r>
              <a:rPr lang="fr-FR" sz="1800" b="1" dirty="0" smtClean="0">
                <a:solidFill>
                  <a:srgbClr val="C00000"/>
                </a:solidFill>
              </a:rPr>
              <a:t>règles particulières </a:t>
            </a:r>
            <a:r>
              <a:rPr lang="fr-FR" sz="1800" dirty="0" smtClean="0"/>
              <a:t>: les PSE, les protocoles électoraux.</a:t>
            </a:r>
          </a:p>
          <a:p>
            <a:r>
              <a:rPr lang="fr-FR" sz="1800" dirty="0" smtClean="0"/>
              <a:t>Dans les domaines ayant fait l’objet d’un accord, </a:t>
            </a:r>
            <a:r>
              <a:rPr lang="fr-FR" sz="1800" b="1" dirty="0" smtClean="0">
                <a:solidFill>
                  <a:srgbClr val="C00000"/>
                </a:solidFill>
              </a:rPr>
              <a:t>le CSE n’est plus consulté</a:t>
            </a:r>
            <a:r>
              <a:rPr lang="fr-FR" sz="1800" dirty="0" smtClean="0"/>
              <a:t>, même si ce domaine fait partie de ses attributions.</a:t>
            </a:r>
          </a:p>
          <a:p>
            <a:r>
              <a:rPr lang="fr-FR" sz="1800" dirty="0" smtClean="0"/>
              <a:t>Dans les entreprises où existent des délégués syndicaux, </a:t>
            </a:r>
            <a:r>
              <a:rPr lang="fr-FR" sz="1800" b="1" dirty="0" smtClean="0">
                <a:solidFill>
                  <a:srgbClr val="C00000"/>
                </a:solidFill>
              </a:rPr>
              <a:t>la négociation a lieu avec les syndicats représentatifs</a:t>
            </a:r>
            <a:r>
              <a:rPr lang="fr-FR" sz="1800" dirty="0" smtClean="0"/>
              <a:t> (sauf s’il existe un conseil d’entreprise) et un accord est valide :</a:t>
            </a:r>
          </a:p>
          <a:p>
            <a:pPr marL="263525" indent="0">
              <a:buFontTx/>
              <a:buChar char="-"/>
            </a:pPr>
            <a:r>
              <a:rPr lang="fr-FR" sz="1800" dirty="0"/>
              <a:t>s’il est signé par des syndicats ayant obtenu </a:t>
            </a:r>
            <a:r>
              <a:rPr lang="fr-FR" sz="1800" b="1" dirty="0">
                <a:solidFill>
                  <a:srgbClr val="C00000"/>
                </a:solidFill>
              </a:rPr>
              <a:t>50%</a:t>
            </a:r>
            <a:r>
              <a:rPr lang="fr-FR" sz="1800" dirty="0"/>
              <a:t> des suffrages exprimés en faveur des syndicats représentatifs (à partir du 1</a:t>
            </a:r>
            <a:r>
              <a:rPr lang="fr-FR" sz="1800" baseline="30000" dirty="0"/>
              <a:t>er</a:t>
            </a:r>
            <a:r>
              <a:rPr lang="fr-FR" sz="1800" dirty="0"/>
              <a:t> mai 2018),</a:t>
            </a:r>
          </a:p>
          <a:p>
            <a:pPr marL="263525" indent="0">
              <a:buFontTx/>
              <a:buChar char="-"/>
            </a:pPr>
            <a:r>
              <a:rPr lang="fr-FR" sz="1800" dirty="0"/>
              <a:t> ou par référendum s’il est signé par des syndicats ayant obtenu </a:t>
            </a:r>
            <a:r>
              <a:rPr lang="fr-FR" sz="1800" b="1" dirty="0">
                <a:solidFill>
                  <a:srgbClr val="C00000"/>
                </a:solidFill>
              </a:rPr>
              <a:t>30%</a:t>
            </a:r>
            <a:r>
              <a:rPr lang="fr-FR" sz="1800" dirty="0"/>
              <a:t> des suffrages exprimés en faveur des syndicats représentatifs, à l’initiative de ceux-ci ou de l’employeur.</a:t>
            </a:r>
          </a:p>
          <a:p>
            <a:r>
              <a:rPr lang="fr-FR" sz="1800" b="1" dirty="0" smtClean="0">
                <a:solidFill>
                  <a:srgbClr val="C00000"/>
                </a:solidFill>
              </a:rPr>
              <a:t>Pas de référendum </a:t>
            </a:r>
            <a:r>
              <a:rPr lang="fr-FR" sz="1800" dirty="0" smtClean="0"/>
              <a:t>pour les accords concernant la mise en place et le fonctionnement du CSE.</a:t>
            </a:r>
          </a:p>
          <a:p>
            <a:pPr marL="263525" indent="0">
              <a:buNone/>
            </a:pPr>
            <a:endParaRPr lang="fr-FR" sz="1800" dirty="0"/>
          </a:p>
          <a:p>
            <a:pPr marL="263525" indent="0">
              <a:buFontTx/>
              <a:buChar char="-"/>
            </a:pPr>
            <a:endParaRPr lang="fr-FR" sz="1800" dirty="0" smtClean="0"/>
          </a:p>
          <a:p>
            <a:pPr marL="263525" indent="0">
              <a:buNone/>
            </a:pPr>
            <a:endParaRPr lang="fr-FR" sz="1800" dirty="0"/>
          </a:p>
          <a:p>
            <a:pPr marL="0" indent="0">
              <a:buNone/>
            </a:pPr>
            <a:endParaRPr lang="fr-FR" dirty="0"/>
          </a:p>
          <a:p>
            <a:endParaRPr lang="fr-FR" dirty="0"/>
          </a:p>
        </p:txBody>
      </p:sp>
    </p:spTree>
    <p:extLst>
      <p:ext uri="{BB962C8B-B14F-4D97-AF65-F5344CB8AC3E}">
        <p14:creationId xmlns="" xmlns:p14="http://schemas.microsoft.com/office/powerpoint/2010/main" val="114842004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4B2CD60F-FE17-4305-82CD-5F80A309EF38}"/>
              </a:ext>
            </a:extLst>
          </p:cNvPr>
          <p:cNvSpPr>
            <a:spLocks noGrp="1"/>
          </p:cNvSpPr>
          <p:nvPr>
            <p:ph type="title"/>
          </p:nvPr>
        </p:nvSpPr>
        <p:spPr/>
        <p:txBody>
          <a:bodyPr/>
          <a:lstStyle/>
          <a:p>
            <a:r>
              <a:rPr lang="fr-FR" b="1" dirty="0" smtClean="0"/>
              <a:t>Le triptyque « inventé » par la loi El </a:t>
            </a:r>
            <a:r>
              <a:rPr lang="fr-FR" b="1" dirty="0" err="1" smtClean="0"/>
              <a:t>Khomri</a:t>
            </a:r>
            <a:r>
              <a:rPr lang="fr-FR" b="1" dirty="0" smtClean="0"/>
              <a:t> est généralisé</a:t>
            </a:r>
            <a:endParaRPr lang="fr-FR" b="1" dirty="0"/>
          </a:p>
        </p:txBody>
      </p:sp>
      <p:sp>
        <p:nvSpPr>
          <p:cNvPr id="3" name="Sous-titre 2">
            <a:extLst>
              <a:ext uri="{FF2B5EF4-FFF2-40B4-BE49-F238E27FC236}">
                <a16:creationId xmlns:a16="http://schemas.microsoft.com/office/drawing/2014/main" xmlns="" id="{34089927-0796-4E1A-8108-EFFB6039D3B2}"/>
              </a:ext>
            </a:extLst>
          </p:cNvPr>
          <p:cNvSpPr>
            <a:spLocks noGrp="1"/>
          </p:cNvSpPr>
          <p:nvPr>
            <p:ph idx="1"/>
          </p:nvPr>
        </p:nvSpPr>
        <p:spPr/>
        <p:txBody>
          <a:bodyPr/>
          <a:lstStyle/>
          <a:p>
            <a:r>
              <a:rPr lang="fr-FR" sz="1800" dirty="0" smtClean="0"/>
              <a:t>Pour chaque thème, le code du travail énonce :</a:t>
            </a:r>
            <a:endParaRPr lang="fr-FR" sz="1800" dirty="0"/>
          </a:p>
          <a:p>
            <a:pPr marL="263525" indent="0">
              <a:buFontTx/>
              <a:buChar char="-"/>
            </a:pPr>
            <a:r>
              <a:rPr lang="fr-FR" sz="1800" dirty="0" smtClean="0"/>
              <a:t> des </a:t>
            </a:r>
            <a:r>
              <a:rPr lang="fr-FR" sz="1800" b="1" dirty="0" smtClean="0">
                <a:solidFill>
                  <a:srgbClr val="C00000"/>
                </a:solidFill>
              </a:rPr>
              <a:t>dispositions d’ordre public </a:t>
            </a:r>
            <a:r>
              <a:rPr lang="fr-FR" sz="1800" dirty="0" err="1" smtClean="0"/>
              <a:t>indérogeables</a:t>
            </a:r>
            <a:r>
              <a:rPr lang="fr-FR" sz="1800" dirty="0" smtClean="0"/>
              <a:t>, ayant la forme soit d’objectifs généraux à remplir, soit de dispositions minimales,</a:t>
            </a:r>
          </a:p>
          <a:p>
            <a:pPr marL="263525" indent="0">
              <a:buFontTx/>
              <a:buChar char="-"/>
            </a:pPr>
            <a:r>
              <a:rPr lang="fr-FR" sz="1800" dirty="0" smtClean="0"/>
              <a:t> </a:t>
            </a:r>
            <a:r>
              <a:rPr lang="fr-FR" sz="1800" dirty="0" smtClean="0">
                <a:ea typeface="Calibri"/>
                <a:cs typeface="Times New Roman"/>
              </a:rPr>
              <a:t>le </a:t>
            </a:r>
            <a:r>
              <a:rPr lang="fr-FR" sz="1800" b="1" dirty="0" smtClean="0">
                <a:solidFill>
                  <a:srgbClr val="C00000"/>
                </a:solidFill>
                <a:ea typeface="Calibri"/>
                <a:cs typeface="Times New Roman"/>
              </a:rPr>
              <a:t>champ de la négociation</a:t>
            </a:r>
            <a:r>
              <a:rPr lang="fr-FR" sz="1800" dirty="0" smtClean="0">
                <a:ea typeface="Calibri"/>
                <a:cs typeface="Times New Roman"/>
              </a:rPr>
              <a:t>, précisant ce qui est négociable et parfois les rubriques devant obligatoirement figurer dans l’accord,</a:t>
            </a:r>
          </a:p>
          <a:p>
            <a:pPr marL="263525" indent="0">
              <a:buFontTx/>
              <a:buChar char="-"/>
            </a:pPr>
            <a:r>
              <a:rPr lang="fr-FR" sz="1800" dirty="0" smtClean="0">
                <a:ea typeface="Calibri"/>
                <a:cs typeface="Times New Roman"/>
              </a:rPr>
              <a:t> des </a:t>
            </a:r>
            <a:r>
              <a:rPr lang="fr-FR" sz="1800" b="1" dirty="0" smtClean="0">
                <a:solidFill>
                  <a:srgbClr val="C00000"/>
                </a:solidFill>
                <a:ea typeface="Calibri"/>
                <a:cs typeface="Times New Roman"/>
              </a:rPr>
              <a:t>dispositions supplétives </a:t>
            </a:r>
            <a:r>
              <a:rPr lang="fr-FR" sz="1800" dirty="0" smtClean="0">
                <a:ea typeface="Calibri"/>
                <a:cs typeface="Times New Roman"/>
              </a:rPr>
              <a:t>qui ne s’appliquent qu’en l’absence d’accord, définies par décret ou par décision unilatérale de l’employeur, éventuellement soumise à certaines obligations.</a:t>
            </a:r>
            <a:endParaRPr lang="fr-FR" sz="1800" dirty="0">
              <a:ea typeface="Calibri"/>
              <a:cs typeface="Times New Roman"/>
            </a:endParaRPr>
          </a:p>
          <a:p>
            <a:pPr marL="263525" indent="0">
              <a:buFontTx/>
              <a:buChar char="-"/>
            </a:pPr>
            <a:endParaRPr lang="fr-FR" sz="1200" dirty="0" smtClean="0"/>
          </a:p>
          <a:p>
            <a:r>
              <a:rPr lang="fr-FR" sz="1800" dirty="0" smtClean="0"/>
              <a:t>ATTENTION ! Les dispositions supplétives ne sont pas un minimum : s’il y a un accord valide, ne s’appliquent que les dispositions explicitement énoncées dans l’accord.</a:t>
            </a:r>
          </a:p>
          <a:p>
            <a:endParaRPr lang="fr-FR" sz="1200" dirty="0" smtClean="0"/>
          </a:p>
          <a:p>
            <a:r>
              <a:rPr lang="fr-FR" sz="1800" dirty="0" smtClean="0"/>
              <a:t>ATTENTION A NE NEGLIGER AUCUN POINT D’APPUI !</a:t>
            </a:r>
          </a:p>
          <a:p>
            <a:pPr marL="263525" indent="0">
              <a:buClr>
                <a:prstClr val="black"/>
              </a:buClr>
              <a:buNone/>
            </a:pPr>
            <a:r>
              <a:rPr lang="fr-FR" sz="1800" dirty="0" smtClean="0"/>
              <a:t>Les </a:t>
            </a:r>
            <a:r>
              <a:rPr lang="fr-FR" sz="1800" dirty="0"/>
              <a:t>dispositions d’ordre public </a:t>
            </a:r>
            <a:r>
              <a:rPr lang="fr-FR" sz="1800" dirty="0" smtClean="0"/>
              <a:t>paraissent souvent inconsistantes </a:t>
            </a:r>
            <a:r>
              <a:rPr lang="fr-FR" sz="1800" dirty="0"/>
              <a:t>(exemple : quatre réunions annuelles du CSE) mais sont </a:t>
            </a:r>
            <a:r>
              <a:rPr lang="fr-FR" sz="1800" dirty="0" smtClean="0"/>
              <a:t>parfois porteuses de principes forts (exemple : article L 2312-18 précisant que la BDES doit comporter « l’ensemble des </a:t>
            </a:r>
            <a:r>
              <a:rPr lang="fr-FR" sz="1800" b="1" dirty="0" smtClean="0">
                <a:solidFill>
                  <a:srgbClr val="C00000"/>
                </a:solidFill>
              </a:rPr>
              <a:t>informations nécessaires </a:t>
            </a:r>
            <a:r>
              <a:rPr lang="fr-FR" sz="1800" dirty="0" smtClean="0"/>
              <a:t>aux consultations et informations récurrentes »).</a:t>
            </a:r>
            <a:endParaRPr lang="fr-FR" sz="1800" dirty="0"/>
          </a:p>
          <a:p>
            <a:pPr marL="263525" lvl="0" indent="0">
              <a:buClr>
                <a:prstClr val="black"/>
              </a:buClr>
              <a:buFontTx/>
              <a:buChar char="-"/>
            </a:pPr>
            <a:endParaRPr lang="fr-FR" sz="1800" dirty="0">
              <a:solidFill>
                <a:prstClr val="black"/>
              </a:solidFill>
            </a:endParaRPr>
          </a:p>
          <a:p>
            <a:pPr marL="263525" indent="0">
              <a:buNone/>
            </a:pPr>
            <a:endParaRPr lang="fr-FR" sz="1800" dirty="0"/>
          </a:p>
          <a:p>
            <a:pPr marL="0" indent="0">
              <a:buNone/>
            </a:pPr>
            <a:endParaRPr lang="fr-FR" dirty="0"/>
          </a:p>
          <a:p>
            <a:endParaRPr lang="fr-FR" dirty="0"/>
          </a:p>
        </p:txBody>
      </p:sp>
    </p:spTree>
    <p:extLst>
      <p:ext uri="{BB962C8B-B14F-4D97-AF65-F5344CB8AC3E}">
        <p14:creationId xmlns="" xmlns:p14="http://schemas.microsoft.com/office/powerpoint/2010/main" val="114842004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7"/>
          <p:cNvSpPr>
            <a:spLocks noGrp="1"/>
          </p:cNvSpPr>
          <p:nvPr>
            <p:ph type="title"/>
          </p:nvPr>
        </p:nvSpPr>
        <p:spPr/>
        <p:txBody>
          <a:bodyPr/>
          <a:lstStyle/>
          <a:p>
            <a:pPr algn="ctr"/>
            <a:r>
              <a:rPr lang="fr-FR" b="1" dirty="0" smtClean="0"/>
              <a:t>Le CSE : mise en place obligatoire </a:t>
            </a:r>
            <a:r>
              <a:rPr lang="fr-FR" b="1" dirty="0"/>
              <a:t>au plus tard le 01 janvier 2020</a:t>
            </a:r>
          </a:p>
        </p:txBody>
      </p:sp>
      <p:graphicFrame>
        <p:nvGraphicFramePr>
          <p:cNvPr id="5" name="Espace réservé du contenu 4">
            <a:extLst>
              <a:ext uri="{FF2B5EF4-FFF2-40B4-BE49-F238E27FC236}">
                <a16:creationId xmlns:a16="http://schemas.microsoft.com/office/drawing/2014/main" xmlns="" id="{AB2EFFF6-BAFD-4623-A3A5-E07110FA8394}"/>
              </a:ext>
            </a:extLst>
          </p:cNvPr>
          <p:cNvGraphicFramePr>
            <a:graphicFrameLocks noGrp="1"/>
          </p:cNvGraphicFramePr>
          <p:nvPr>
            <p:ph idx="1"/>
            <p:extLst>
              <p:ext uri="{D42A27DB-BD31-4B8C-83A1-F6EECF244321}">
                <p14:modId xmlns="" xmlns:p14="http://schemas.microsoft.com/office/powerpoint/2010/main" val="990692557"/>
              </p:ext>
            </p:extLst>
          </p:nvPr>
        </p:nvGraphicFramePr>
        <p:xfrm>
          <a:off x="-1605483" y="1091672"/>
          <a:ext cx="7136807" cy="407929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ZoneTexte 1">
            <a:extLst>
              <a:ext uri="{FF2B5EF4-FFF2-40B4-BE49-F238E27FC236}">
                <a16:creationId xmlns:a16="http://schemas.microsoft.com/office/drawing/2014/main" xmlns="" id="{703FA5A8-5BE5-41C0-B986-595813347C99}"/>
              </a:ext>
            </a:extLst>
          </p:cNvPr>
          <p:cNvSpPr txBox="1"/>
          <p:nvPr/>
        </p:nvSpPr>
        <p:spPr>
          <a:xfrm>
            <a:off x="5396061" y="4691227"/>
            <a:ext cx="3740320" cy="1754326"/>
          </a:xfrm>
          <a:prstGeom prst="rect">
            <a:avLst/>
          </a:prstGeom>
          <a:noFill/>
        </p:spPr>
        <p:txBody>
          <a:bodyPr wrap="square" rtlCol="0">
            <a:spAutoFit/>
          </a:bodyPr>
          <a:lstStyle/>
          <a:p>
            <a:pPr algn="just"/>
            <a:r>
              <a:rPr lang="fr-FR" dirty="0">
                <a:solidFill>
                  <a:srgbClr val="C00000"/>
                </a:solidFill>
              </a:rPr>
              <a:t>	</a:t>
            </a:r>
            <a:endParaRPr lang="fr-FR" dirty="0"/>
          </a:p>
          <a:p>
            <a:pPr algn="just"/>
            <a:r>
              <a:rPr lang="fr-FR" b="1" dirty="0">
                <a:solidFill>
                  <a:srgbClr val="C00000"/>
                </a:solidFill>
              </a:rPr>
              <a:t>DS et RS subsistent </a:t>
            </a:r>
            <a:r>
              <a:rPr lang="fr-FR" b="1" dirty="0"/>
              <a:t>… jusqu’à quand </a:t>
            </a:r>
            <a:r>
              <a:rPr lang="fr-FR" b="1" dirty="0" smtClean="0"/>
              <a:t>?</a:t>
            </a:r>
          </a:p>
          <a:p>
            <a:pPr algn="just"/>
            <a:endParaRPr lang="fr-FR" b="1" dirty="0" smtClean="0"/>
          </a:p>
          <a:p>
            <a:pPr algn="just"/>
            <a:r>
              <a:rPr lang="fr-FR" b="1" dirty="0" smtClean="0"/>
              <a:t>La mise d’un conseil d’entreprise</a:t>
            </a:r>
            <a:r>
              <a:rPr lang="fr-FR" b="1" dirty="0" smtClean="0"/>
              <a:t>  est </a:t>
            </a:r>
            <a:r>
              <a:rPr lang="fr-FR" b="1" dirty="0" smtClean="0">
                <a:solidFill>
                  <a:srgbClr val="C00000"/>
                </a:solidFill>
              </a:rPr>
              <a:t>facultative</a:t>
            </a:r>
            <a:r>
              <a:rPr lang="fr-FR" b="1" dirty="0" smtClean="0"/>
              <a:t> (cf. diapo n° 31).</a:t>
            </a:r>
            <a:endParaRPr lang="fr-FR" b="1" dirty="0"/>
          </a:p>
          <a:p>
            <a:pPr algn="just"/>
            <a:endParaRPr lang="fr-FR" dirty="0"/>
          </a:p>
        </p:txBody>
      </p:sp>
      <p:sp>
        <p:nvSpPr>
          <p:cNvPr id="12" name="ZoneTexte 11">
            <a:extLst>
              <a:ext uri="{FF2B5EF4-FFF2-40B4-BE49-F238E27FC236}">
                <a16:creationId xmlns:a16="http://schemas.microsoft.com/office/drawing/2014/main" xmlns="" id="{CD724271-6F69-40FF-A8E5-0108335EDF13}"/>
              </a:ext>
            </a:extLst>
          </p:cNvPr>
          <p:cNvSpPr txBox="1"/>
          <p:nvPr/>
        </p:nvSpPr>
        <p:spPr>
          <a:xfrm>
            <a:off x="155566" y="4837018"/>
            <a:ext cx="4721233" cy="1600438"/>
          </a:xfrm>
          <a:prstGeom prst="rect">
            <a:avLst/>
          </a:prstGeom>
          <a:noFill/>
        </p:spPr>
        <p:txBody>
          <a:bodyPr wrap="square" rtlCol="0">
            <a:spAutoFit/>
          </a:bodyPr>
          <a:lstStyle/>
          <a:p>
            <a:pPr marL="285750" indent="-285750">
              <a:buFont typeface="Wingdings" pitchFamily="2" charset="2"/>
              <a:buChar char="Ø"/>
            </a:pPr>
            <a:r>
              <a:rPr lang="fr-FR" sz="1600" dirty="0"/>
              <a:t>Il est impossible de conserver, même par accord majoritaire, des instances séparées</a:t>
            </a:r>
            <a:r>
              <a:rPr lang="fr-FR" sz="1600" dirty="0" smtClean="0"/>
              <a:t>.</a:t>
            </a:r>
          </a:p>
          <a:p>
            <a:pPr marL="285750" indent="-285750">
              <a:buFont typeface="Wingdings" pitchFamily="2" charset="2"/>
              <a:buChar char="Ø"/>
            </a:pPr>
            <a:endParaRPr lang="fr-FR" sz="800" dirty="0"/>
          </a:p>
          <a:p>
            <a:pPr marL="285750" indent="-285750">
              <a:buFont typeface="Wingdings" pitchFamily="2" charset="2"/>
              <a:buChar char="Ø"/>
            </a:pPr>
            <a:r>
              <a:rPr lang="fr-FR" sz="1600" dirty="0" smtClean="0"/>
              <a:t>Dans toutes les entreprises d’au moins 11 salariés.</a:t>
            </a:r>
          </a:p>
          <a:p>
            <a:pPr marL="285750" indent="-285750">
              <a:buFont typeface="Wingdings" pitchFamily="2" charset="2"/>
              <a:buChar char="Ø"/>
            </a:pPr>
            <a:endParaRPr lang="fr-FR" sz="800" dirty="0" smtClean="0"/>
          </a:p>
          <a:p>
            <a:pPr marL="285750" indent="-285750">
              <a:buFont typeface="Wingdings" pitchFamily="2" charset="2"/>
              <a:buChar char="Ø"/>
            </a:pPr>
            <a:r>
              <a:rPr lang="fr-FR" sz="1600" dirty="0" smtClean="0"/>
              <a:t>Comité </a:t>
            </a:r>
            <a:r>
              <a:rPr lang="fr-FR" sz="1600" dirty="0"/>
              <a:t>de groupe et CEE non </a:t>
            </a:r>
            <a:r>
              <a:rPr lang="fr-FR" sz="1600" dirty="0" smtClean="0"/>
              <a:t>concernés.</a:t>
            </a:r>
            <a:endParaRPr lang="fr-FR" sz="1600" dirty="0"/>
          </a:p>
          <a:p>
            <a:endParaRPr lang="fr-FR" dirty="0"/>
          </a:p>
        </p:txBody>
      </p:sp>
      <p:grpSp>
        <p:nvGrpSpPr>
          <p:cNvPr id="15" name="Groupe 14">
            <a:extLst>
              <a:ext uri="{FF2B5EF4-FFF2-40B4-BE49-F238E27FC236}">
                <a16:creationId xmlns:a16="http://schemas.microsoft.com/office/drawing/2014/main" xmlns="" id="{3375A4F7-E720-41CC-ABCC-A9F7DC6BAF03}"/>
              </a:ext>
            </a:extLst>
          </p:cNvPr>
          <p:cNvGrpSpPr/>
          <p:nvPr/>
        </p:nvGrpSpPr>
        <p:grpSpPr>
          <a:xfrm>
            <a:off x="4509570" y="1109054"/>
            <a:ext cx="4704098" cy="3582173"/>
            <a:chOff x="4509570" y="1109054"/>
            <a:chExt cx="4704098" cy="3582173"/>
          </a:xfrm>
        </p:grpSpPr>
        <p:sp>
          <p:nvSpPr>
            <p:cNvPr id="10" name="Ellipse 9">
              <a:extLst>
                <a:ext uri="{FF2B5EF4-FFF2-40B4-BE49-F238E27FC236}">
                  <a16:creationId xmlns:a16="http://schemas.microsoft.com/office/drawing/2014/main" xmlns="" id="{E525A0F9-84F8-4094-83BB-17A240FAE8CE}"/>
                </a:ext>
              </a:extLst>
            </p:cNvPr>
            <p:cNvSpPr/>
            <p:nvPr/>
          </p:nvSpPr>
          <p:spPr>
            <a:xfrm>
              <a:off x="4876799" y="1109054"/>
              <a:ext cx="4336869" cy="2793662"/>
            </a:xfrm>
            <a:prstGeom prst="ellipse">
              <a:avLst/>
            </a:prstGeom>
            <a:noFill/>
            <a:ln w="28575">
              <a:prstDash val="dash"/>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grpSp>
          <p:nvGrpSpPr>
            <p:cNvPr id="17" name="Groupe 16">
              <a:extLst>
                <a:ext uri="{FF2B5EF4-FFF2-40B4-BE49-F238E27FC236}">
                  <a16:creationId xmlns:a16="http://schemas.microsoft.com/office/drawing/2014/main" xmlns="" id="{C4957312-D476-4218-A312-16F929787C36}"/>
                </a:ext>
              </a:extLst>
            </p:cNvPr>
            <p:cNvGrpSpPr/>
            <p:nvPr/>
          </p:nvGrpSpPr>
          <p:grpSpPr>
            <a:xfrm>
              <a:off x="5396060" y="1496344"/>
              <a:ext cx="1205700" cy="1205700"/>
              <a:chOff x="3646004" y="271148"/>
              <a:chExt cx="1205700" cy="1205700"/>
            </a:xfrm>
          </p:grpSpPr>
          <p:sp>
            <p:nvSpPr>
              <p:cNvPr id="18" name="Ellipse 17">
                <a:extLst>
                  <a:ext uri="{FF2B5EF4-FFF2-40B4-BE49-F238E27FC236}">
                    <a16:creationId xmlns:a16="http://schemas.microsoft.com/office/drawing/2014/main" xmlns="" id="{C626C193-E486-4347-B7CC-56BEB327D0D6}"/>
                  </a:ext>
                </a:extLst>
              </p:cNvPr>
              <p:cNvSpPr/>
              <p:nvPr/>
            </p:nvSpPr>
            <p:spPr>
              <a:xfrm>
                <a:off x="3646004" y="271148"/>
                <a:ext cx="1205700" cy="1205700"/>
              </a:xfrm>
              <a:prstGeom prst="ellipse">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9" name="Ellipse 4">
                <a:extLst>
                  <a:ext uri="{FF2B5EF4-FFF2-40B4-BE49-F238E27FC236}">
                    <a16:creationId xmlns:a16="http://schemas.microsoft.com/office/drawing/2014/main" xmlns="" id="{CD8EB11C-D63E-43FB-9028-944E30F94C59}"/>
                  </a:ext>
                </a:extLst>
              </p:cNvPr>
              <p:cNvSpPr txBox="1"/>
              <p:nvPr/>
            </p:nvSpPr>
            <p:spPr>
              <a:xfrm>
                <a:off x="3822575" y="447719"/>
                <a:ext cx="852558" cy="85255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9210" tIns="29210" rIns="29210" bIns="29210" numCol="1" spcCol="1270" anchor="ctr" anchorCtr="0">
                <a:noAutofit/>
              </a:bodyPr>
              <a:lstStyle/>
              <a:p>
                <a:pPr marL="0" lvl="0" indent="0" algn="ctr" defTabSz="1022350">
                  <a:lnSpc>
                    <a:spcPct val="90000"/>
                  </a:lnSpc>
                  <a:spcBef>
                    <a:spcPct val="0"/>
                  </a:spcBef>
                  <a:spcAft>
                    <a:spcPct val="35000"/>
                  </a:spcAft>
                  <a:buNone/>
                </a:pPr>
                <a:r>
                  <a:rPr lang="fr-FR" sz="2300" dirty="0"/>
                  <a:t>CSE</a:t>
                </a:r>
                <a:endParaRPr lang="fr-FR" sz="2300" kern="1200" dirty="0"/>
              </a:p>
            </p:txBody>
          </p:sp>
        </p:grpSp>
        <p:grpSp>
          <p:nvGrpSpPr>
            <p:cNvPr id="20" name="Groupe 19">
              <a:extLst>
                <a:ext uri="{FF2B5EF4-FFF2-40B4-BE49-F238E27FC236}">
                  <a16:creationId xmlns:a16="http://schemas.microsoft.com/office/drawing/2014/main" xmlns="" id="{C728D0F3-A3F4-4A1B-88BE-ECA4BCBFE810}"/>
                </a:ext>
              </a:extLst>
            </p:cNvPr>
            <p:cNvGrpSpPr/>
            <p:nvPr/>
          </p:nvGrpSpPr>
          <p:grpSpPr>
            <a:xfrm>
              <a:off x="7410871" y="1550173"/>
              <a:ext cx="1205700" cy="1205700"/>
              <a:chOff x="3646004" y="271148"/>
              <a:chExt cx="1205700" cy="1205700"/>
            </a:xfrm>
          </p:grpSpPr>
          <p:sp>
            <p:nvSpPr>
              <p:cNvPr id="21" name="Ellipse 20">
                <a:extLst>
                  <a:ext uri="{FF2B5EF4-FFF2-40B4-BE49-F238E27FC236}">
                    <a16:creationId xmlns:a16="http://schemas.microsoft.com/office/drawing/2014/main" xmlns="" id="{D8406B82-2907-4C9B-BED7-1DA0D701F785}"/>
                  </a:ext>
                </a:extLst>
              </p:cNvPr>
              <p:cNvSpPr/>
              <p:nvPr/>
            </p:nvSpPr>
            <p:spPr>
              <a:xfrm>
                <a:off x="3646004" y="271148"/>
                <a:ext cx="1205700" cy="1205700"/>
              </a:xfrm>
              <a:prstGeom prst="ellipse">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22" name="Ellipse 4">
                <a:extLst>
                  <a:ext uri="{FF2B5EF4-FFF2-40B4-BE49-F238E27FC236}">
                    <a16:creationId xmlns:a16="http://schemas.microsoft.com/office/drawing/2014/main" xmlns="" id="{7C034E05-7F70-498C-A16F-88D4DEE783B4}"/>
                  </a:ext>
                </a:extLst>
              </p:cNvPr>
              <p:cNvSpPr txBox="1"/>
              <p:nvPr/>
            </p:nvSpPr>
            <p:spPr>
              <a:xfrm>
                <a:off x="3837565" y="447719"/>
                <a:ext cx="852558" cy="85255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9210" tIns="29210" rIns="29210" bIns="29210" numCol="1" spcCol="1270" anchor="ctr" anchorCtr="0">
                <a:noAutofit/>
              </a:bodyPr>
              <a:lstStyle/>
              <a:p>
                <a:pPr marL="0" lvl="0" indent="0" algn="ctr" defTabSz="1022350">
                  <a:lnSpc>
                    <a:spcPct val="90000"/>
                  </a:lnSpc>
                  <a:spcBef>
                    <a:spcPct val="0"/>
                  </a:spcBef>
                  <a:spcAft>
                    <a:spcPct val="35000"/>
                  </a:spcAft>
                  <a:buNone/>
                </a:pPr>
                <a:r>
                  <a:rPr lang="fr-FR" sz="2300" kern="1200" dirty="0"/>
                  <a:t>DS</a:t>
                </a:r>
              </a:p>
            </p:txBody>
          </p:sp>
        </p:grpSp>
        <p:grpSp>
          <p:nvGrpSpPr>
            <p:cNvPr id="23" name="Groupe 22">
              <a:extLst>
                <a:ext uri="{FF2B5EF4-FFF2-40B4-BE49-F238E27FC236}">
                  <a16:creationId xmlns:a16="http://schemas.microsoft.com/office/drawing/2014/main" xmlns="" id="{FA4E3078-155F-498E-A4EA-EA727CBD64D7}"/>
                </a:ext>
              </a:extLst>
            </p:cNvPr>
            <p:cNvGrpSpPr/>
            <p:nvPr/>
          </p:nvGrpSpPr>
          <p:grpSpPr>
            <a:xfrm>
              <a:off x="6425189" y="2981513"/>
              <a:ext cx="1205700" cy="752074"/>
              <a:chOff x="3646004" y="416257"/>
              <a:chExt cx="1205700" cy="1060591"/>
            </a:xfrm>
          </p:grpSpPr>
          <p:sp>
            <p:nvSpPr>
              <p:cNvPr id="24" name="Ellipse 23">
                <a:extLst>
                  <a:ext uri="{FF2B5EF4-FFF2-40B4-BE49-F238E27FC236}">
                    <a16:creationId xmlns:a16="http://schemas.microsoft.com/office/drawing/2014/main" xmlns="" id="{A1471F00-C91B-4B11-BFDD-34578738D9B9}"/>
                  </a:ext>
                </a:extLst>
              </p:cNvPr>
              <p:cNvSpPr/>
              <p:nvPr/>
            </p:nvSpPr>
            <p:spPr>
              <a:xfrm>
                <a:off x="3646004" y="416257"/>
                <a:ext cx="1205700" cy="1060591"/>
              </a:xfrm>
              <a:prstGeom prst="ellipse">
                <a:avLst/>
              </a:prstGeom>
              <a:solidFill>
                <a:schemeClr val="accent1">
                  <a:lumMod val="40000"/>
                  <a:lumOff val="60000"/>
                </a:scheme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25" name="Ellipse 4">
                <a:extLst>
                  <a:ext uri="{FF2B5EF4-FFF2-40B4-BE49-F238E27FC236}">
                    <a16:creationId xmlns:a16="http://schemas.microsoft.com/office/drawing/2014/main" xmlns="" id="{5A4022FB-AD89-4ECA-BC9E-A3CC7FBCC734}"/>
                  </a:ext>
                </a:extLst>
              </p:cNvPr>
              <p:cNvSpPr txBox="1"/>
              <p:nvPr/>
            </p:nvSpPr>
            <p:spPr>
              <a:xfrm>
                <a:off x="3822574" y="544783"/>
                <a:ext cx="852558" cy="85255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9210" tIns="29210" rIns="29210" bIns="29210" numCol="1" spcCol="1270" anchor="ctr" anchorCtr="0">
                <a:noAutofit/>
              </a:bodyPr>
              <a:lstStyle/>
              <a:p>
                <a:pPr marL="0" lvl="0" indent="0" algn="ctr" defTabSz="1022350">
                  <a:lnSpc>
                    <a:spcPct val="90000"/>
                  </a:lnSpc>
                  <a:spcBef>
                    <a:spcPct val="0"/>
                  </a:spcBef>
                  <a:spcAft>
                    <a:spcPts val="300"/>
                  </a:spcAft>
                  <a:buNone/>
                </a:pPr>
                <a:r>
                  <a:rPr lang="fr-FR" sz="2000" dirty="0"/>
                  <a:t>CSSCT</a:t>
                </a:r>
              </a:p>
              <a:p>
                <a:pPr marL="0" lvl="0" indent="0" algn="ctr" defTabSz="1022350">
                  <a:lnSpc>
                    <a:spcPct val="90000"/>
                  </a:lnSpc>
                  <a:spcBef>
                    <a:spcPct val="0"/>
                  </a:spcBef>
                  <a:spcAft>
                    <a:spcPct val="35000"/>
                  </a:spcAft>
                  <a:buNone/>
                </a:pPr>
                <a:r>
                  <a:rPr lang="fr-FR" sz="1200" kern="1200" dirty="0"/>
                  <a:t>&gt; 300 salariés</a:t>
                </a:r>
              </a:p>
            </p:txBody>
          </p:sp>
        </p:grpSp>
        <p:grpSp>
          <p:nvGrpSpPr>
            <p:cNvPr id="26" name="Groupe 25">
              <a:extLst>
                <a:ext uri="{FF2B5EF4-FFF2-40B4-BE49-F238E27FC236}">
                  <a16:creationId xmlns:a16="http://schemas.microsoft.com/office/drawing/2014/main" xmlns="" id="{027077AB-2DD2-4F2A-AB94-39EFD371B8A6}"/>
                </a:ext>
              </a:extLst>
            </p:cNvPr>
            <p:cNvGrpSpPr/>
            <p:nvPr/>
          </p:nvGrpSpPr>
          <p:grpSpPr>
            <a:xfrm>
              <a:off x="4753446" y="4042930"/>
              <a:ext cx="1748899" cy="648297"/>
              <a:chOff x="2964881" y="201233"/>
              <a:chExt cx="987227" cy="902659"/>
            </a:xfrm>
          </p:grpSpPr>
          <p:sp>
            <p:nvSpPr>
              <p:cNvPr id="27" name="Ellipse 26">
                <a:extLst>
                  <a:ext uri="{FF2B5EF4-FFF2-40B4-BE49-F238E27FC236}">
                    <a16:creationId xmlns:a16="http://schemas.microsoft.com/office/drawing/2014/main" xmlns="" id="{B20474BB-C4B6-4FEA-AD76-45EED17B9776}"/>
                  </a:ext>
                </a:extLst>
              </p:cNvPr>
              <p:cNvSpPr/>
              <p:nvPr/>
            </p:nvSpPr>
            <p:spPr>
              <a:xfrm>
                <a:off x="2964881" y="201233"/>
                <a:ext cx="987227" cy="860220"/>
              </a:xfrm>
              <a:prstGeom prst="ellipse">
                <a:avLst/>
              </a:prstGeom>
              <a:noFill/>
              <a:ln w="12700">
                <a:solidFill>
                  <a:schemeClr val="accent2"/>
                </a:solidFill>
                <a:prstDash val="dash"/>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28" name="Ellipse 4">
                <a:extLst>
                  <a:ext uri="{FF2B5EF4-FFF2-40B4-BE49-F238E27FC236}">
                    <a16:creationId xmlns:a16="http://schemas.microsoft.com/office/drawing/2014/main" xmlns="" id="{114C6325-BDA7-4357-9ED1-79190B021E27}"/>
                  </a:ext>
                </a:extLst>
              </p:cNvPr>
              <p:cNvSpPr txBox="1"/>
              <p:nvPr/>
            </p:nvSpPr>
            <p:spPr>
              <a:xfrm>
                <a:off x="3034512" y="251334"/>
                <a:ext cx="852558" cy="85255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9210" tIns="29210" rIns="29210" bIns="29210" numCol="1" spcCol="1270" anchor="ctr" anchorCtr="0">
                <a:noAutofit/>
              </a:bodyPr>
              <a:lstStyle/>
              <a:p>
                <a:pPr marL="0" lvl="0" indent="0" algn="ctr" defTabSz="1022350">
                  <a:lnSpc>
                    <a:spcPct val="90000"/>
                  </a:lnSpc>
                  <a:spcBef>
                    <a:spcPct val="0"/>
                  </a:spcBef>
                  <a:spcAft>
                    <a:spcPct val="35000"/>
                  </a:spcAft>
                  <a:buNone/>
                </a:pPr>
                <a:r>
                  <a:rPr lang="fr-FR" sz="1400" i="1" dirty="0">
                    <a:solidFill>
                      <a:schemeClr val="tx1"/>
                    </a:solidFill>
                  </a:rPr>
                  <a:t>Représentants de proximité</a:t>
                </a:r>
                <a:endParaRPr lang="fr-FR" sz="1400" i="1" kern="1200" dirty="0">
                  <a:solidFill>
                    <a:schemeClr val="tx1"/>
                  </a:solidFill>
                </a:endParaRPr>
              </a:p>
            </p:txBody>
          </p:sp>
        </p:grpSp>
        <p:cxnSp>
          <p:nvCxnSpPr>
            <p:cNvPr id="9" name="Connecteur : en arc 8">
              <a:extLst>
                <a:ext uri="{FF2B5EF4-FFF2-40B4-BE49-F238E27FC236}">
                  <a16:creationId xmlns:a16="http://schemas.microsoft.com/office/drawing/2014/main" xmlns="" id="{2E29DB2F-FECC-4E3C-BD27-C701ECDD7C5C}"/>
                </a:ext>
              </a:extLst>
            </p:cNvPr>
            <p:cNvCxnSpPr>
              <a:cxnSpLocks/>
              <a:stCxn id="18" idx="4"/>
              <a:endCxn id="24" idx="2"/>
            </p:cNvCxnSpPr>
            <p:nvPr/>
          </p:nvCxnSpPr>
          <p:spPr>
            <a:xfrm rot="16200000" flipH="1">
              <a:off x="5884296" y="2816657"/>
              <a:ext cx="655506" cy="426279"/>
            </a:xfrm>
            <a:prstGeom prst="curvedConnector2">
              <a:avLst/>
            </a:prstGeom>
            <a:ln>
              <a:prstDash val="dash"/>
              <a:tailEnd type="triangle"/>
            </a:ln>
          </p:spPr>
          <p:style>
            <a:lnRef idx="2">
              <a:schemeClr val="accent1"/>
            </a:lnRef>
            <a:fillRef idx="0">
              <a:schemeClr val="accent1"/>
            </a:fillRef>
            <a:effectRef idx="1">
              <a:schemeClr val="accent1"/>
            </a:effectRef>
            <a:fontRef idx="minor">
              <a:schemeClr val="tx1"/>
            </a:fontRef>
          </p:style>
        </p:cxnSp>
        <p:sp>
          <p:nvSpPr>
            <p:cNvPr id="14" name="ZoneTexte 13">
              <a:extLst>
                <a:ext uri="{FF2B5EF4-FFF2-40B4-BE49-F238E27FC236}">
                  <a16:creationId xmlns:a16="http://schemas.microsoft.com/office/drawing/2014/main" xmlns="" id="{9DDA20B8-DEF9-44B5-B8D4-E1CAE1DCEBDF}"/>
                </a:ext>
              </a:extLst>
            </p:cNvPr>
            <p:cNvSpPr txBox="1"/>
            <p:nvPr/>
          </p:nvSpPr>
          <p:spPr>
            <a:xfrm rot="19605438">
              <a:off x="4509570" y="1375330"/>
              <a:ext cx="2043508" cy="369332"/>
            </a:xfrm>
            <a:prstGeom prst="rect">
              <a:avLst/>
            </a:prstGeom>
            <a:noFill/>
          </p:spPr>
          <p:txBody>
            <a:bodyPr wrap="none" rtlCol="0">
              <a:prstTxWarp prst="textArchUp">
                <a:avLst/>
              </a:prstTxWarp>
              <a:spAutoFit/>
              <a:scene3d>
                <a:camera prst="orthographicFront">
                  <a:rot lat="0" lon="21599976" rev="0"/>
                </a:camera>
                <a:lightRig rig="threePt" dir="t"/>
              </a:scene3d>
            </a:bodyPr>
            <a:lstStyle/>
            <a:p>
              <a:r>
                <a:rPr lang="fr-FR" b="1" dirty="0">
                  <a:solidFill>
                    <a:schemeClr val="accent1"/>
                  </a:solidFill>
                </a:rPr>
                <a:t>Conseil d’entreprise</a:t>
              </a:r>
            </a:p>
          </p:txBody>
        </p:sp>
      </p:grpSp>
    </p:spTree>
    <p:extLst>
      <p:ext uri="{BB962C8B-B14F-4D97-AF65-F5344CB8AC3E}">
        <p14:creationId xmlns="" xmlns:p14="http://schemas.microsoft.com/office/powerpoint/2010/main" val="88047014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7"/>
          <p:cNvSpPr>
            <a:spLocks noGrp="1"/>
          </p:cNvSpPr>
          <p:nvPr>
            <p:ph type="title"/>
          </p:nvPr>
        </p:nvSpPr>
        <p:spPr/>
        <p:txBody>
          <a:bodyPr/>
          <a:lstStyle/>
          <a:p>
            <a:r>
              <a:rPr lang="fr-FR" b="1" dirty="0" smtClean="0"/>
              <a:t>Calendrier de </a:t>
            </a:r>
            <a:r>
              <a:rPr lang="fr-FR" b="1" dirty="0"/>
              <a:t>mise en place </a:t>
            </a:r>
            <a:r>
              <a:rPr lang="fr-FR" b="1" dirty="0" smtClean="0"/>
              <a:t>du </a:t>
            </a:r>
            <a:r>
              <a:rPr lang="fr-FR" b="1" dirty="0"/>
              <a:t>CSE</a:t>
            </a:r>
          </a:p>
        </p:txBody>
      </p:sp>
      <p:graphicFrame>
        <p:nvGraphicFramePr>
          <p:cNvPr id="2" name="Espace réservé du contenu 1">
            <a:extLst>
              <a:ext uri="{FF2B5EF4-FFF2-40B4-BE49-F238E27FC236}">
                <a16:creationId xmlns:a16="http://schemas.microsoft.com/office/drawing/2014/main" xmlns="" id="{10C375AF-5665-4DE3-AED1-54C4BB99C571}"/>
              </a:ext>
            </a:extLst>
          </p:cNvPr>
          <p:cNvGraphicFramePr>
            <a:graphicFrameLocks noGrp="1"/>
          </p:cNvGraphicFramePr>
          <p:nvPr>
            <p:ph idx="1"/>
            <p:extLst>
              <p:ext uri="{D42A27DB-BD31-4B8C-83A1-F6EECF244321}">
                <p14:modId xmlns="" xmlns:p14="http://schemas.microsoft.com/office/powerpoint/2010/main" val="2537330977"/>
              </p:ext>
            </p:extLst>
          </p:nvPr>
        </p:nvGraphicFramePr>
        <p:xfrm>
          <a:off x="1627322" y="2103745"/>
          <a:ext cx="7957253" cy="386097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ZoneTexte 3">
            <a:extLst>
              <a:ext uri="{FF2B5EF4-FFF2-40B4-BE49-F238E27FC236}">
                <a16:creationId xmlns:a16="http://schemas.microsoft.com/office/drawing/2014/main" xmlns="" id="{05C3B116-263D-421A-916D-FB8D43A651E9}"/>
              </a:ext>
            </a:extLst>
          </p:cNvPr>
          <p:cNvSpPr txBox="1"/>
          <p:nvPr/>
        </p:nvSpPr>
        <p:spPr>
          <a:xfrm>
            <a:off x="448193" y="5654400"/>
            <a:ext cx="8115621" cy="661720"/>
          </a:xfrm>
          <a:prstGeom prst="rect">
            <a:avLst/>
          </a:prstGeom>
          <a:noFill/>
        </p:spPr>
        <p:txBody>
          <a:bodyPr wrap="square" rtlCol="0">
            <a:spAutoFit/>
          </a:bodyPr>
          <a:lstStyle/>
          <a:p>
            <a:endParaRPr lang="fr-FR" sz="800" dirty="0"/>
          </a:p>
          <a:p>
            <a:endParaRPr lang="fr-FR" sz="1100" dirty="0"/>
          </a:p>
          <a:p>
            <a:endParaRPr lang="fr-FR" dirty="0"/>
          </a:p>
        </p:txBody>
      </p:sp>
      <p:sp>
        <p:nvSpPr>
          <p:cNvPr id="11" name="ZoneTexte 10">
            <a:extLst>
              <a:ext uri="{FF2B5EF4-FFF2-40B4-BE49-F238E27FC236}">
                <a16:creationId xmlns:a16="http://schemas.microsoft.com/office/drawing/2014/main" xmlns="" id="{6E68007F-4A3C-4EF7-ACDC-312C64D9DDC8}"/>
              </a:ext>
            </a:extLst>
          </p:cNvPr>
          <p:cNvSpPr txBox="1"/>
          <p:nvPr/>
        </p:nvSpPr>
        <p:spPr>
          <a:xfrm>
            <a:off x="310341" y="1094720"/>
            <a:ext cx="9285317" cy="646331"/>
          </a:xfrm>
          <a:prstGeom prst="rect">
            <a:avLst/>
          </a:prstGeom>
          <a:noFill/>
          <a:ln>
            <a:solidFill>
              <a:schemeClr val="accent1"/>
            </a:solidFill>
          </a:ln>
        </p:spPr>
        <p:txBody>
          <a:bodyPr wrap="square" rtlCol="0">
            <a:spAutoFit/>
          </a:bodyPr>
          <a:lstStyle/>
          <a:p>
            <a:pPr algn="ctr"/>
            <a:r>
              <a:rPr lang="fr-FR" b="1" dirty="0" smtClean="0">
                <a:solidFill>
                  <a:schemeClr val="accent1"/>
                </a:solidFill>
              </a:rPr>
              <a:t>Principe : </a:t>
            </a:r>
            <a:r>
              <a:rPr lang="fr-FR" b="1" dirty="0">
                <a:solidFill>
                  <a:schemeClr val="accent1"/>
                </a:solidFill>
              </a:rPr>
              <a:t>Le CSE sera mis en place lors du renouvellement de l’une des institutions et au plus tard le 31 décembre 2019. </a:t>
            </a:r>
          </a:p>
        </p:txBody>
      </p:sp>
      <p:sp>
        <p:nvSpPr>
          <p:cNvPr id="5" name="ZoneTexte 4">
            <a:extLst>
              <a:ext uri="{FF2B5EF4-FFF2-40B4-BE49-F238E27FC236}">
                <a16:creationId xmlns:a16="http://schemas.microsoft.com/office/drawing/2014/main" xmlns="" id="{BA2870B5-BD38-46E0-8F43-9EF5DB5F3F0C}"/>
              </a:ext>
            </a:extLst>
          </p:cNvPr>
          <p:cNvSpPr txBox="1"/>
          <p:nvPr/>
        </p:nvSpPr>
        <p:spPr>
          <a:xfrm>
            <a:off x="45530" y="3756034"/>
            <a:ext cx="1237046" cy="584775"/>
          </a:xfrm>
          <a:prstGeom prst="rect">
            <a:avLst/>
          </a:prstGeom>
          <a:noFill/>
        </p:spPr>
        <p:txBody>
          <a:bodyPr wrap="square" rtlCol="0">
            <a:spAutoFit/>
          </a:bodyPr>
          <a:lstStyle/>
          <a:p>
            <a:r>
              <a:rPr lang="fr-FR" sz="1600" dirty="0"/>
              <a:t>Mesures transitoires</a:t>
            </a:r>
          </a:p>
        </p:txBody>
      </p:sp>
      <p:sp>
        <p:nvSpPr>
          <p:cNvPr id="12" name="Accolade ouvrante 11">
            <a:extLst>
              <a:ext uri="{FF2B5EF4-FFF2-40B4-BE49-F238E27FC236}">
                <a16:creationId xmlns:a16="http://schemas.microsoft.com/office/drawing/2014/main" xmlns="" id="{2C37CC16-961A-45DD-A893-E6BB8EBE00B7}"/>
              </a:ext>
            </a:extLst>
          </p:cNvPr>
          <p:cNvSpPr/>
          <p:nvPr/>
        </p:nvSpPr>
        <p:spPr>
          <a:xfrm>
            <a:off x="838318" y="2414657"/>
            <a:ext cx="678656" cy="3239146"/>
          </a:xfrm>
          <a:prstGeom prst="lef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fr-FR"/>
          </a:p>
        </p:txBody>
      </p:sp>
    </p:spTree>
    <p:extLst>
      <p:ext uri="{BB962C8B-B14F-4D97-AF65-F5344CB8AC3E}">
        <p14:creationId xmlns="" xmlns:p14="http://schemas.microsoft.com/office/powerpoint/2010/main" val="204085380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644B8826-0B11-4E6F-A99F-1CE6208B9143}"/>
              </a:ext>
            </a:extLst>
          </p:cNvPr>
          <p:cNvSpPr>
            <a:spLocks noGrp="1"/>
          </p:cNvSpPr>
          <p:nvPr>
            <p:ph type="title"/>
          </p:nvPr>
        </p:nvSpPr>
        <p:spPr/>
        <p:txBody>
          <a:bodyPr/>
          <a:lstStyle/>
          <a:p>
            <a:r>
              <a:rPr lang="fr-FR" b="1" dirty="0" smtClean="0"/>
              <a:t>La mise en place du CSE nécessite plusieurs négociations</a:t>
            </a:r>
            <a:endParaRPr lang="fr-FR" b="1" dirty="0"/>
          </a:p>
        </p:txBody>
      </p:sp>
      <p:sp>
        <p:nvSpPr>
          <p:cNvPr id="3" name="Espace réservé du contenu 2">
            <a:extLst>
              <a:ext uri="{FF2B5EF4-FFF2-40B4-BE49-F238E27FC236}">
                <a16:creationId xmlns:a16="http://schemas.microsoft.com/office/drawing/2014/main" xmlns="" id="{0D97A58C-45B6-440E-940D-FF36EC7C93B9}"/>
              </a:ext>
            </a:extLst>
          </p:cNvPr>
          <p:cNvSpPr>
            <a:spLocks noGrp="1"/>
          </p:cNvSpPr>
          <p:nvPr>
            <p:ph idx="1"/>
          </p:nvPr>
        </p:nvSpPr>
        <p:spPr>
          <a:xfrm>
            <a:off x="280800" y="1080000"/>
            <a:ext cx="9285316" cy="5013502"/>
          </a:xfrm>
        </p:spPr>
        <p:txBody>
          <a:bodyPr/>
          <a:lstStyle/>
          <a:p>
            <a:pPr algn="ctr">
              <a:buNone/>
            </a:pPr>
            <a:r>
              <a:rPr lang="fr-FR" sz="2400" dirty="0" smtClean="0"/>
              <a:t>NE PAS CONFONDRE !</a:t>
            </a:r>
            <a:endParaRPr lang="fr-FR" sz="2400" dirty="0" smtClean="0"/>
          </a:p>
          <a:p>
            <a:endParaRPr lang="fr-FR" sz="1400" dirty="0" smtClean="0"/>
          </a:p>
          <a:p>
            <a:r>
              <a:rPr lang="fr-FR" sz="1800" dirty="0" smtClean="0"/>
              <a:t>L’accord collectif « de base » qui traite du nombre et du périmètre des établissements distincts et aussi des représentants de proximité et de la mise en place (éventuelle) de la commission santé, sécurité et conditions de travail (CSSCT).</a:t>
            </a:r>
            <a:endParaRPr lang="fr-FR" sz="1800" dirty="0"/>
          </a:p>
          <a:p>
            <a:pPr>
              <a:buNone/>
            </a:pPr>
            <a:endParaRPr lang="fr-FR" sz="1000" dirty="0"/>
          </a:p>
          <a:p>
            <a:r>
              <a:rPr lang="fr-FR" sz="1800" dirty="0" smtClean="0"/>
              <a:t>Le protocole d’accord préélectoral (PAP) qui organise les élections et traite notamment </a:t>
            </a:r>
            <a:r>
              <a:rPr lang="fr-FR" sz="1800" dirty="0" smtClean="0"/>
              <a:t>:</a:t>
            </a:r>
            <a:endParaRPr lang="fr-FR" sz="1800" dirty="0"/>
          </a:p>
          <a:p>
            <a:pPr lvl="1"/>
            <a:r>
              <a:rPr lang="fr-FR" sz="1800" dirty="0" smtClean="0">
                <a:solidFill>
                  <a:schemeClr val="tx1"/>
                </a:solidFill>
              </a:rPr>
              <a:t>du </a:t>
            </a:r>
            <a:r>
              <a:rPr lang="fr-FR" sz="1800" b="1" dirty="0" smtClean="0">
                <a:solidFill>
                  <a:srgbClr val="C00000"/>
                </a:solidFill>
              </a:rPr>
              <a:t>nombre de sièges</a:t>
            </a:r>
            <a:r>
              <a:rPr lang="fr-FR" sz="1800" dirty="0" smtClean="0">
                <a:solidFill>
                  <a:schemeClr val="tx1"/>
                </a:solidFill>
              </a:rPr>
              <a:t>,</a:t>
            </a:r>
            <a:endParaRPr lang="fr-FR" sz="1800" dirty="0">
              <a:solidFill>
                <a:schemeClr val="tx1"/>
              </a:solidFill>
            </a:endParaRPr>
          </a:p>
          <a:p>
            <a:pPr lvl="1"/>
            <a:r>
              <a:rPr lang="fr-FR" sz="1800" dirty="0" smtClean="0">
                <a:solidFill>
                  <a:schemeClr val="tx1"/>
                </a:solidFill>
              </a:rPr>
              <a:t>du nombre et de la composition des </a:t>
            </a:r>
            <a:r>
              <a:rPr lang="fr-FR" sz="1800" b="1" dirty="0" smtClean="0">
                <a:solidFill>
                  <a:srgbClr val="C00000"/>
                </a:solidFill>
              </a:rPr>
              <a:t>collèges</a:t>
            </a:r>
            <a:r>
              <a:rPr lang="fr-FR" sz="1800" dirty="0" smtClean="0">
                <a:solidFill>
                  <a:schemeClr val="tx1"/>
                </a:solidFill>
              </a:rPr>
              <a:t>,</a:t>
            </a:r>
            <a:endParaRPr lang="fr-FR" sz="1800" dirty="0">
              <a:solidFill>
                <a:schemeClr val="tx1"/>
              </a:solidFill>
            </a:endParaRPr>
          </a:p>
          <a:p>
            <a:pPr lvl="1"/>
            <a:r>
              <a:rPr lang="fr-FR" sz="1800" dirty="0" smtClean="0">
                <a:solidFill>
                  <a:schemeClr val="tx1"/>
                </a:solidFill>
              </a:rPr>
              <a:t>des </a:t>
            </a:r>
            <a:r>
              <a:rPr lang="fr-FR" sz="1800" b="1" dirty="0" smtClean="0">
                <a:solidFill>
                  <a:srgbClr val="C00000"/>
                </a:solidFill>
              </a:rPr>
              <a:t>heures de délégation</a:t>
            </a:r>
            <a:r>
              <a:rPr lang="fr-FR" sz="1800" dirty="0" smtClean="0">
                <a:solidFill>
                  <a:schemeClr val="tx1"/>
                </a:solidFill>
              </a:rPr>
              <a:t>,</a:t>
            </a:r>
            <a:endParaRPr lang="fr-FR" sz="1800" dirty="0">
              <a:solidFill>
                <a:schemeClr val="tx1"/>
              </a:solidFill>
            </a:endParaRPr>
          </a:p>
          <a:p>
            <a:pPr lvl="1"/>
            <a:r>
              <a:rPr lang="fr-FR" sz="1800" dirty="0" smtClean="0">
                <a:solidFill>
                  <a:schemeClr val="tx1"/>
                </a:solidFill>
              </a:rPr>
              <a:t>de </a:t>
            </a:r>
            <a:r>
              <a:rPr lang="fr-FR" sz="1800" b="1" dirty="0" smtClean="0">
                <a:solidFill>
                  <a:srgbClr val="C00000"/>
                </a:solidFill>
              </a:rPr>
              <a:t>la durée des mandats</a:t>
            </a:r>
            <a:r>
              <a:rPr lang="fr-FR" sz="1800" dirty="0" smtClean="0">
                <a:solidFill>
                  <a:schemeClr val="tx1"/>
                </a:solidFill>
              </a:rPr>
              <a:t>.</a:t>
            </a:r>
            <a:endParaRPr lang="fr-FR" sz="1800" dirty="0" smtClean="0">
              <a:solidFill>
                <a:schemeClr val="tx1"/>
              </a:solidFill>
            </a:endParaRPr>
          </a:p>
          <a:p>
            <a:endParaRPr lang="fr-FR" sz="1000" dirty="0"/>
          </a:p>
          <a:p>
            <a:r>
              <a:rPr lang="fr-FR" sz="1800" dirty="0" smtClean="0"/>
              <a:t>Le ou les accords collectifs organisant le fonctionnement du CE.</a:t>
            </a:r>
            <a:endParaRPr lang="fr-FR" sz="1800" dirty="0" smtClean="0"/>
          </a:p>
          <a:p>
            <a:endParaRPr lang="fr-FR" sz="1000" dirty="0" smtClean="0"/>
          </a:p>
          <a:p>
            <a:pPr algn="ctr">
              <a:buNone/>
            </a:pPr>
            <a:endParaRPr lang="fr-FR" sz="1400" dirty="0" smtClean="0"/>
          </a:p>
          <a:p>
            <a:pPr algn="ctr">
              <a:buNone/>
            </a:pPr>
            <a:r>
              <a:rPr lang="fr-FR" sz="2400" dirty="0" smtClean="0"/>
              <a:t>TOUT CELA VA ETRE EXAMINE PLUS EN DETAIL.</a:t>
            </a:r>
            <a:endParaRPr lang="fr-FR" sz="2400" dirty="0">
              <a:solidFill>
                <a:schemeClr val="tx1"/>
              </a:solidFill>
            </a:endParaRPr>
          </a:p>
          <a:p>
            <a:pPr lvl="1"/>
            <a:endParaRPr lang="fr-FR" dirty="0"/>
          </a:p>
          <a:p>
            <a:pPr>
              <a:buNone/>
            </a:pPr>
            <a:endParaRPr lang="fr-FR" dirty="0"/>
          </a:p>
        </p:txBody>
      </p:sp>
    </p:spTree>
    <p:extLst>
      <p:ext uri="{BB962C8B-B14F-4D97-AF65-F5344CB8AC3E}">
        <p14:creationId xmlns="" xmlns:p14="http://schemas.microsoft.com/office/powerpoint/2010/main" val="324765481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D37B1223-9204-4C6D-9DA6-75C9DA84153E}"/>
              </a:ext>
            </a:extLst>
          </p:cNvPr>
          <p:cNvSpPr>
            <a:spLocks noGrp="1"/>
          </p:cNvSpPr>
          <p:nvPr>
            <p:ph type="title"/>
          </p:nvPr>
        </p:nvSpPr>
        <p:spPr/>
        <p:txBody>
          <a:bodyPr/>
          <a:lstStyle/>
          <a:p>
            <a:r>
              <a:rPr lang="fr-FR" b="1" dirty="0" smtClean="0"/>
              <a:t>Nombre et périmètre </a:t>
            </a:r>
            <a:r>
              <a:rPr lang="fr-FR" b="1" dirty="0"/>
              <a:t>des établissements </a:t>
            </a:r>
            <a:r>
              <a:rPr lang="fr-FR" b="1" dirty="0" smtClean="0"/>
              <a:t>distincts</a:t>
            </a:r>
            <a:endParaRPr lang="fr-FR" b="1" dirty="0"/>
          </a:p>
        </p:txBody>
      </p:sp>
      <p:sp>
        <p:nvSpPr>
          <p:cNvPr id="3" name="Espace réservé du contenu 2">
            <a:extLst>
              <a:ext uri="{FF2B5EF4-FFF2-40B4-BE49-F238E27FC236}">
                <a16:creationId xmlns:a16="http://schemas.microsoft.com/office/drawing/2014/main" xmlns="" id="{7960CE77-BC48-472B-8947-740C7CF6189D}"/>
              </a:ext>
            </a:extLst>
          </p:cNvPr>
          <p:cNvSpPr>
            <a:spLocks noGrp="1"/>
          </p:cNvSpPr>
          <p:nvPr>
            <p:ph idx="1"/>
          </p:nvPr>
        </p:nvSpPr>
        <p:spPr>
          <a:xfrm>
            <a:off x="276308" y="883762"/>
            <a:ext cx="6750134" cy="5082698"/>
          </a:xfrm>
        </p:spPr>
        <p:txBody>
          <a:bodyPr/>
          <a:lstStyle/>
          <a:p>
            <a:endParaRPr lang="fr-FR" sz="1000" dirty="0" smtClean="0"/>
          </a:p>
          <a:p>
            <a:r>
              <a:rPr lang="fr-FR" sz="1800" dirty="0" smtClean="0"/>
              <a:t>Le </a:t>
            </a:r>
            <a:r>
              <a:rPr lang="fr-FR" sz="1800" b="1" dirty="0">
                <a:solidFill>
                  <a:srgbClr val="C00000"/>
                </a:solidFill>
              </a:rPr>
              <a:t>nombre et le périmètre </a:t>
            </a:r>
            <a:r>
              <a:rPr lang="fr-FR" sz="1800" dirty="0"/>
              <a:t>des établissements distincts sont déterminés par:</a:t>
            </a:r>
          </a:p>
          <a:p>
            <a:pPr lvl="1"/>
            <a:r>
              <a:rPr lang="fr-FR" sz="1800" b="1" dirty="0">
                <a:solidFill>
                  <a:srgbClr val="C00000"/>
                </a:solidFill>
              </a:rPr>
              <a:t>accord collectif  </a:t>
            </a:r>
            <a:r>
              <a:rPr lang="fr-FR" sz="1800" b="1" dirty="0" smtClean="0">
                <a:solidFill>
                  <a:srgbClr val="C00000"/>
                </a:solidFill>
              </a:rPr>
              <a:t>de droit commun </a:t>
            </a:r>
            <a:r>
              <a:rPr lang="fr-FR" sz="1800" dirty="0" smtClean="0">
                <a:solidFill>
                  <a:schemeClr val="tx1"/>
                </a:solidFill>
              </a:rPr>
              <a:t>et non plus PAP,</a:t>
            </a:r>
            <a:endParaRPr lang="fr-FR" sz="1800" dirty="0">
              <a:solidFill>
                <a:schemeClr val="tx1"/>
              </a:solidFill>
            </a:endParaRPr>
          </a:p>
          <a:p>
            <a:pPr lvl="1"/>
            <a:r>
              <a:rPr lang="fr-FR" sz="1800" dirty="0" smtClean="0">
                <a:solidFill>
                  <a:schemeClr val="tx1"/>
                </a:solidFill>
              </a:rPr>
              <a:t>à </a:t>
            </a:r>
            <a:r>
              <a:rPr lang="fr-FR" sz="1800" dirty="0">
                <a:solidFill>
                  <a:schemeClr val="tx1"/>
                </a:solidFill>
              </a:rPr>
              <a:t>défaut d’accord (carence de DS ou échec des négociations)</a:t>
            </a:r>
            <a:r>
              <a:rPr lang="fr-FR" sz="1800" dirty="0"/>
              <a:t>, </a:t>
            </a:r>
            <a:r>
              <a:rPr lang="fr-FR" sz="1800" b="1" dirty="0">
                <a:solidFill>
                  <a:srgbClr val="C00000"/>
                </a:solidFill>
              </a:rPr>
              <a:t>accord conclu entre l’employeur et les membres CSE </a:t>
            </a:r>
            <a:r>
              <a:rPr lang="fr-FR" sz="1800" dirty="0">
                <a:solidFill>
                  <a:schemeClr val="tx1"/>
                </a:solidFill>
              </a:rPr>
              <a:t>(à la </a:t>
            </a:r>
            <a:r>
              <a:rPr lang="fr-FR" sz="1800" dirty="0" smtClean="0">
                <a:solidFill>
                  <a:schemeClr val="tx1"/>
                </a:solidFill>
              </a:rPr>
              <a:t>majorité des membres salariés),</a:t>
            </a:r>
            <a:endParaRPr lang="fr-FR" sz="1800" dirty="0">
              <a:solidFill>
                <a:schemeClr val="tx1"/>
              </a:solidFill>
            </a:endParaRPr>
          </a:p>
          <a:p>
            <a:pPr lvl="1"/>
            <a:r>
              <a:rPr lang="fr-FR" sz="1800" dirty="0" smtClean="0">
                <a:solidFill>
                  <a:schemeClr val="tx1"/>
                </a:solidFill>
              </a:rPr>
              <a:t>à défaut </a:t>
            </a:r>
            <a:r>
              <a:rPr lang="fr-FR" sz="1800" dirty="0">
                <a:solidFill>
                  <a:schemeClr val="tx1"/>
                </a:solidFill>
              </a:rPr>
              <a:t>par </a:t>
            </a:r>
            <a:r>
              <a:rPr lang="fr-FR" sz="1800" b="1" dirty="0">
                <a:solidFill>
                  <a:srgbClr val="C00000"/>
                </a:solidFill>
              </a:rPr>
              <a:t>décision unilatérale de </a:t>
            </a:r>
            <a:r>
              <a:rPr lang="fr-FR" sz="1800" b="1" dirty="0" smtClean="0">
                <a:solidFill>
                  <a:srgbClr val="C00000"/>
                </a:solidFill>
              </a:rPr>
              <a:t>l’employeur </a:t>
            </a:r>
            <a:r>
              <a:rPr lang="fr-FR" sz="1800" dirty="0" smtClean="0"/>
              <a:t>: </a:t>
            </a:r>
            <a:endParaRPr lang="fr-FR" sz="1800" dirty="0"/>
          </a:p>
          <a:p>
            <a:pPr lvl="2"/>
            <a:r>
              <a:rPr lang="fr-FR" sz="1800" dirty="0">
                <a:solidFill>
                  <a:schemeClr val="tx1"/>
                </a:solidFill>
              </a:rPr>
              <a:t>en cas de litige sur la décision de l’employeur, saisine de la </a:t>
            </a:r>
            <a:r>
              <a:rPr lang="fr-FR" sz="1800" dirty="0" err="1" smtClean="0">
                <a:solidFill>
                  <a:schemeClr val="tx1"/>
                </a:solidFill>
              </a:rPr>
              <a:t>Direccte</a:t>
            </a:r>
            <a:r>
              <a:rPr lang="fr-FR" sz="1800" dirty="0" smtClean="0">
                <a:solidFill>
                  <a:schemeClr val="tx1"/>
                </a:solidFill>
              </a:rPr>
              <a:t>.</a:t>
            </a:r>
            <a:endParaRPr lang="fr-FR" sz="1800" dirty="0">
              <a:solidFill>
                <a:schemeClr val="tx1"/>
              </a:solidFill>
            </a:endParaRPr>
          </a:p>
          <a:p>
            <a:pPr lvl="2"/>
            <a:r>
              <a:rPr lang="fr-FR" sz="1800" dirty="0" smtClean="0">
                <a:solidFill>
                  <a:schemeClr val="tx1"/>
                </a:solidFill>
              </a:rPr>
              <a:t>décision </a:t>
            </a:r>
            <a:r>
              <a:rPr lang="fr-FR" sz="1800" dirty="0">
                <a:solidFill>
                  <a:schemeClr val="tx1"/>
                </a:solidFill>
              </a:rPr>
              <a:t>de la </a:t>
            </a:r>
            <a:r>
              <a:rPr lang="fr-FR" sz="1800" dirty="0" err="1">
                <a:solidFill>
                  <a:schemeClr val="tx1"/>
                </a:solidFill>
              </a:rPr>
              <a:t>Direccte</a:t>
            </a:r>
            <a:r>
              <a:rPr lang="fr-FR" sz="1800" dirty="0">
                <a:solidFill>
                  <a:schemeClr val="tx1"/>
                </a:solidFill>
              </a:rPr>
              <a:t> </a:t>
            </a:r>
            <a:r>
              <a:rPr lang="fr-FR" sz="1800" dirty="0" smtClean="0">
                <a:solidFill>
                  <a:schemeClr val="tx1"/>
                </a:solidFill>
              </a:rPr>
              <a:t>contestable devant le </a:t>
            </a:r>
            <a:r>
              <a:rPr lang="fr-FR" sz="1800" dirty="0">
                <a:solidFill>
                  <a:schemeClr val="tx1"/>
                </a:solidFill>
              </a:rPr>
              <a:t>juge </a:t>
            </a:r>
            <a:r>
              <a:rPr lang="fr-FR" sz="1800" dirty="0" smtClean="0">
                <a:solidFill>
                  <a:schemeClr val="tx1"/>
                </a:solidFill>
              </a:rPr>
              <a:t>judiciaire.</a:t>
            </a:r>
            <a:endParaRPr lang="fr-FR" sz="1800" dirty="0">
              <a:solidFill>
                <a:schemeClr val="tx1"/>
              </a:solidFill>
            </a:endParaRPr>
          </a:p>
          <a:p>
            <a:pPr marL="323850" indent="-285750"/>
            <a:endParaRPr lang="fr-FR" sz="1800" dirty="0"/>
          </a:p>
          <a:p>
            <a:pPr marL="323850" indent="-285750"/>
            <a:r>
              <a:rPr lang="fr-FR" sz="1800" dirty="0"/>
              <a:t>La notion </a:t>
            </a:r>
            <a:r>
              <a:rPr lang="fr-FR" sz="1800" b="1" dirty="0">
                <a:solidFill>
                  <a:srgbClr val="C00000"/>
                </a:solidFill>
              </a:rPr>
              <a:t>« d’établissement distinct »</a:t>
            </a:r>
            <a:r>
              <a:rPr lang="fr-FR" sz="1800" b="1" dirty="0"/>
              <a:t> </a:t>
            </a:r>
            <a:r>
              <a:rPr lang="fr-FR" sz="1800" dirty="0"/>
              <a:t>est désormais celle retenue pour le CE : critère de l’autonomie de gestion du responsable d’établissement notamment en matière de gestion du </a:t>
            </a:r>
            <a:r>
              <a:rPr lang="fr-FR" sz="1800" dirty="0" smtClean="0"/>
              <a:t>personnel.</a:t>
            </a:r>
            <a:endParaRPr lang="fr-FR" sz="1800" dirty="0"/>
          </a:p>
          <a:p>
            <a:pPr marL="0" indent="0">
              <a:buNone/>
            </a:pPr>
            <a:endParaRPr lang="fr-FR" dirty="0"/>
          </a:p>
        </p:txBody>
      </p:sp>
      <p:graphicFrame>
        <p:nvGraphicFramePr>
          <p:cNvPr id="9" name="Diagramme 8">
            <a:extLst>
              <a:ext uri="{FF2B5EF4-FFF2-40B4-BE49-F238E27FC236}">
                <a16:creationId xmlns:a16="http://schemas.microsoft.com/office/drawing/2014/main" xmlns="" id="{FB379CD0-4724-42F6-83A5-E2B452D13803}"/>
              </a:ext>
            </a:extLst>
          </p:cNvPr>
          <p:cNvGraphicFramePr/>
          <p:nvPr>
            <p:extLst/>
          </p:nvPr>
        </p:nvGraphicFramePr>
        <p:xfrm>
          <a:off x="5119353" y="1079999"/>
          <a:ext cx="6604000" cy="44026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 xmlns:p14="http://schemas.microsoft.com/office/powerpoint/2010/main" val="206658362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7"/>
          <p:cNvSpPr>
            <a:spLocks noGrp="1"/>
          </p:cNvSpPr>
          <p:nvPr>
            <p:ph type="title"/>
          </p:nvPr>
        </p:nvSpPr>
        <p:spPr/>
        <p:txBody>
          <a:bodyPr/>
          <a:lstStyle/>
          <a:p>
            <a:r>
              <a:rPr lang="fr-FR" b="1" dirty="0" smtClean="0"/>
              <a:t>Ce qui peut être négocié dans le PAP</a:t>
            </a:r>
            <a:endParaRPr lang="fr-FR" b="1" dirty="0"/>
          </a:p>
        </p:txBody>
      </p:sp>
      <p:graphicFrame>
        <p:nvGraphicFramePr>
          <p:cNvPr id="2" name="Espace réservé du contenu 1">
            <a:extLst>
              <a:ext uri="{FF2B5EF4-FFF2-40B4-BE49-F238E27FC236}">
                <a16:creationId xmlns:a16="http://schemas.microsoft.com/office/drawing/2014/main" xmlns="" id="{10C375AF-5665-4DE3-AED1-54C4BB99C571}"/>
              </a:ext>
            </a:extLst>
          </p:cNvPr>
          <p:cNvGraphicFramePr>
            <a:graphicFrameLocks noGrp="1"/>
          </p:cNvGraphicFramePr>
          <p:nvPr>
            <p:ph idx="1"/>
            <p:extLst>
              <p:ext uri="{D42A27DB-BD31-4B8C-83A1-F6EECF244321}">
                <p14:modId xmlns="" xmlns:p14="http://schemas.microsoft.com/office/powerpoint/2010/main" val="2537330977"/>
              </p:ext>
            </p:extLst>
          </p:nvPr>
        </p:nvGraphicFramePr>
        <p:xfrm>
          <a:off x="720427" y="2103745"/>
          <a:ext cx="7957253" cy="386097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ZoneTexte 3">
            <a:extLst>
              <a:ext uri="{FF2B5EF4-FFF2-40B4-BE49-F238E27FC236}">
                <a16:creationId xmlns:a16="http://schemas.microsoft.com/office/drawing/2014/main" xmlns="" id="{05C3B116-263D-421A-916D-FB8D43A651E9}"/>
              </a:ext>
            </a:extLst>
          </p:cNvPr>
          <p:cNvSpPr txBox="1"/>
          <p:nvPr/>
        </p:nvSpPr>
        <p:spPr>
          <a:xfrm>
            <a:off x="448193" y="5654400"/>
            <a:ext cx="8115621" cy="661720"/>
          </a:xfrm>
          <a:prstGeom prst="rect">
            <a:avLst/>
          </a:prstGeom>
          <a:noFill/>
        </p:spPr>
        <p:txBody>
          <a:bodyPr wrap="square" rtlCol="0">
            <a:spAutoFit/>
          </a:bodyPr>
          <a:lstStyle/>
          <a:p>
            <a:endParaRPr lang="fr-FR" sz="800" dirty="0"/>
          </a:p>
          <a:p>
            <a:endParaRPr lang="fr-FR" sz="1100" dirty="0"/>
          </a:p>
          <a:p>
            <a:endParaRPr lang="fr-FR" dirty="0"/>
          </a:p>
        </p:txBody>
      </p:sp>
      <p:sp>
        <p:nvSpPr>
          <p:cNvPr id="11" name="ZoneTexte 10">
            <a:extLst>
              <a:ext uri="{FF2B5EF4-FFF2-40B4-BE49-F238E27FC236}">
                <a16:creationId xmlns:a16="http://schemas.microsoft.com/office/drawing/2014/main" xmlns="" id="{6E68007F-4A3C-4EF7-ACDC-312C64D9DDC8}"/>
              </a:ext>
            </a:extLst>
          </p:cNvPr>
          <p:cNvSpPr txBox="1"/>
          <p:nvPr/>
        </p:nvSpPr>
        <p:spPr>
          <a:xfrm>
            <a:off x="310341" y="1094720"/>
            <a:ext cx="9285317" cy="646331"/>
          </a:xfrm>
          <a:prstGeom prst="rect">
            <a:avLst/>
          </a:prstGeom>
          <a:noFill/>
          <a:ln>
            <a:solidFill>
              <a:schemeClr val="accent1"/>
            </a:solidFill>
          </a:ln>
        </p:spPr>
        <p:txBody>
          <a:bodyPr wrap="square" rtlCol="0">
            <a:spAutoFit/>
          </a:bodyPr>
          <a:lstStyle/>
          <a:p>
            <a:pPr algn="ctr"/>
            <a:r>
              <a:rPr lang="fr-FR" b="1" dirty="0" smtClean="0">
                <a:solidFill>
                  <a:schemeClr val="accent1"/>
                </a:solidFill>
              </a:rPr>
              <a:t>La validité du PAP est soumise à une double condition de majorité :</a:t>
            </a:r>
            <a:br>
              <a:rPr lang="fr-FR" b="1" dirty="0" smtClean="0">
                <a:solidFill>
                  <a:schemeClr val="accent1"/>
                </a:solidFill>
              </a:rPr>
            </a:br>
            <a:r>
              <a:rPr lang="fr-FR" b="1" dirty="0" smtClean="0">
                <a:solidFill>
                  <a:schemeClr val="accent1"/>
                </a:solidFill>
              </a:rPr>
              <a:t>majorité des OS participantes et OS représentatives ayant obtenu 50% des suffrages exprimés. </a:t>
            </a:r>
            <a:endParaRPr lang="fr-FR" b="1" dirty="0">
              <a:solidFill>
                <a:schemeClr val="accent1"/>
              </a:solidFill>
            </a:endParaRPr>
          </a:p>
        </p:txBody>
      </p:sp>
    </p:spTree>
    <p:extLst>
      <p:ext uri="{BB962C8B-B14F-4D97-AF65-F5344CB8AC3E}">
        <p14:creationId xmlns="" xmlns:p14="http://schemas.microsoft.com/office/powerpoint/2010/main" val="204085380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0B26957F-B92D-4F6F-BC53-83DE3D0D539A}"/>
              </a:ext>
            </a:extLst>
          </p:cNvPr>
          <p:cNvSpPr>
            <a:spLocks noGrp="1"/>
          </p:cNvSpPr>
          <p:nvPr>
            <p:ph type="title"/>
          </p:nvPr>
        </p:nvSpPr>
        <p:spPr/>
        <p:txBody>
          <a:bodyPr/>
          <a:lstStyle/>
          <a:p>
            <a:r>
              <a:rPr lang="fr-FR" b="1" dirty="0" smtClean="0"/>
              <a:t>Nombre </a:t>
            </a:r>
            <a:r>
              <a:rPr lang="fr-FR" b="1" dirty="0"/>
              <a:t>d’élus et heures de </a:t>
            </a:r>
            <a:r>
              <a:rPr lang="fr-FR" b="1" dirty="0" smtClean="0"/>
              <a:t>délégation (article </a:t>
            </a:r>
            <a:r>
              <a:rPr lang="fr-FR" b="1" dirty="0" err="1" smtClean="0"/>
              <a:t>R</a:t>
            </a:r>
            <a:r>
              <a:rPr lang="fr-FR" b="1" dirty="0" smtClean="0"/>
              <a:t> 2314-1)</a:t>
            </a:r>
            <a:endParaRPr lang="fr-FR" b="1" dirty="0"/>
          </a:p>
        </p:txBody>
      </p:sp>
      <p:graphicFrame>
        <p:nvGraphicFramePr>
          <p:cNvPr id="11" name="Espace réservé du contenu 10"/>
          <p:cNvGraphicFramePr>
            <a:graphicFrameLocks noGrp="1"/>
          </p:cNvGraphicFramePr>
          <p:nvPr>
            <p:ph idx="1"/>
          </p:nvPr>
        </p:nvGraphicFramePr>
        <p:xfrm>
          <a:off x="438383" y="959580"/>
          <a:ext cx="4248000" cy="5040000"/>
        </p:xfrm>
        <a:graphic>
          <a:graphicData uri="http://schemas.openxmlformats.org/drawingml/2006/table">
            <a:tbl>
              <a:tblPr firstRow="1" bandRow="1">
                <a:tableStyleId>{5C22544A-7EE6-4342-B048-85BDC9FD1C3A}</a:tableStyleId>
              </a:tblPr>
              <a:tblGrid>
                <a:gridCol w="1062000"/>
                <a:gridCol w="1062000"/>
                <a:gridCol w="1062000"/>
                <a:gridCol w="1062000"/>
              </a:tblGrid>
              <a:tr h="180000">
                <a:tc>
                  <a:txBody>
                    <a:bodyPr/>
                    <a:lstStyle/>
                    <a:p>
                      <a:pPr marL="40005" algn="ctr" fontAlgn="base">
                        <a:lnSpc>
                          <a:spcPts val="705"/>
                        </a:lnSpc>
                        <a:spcBef>
                          <a:spcPts val="300"/>
                        </a:spcBef>
                        <a:spcAft>
                          <a:spcPts val="300"/>
                        </a:spcAft>
                      </a:pPr>
                      <a:r>
                        <a:rPr lang="fr-FR" sz="800" dirty="0">
                          <a:solidFill>
                            <a:schemeClr val="bg1"/>
                          </a:solidFill>
                          <a:latin typeface="Arial"/>
                          <a:ea typeface="Arial"/>
                          <a:cs typeface="Times New Roman"/>
                        </a:rPr>
                        <a:t>Effectif</a:t>
                      </a:r>
                      <a:endParaRPr lang="fr-FR" sz="800" dirty="0">
                        <a:solidFill>
                          <a:schemeClr val="bg1"/>
                        </a:solidFill>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a:solidFill>
                            <a:schemeClr val="bg1"/>
                          </a:solidFill>
                          <a:latin typeface="Arial"/>
                          <a:ea typeface="Arial"/>
                          <a:cs typeface="Times New Roman"/>
                        </a:rPr>
                        <a:t>Sièges</a:t>
                      </a:r>
                      <a:endParaRPr lang="fr-FR" sz="800">
                        <a:solidFill>
                          <a:schemeClr val="bg1"/>
                        </a:solidFill>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a:solidFill>
                            <a:schemeClr val="bg1"/>
                          </a:solidFill>
                          <a:latin typeface="Arial"/>
                          <a:ea typeface="Arial"/>
                          <a:cs typeface="Times New Roman"/>
                        </a:rPr>
                        <a:t>Par titulaire</a:t>
                      </a:r>
                      <a:endParaRPr lang="fr-FR" sz="800">
                        <a:solidFill>
                          <a:schemeClr val="bg1"/>
                        </a:solidFill>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dirty="0">
                          <a:solidFill>
                            <a:schemeClr val="bg1"/>
                          </a:solidFill>
                          <a:latin typeface="Arial"/>
                          <a:ea typeface="Arial"/>
                          <a:cs typeface="Times New Roman"/>
                        </a:rPr>
                        <a:t>Total</a:t>
                      </a:r>
                      <a:endParaRPr lang="fr-FR" sz="800" dirty="0">
                        <a:solidFill>
                          <a:schemeClr val="bg1"/>
                        </a:solidFill>
                        <a:latin typeface="Times New Roman"/>
                        <a:ea typeface="PMingLiU"/>
                        <a:cs typeface="Times New Roman"/>
                      </a:endParaRPr>
                    </a:p>
                  </a:txBody>
                  <a:tcPr marL="0" marR="0" marT="0" marB="0" anchor="ctr"/>
                </a:tc>
              </a:tr>
              <a:tr h="180000">
                <a:tc>
                  <a:txBody>
                    <a:bodyPr/>
                    <a:lstStyle/>
                    <a:p>
                      <a:pPr marL="40005" algn="ctr" fontAlgn="base">
                        <a:lnSpc>
                          <a:spcPts val="705"/>
                        </a:lnSpc>
                        <a:spcBef>
                          <a:spcPts val="300"/>
                        </a:spcBef>
                        <a:spcAft>
                          <a:spcPts val="300"/>
                        </a:spcAft>
                      </a:pPr>
                      <a:r>
                        <a:rPr lang="fr-FR" sz="800" dirty="0">
                          <a:solidFill>
                            <a:srgbClr val="000000"/>
                          </a:solidFill>
                          <a:latin typeface="Arial"/>
                          <a:ea typeface="Arial"/>
                          <a:cs typeface="Times New Roman"/>
                        </a:rPr>
                        <a:t>11 à 24</a:t>
                      </a:r>
                      <a:endParaRPr lang="fr-FR" sz="800" dirty="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a:solidFill>
                            <a:srgbClr val="000000"/>
                          </a:solidFill>
                          <a:latin typeface="Arial"/>
                          <a:ea typeface="Arial"/>
                          <a:cs typeface="Times New Roman"/>
                        </a:rPr>
                        <a:t>1</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a:solidFill>
                            <a:srgbClr val="000000"/>
                          </a:solidFill>
                          <a:latin typeface="Arial"/>
                          <a:ea typeface="Arial"/>
                          <a:cs typeface="Times New Roman"/>
                        </a:rPr>
                        <a:t>10</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dirty="0">
                          <a:solidFill>
                            <a:srgbClr val="000000"/>
                          </a:solidFill>
                          <a:latin typeface="Arial"/>
                          <a:ea typeface="Arial"/>
                          <a:cs typeface="Times New Roman"/>
                        </a:rPr>
                        <a:t>10</a:t>
                      </a:r>
                      <a:endParaRPr lang="fr-FR" sz="800" dirty="0">
                        <a:latin typeface="Times New Roman"/>
                        <a:ea typeface="PMingLiU"/>
                        <a:cs typeface="Times New Roman"/>
                      </a:endParaRPr>
                    </a:p>
                  </a:txBody>
                  <a:tcPr marL="0" marR="0" marT="0" marB="0" anchor="ctr"/>
                </a:tc>
              </a:tr>
              <a:tr h="180000">
                <a:tc>
                  <a:txBody>
                    <a:bodyPr/>
                    <a:lstStyle/>
                    <a:p>
                      <a:pPr marL="40005" algn="ctr" fontAlgn="base">
                        <a:lnSpc>
                          <a:spcPts val="705"/>
                        </a:lnSpc>
                        <a:spcBef>
                          <a:spcPts val="300"/>
                        </a:spcBef>
                        <a:spcAft>
                          <a:spcPts val="300"/>
                        </a:spcAft>
                      </a:pPr>
                      <a:r>
                        <a:rPr lang="fr-FR" sz="800">
                          <a:solidFill>
                            <a:srgbClr val="000000"/>
                          </a:solidFill>
                          <a:latin typeface="Arial"/>
                          <a:ea typeface="Arial"/>
                          <a:cs typeface="Times New Roman"/>
                        </a:rPr>
                        <a:t>25 à 49</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a:solidFill>
                            <a:srgbClr val="000000"/>
                          </a:solidFill>
                          <a:latin typeface="Arial"/>
                          <a:ea typeface="Arial"/>
                          <a:cs typeface="Times New Roman"/>
                        </a:rPr>
                        <a:t>2</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a:solidFill>
                            <a:srgbClr val="000000"/>
                          </a:solidFill>
                          <a:latin typeface="Arial"/>
                          <a:ea typeface="Arial"/>
                          <a:cs typeface="Times New Roman"/>
                        </a:rPr>
                        <a:t>10</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dirty="0">
                          <a:solidFill>
                            <a:srgbClr val="000000"/>
                          </a:solidFill>
                          <a:latin typeface="Arial"/>
                          <a:ea typeface="Arial"/>
                          <a:cs typeface="Times New Roman"/>
                        </a:rPr>
                        <a:t>20</a:t>
                      </a:r>
                      <a:endParaRPr lang="fr-FR" sz="800" dirty="0">
                        <a:latin typeface="Times New Roman"/>
                        <a:ea typeface="PMingLiU"/>
                        <a:cs typeface="Times New Roman"/>
                      </a:endParaRPr>
                    </a:p>
                  </a:txBody>
                  <a:tcPr marL="0" marR="0" marT="0" marB="0" anchor="ctr"/>
                </a:tc>
              </a:tr>
              <a:tr h="180000">
                <a:tc>
                  <a:txBody>
                    <a:bodyPr/>
                    <a:lstStyle/>
                    <a:p>
                      <a:pPr marL="40005" algn="ctr" fontAlgn="base">
                        <a:lnSpc>
                          <a:spcPts val="705"/>
                        </a:lnSpc>
                        <a:spcBef>
                          <a:spcPts val="300"/>
                        </a:spcBef>
                        <a:spcAft>
                          <a:spcPts val="300"/>
                        </a:spcAft>
                      </a:pPr>
                      <a:r>
                        <a:rPr lang="fr-FR" sz="800">
                          <a:solidFill>
                            <a:srgbClr val="000000"/>
                          </a:solidFill>
                          <a:latin typeface="Arial"/>
                          <a:ea typeface="Arial"/>
                          <a:cs typeface="Times New Roman"/>
                        </a:rPr>
                        <a:t>50 à 74</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a:solidFill>
                            <a:srgbClr val="000000"/>
                          </a:solidFill>
                          <a:latin typeface="Arial"/>
                          <a:ea typeface="Arial"/>
                          <a:cs typeface="Times New Roman"/>
                        </a:rPr>
                        <a:t>4</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a:solidFill>
                            <a:srgbClr val="000000"/>
                          </a:solidFill>
                          <a:latin typeface="Arial"/>
                          <a:ea typeface="Arial"/>
                          <a:cs typeface="Times New Roman"/>
                        </a:rPr>
                        <a:t>18</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dirty="0">
                          <a:solidFill>
                            <a:srgbClr val="000000"/>
                          </a:solidFill>
                          <a:latin typeface="Arial"/>
                          <a:ea typeface="Arial"/>
                          <a:cs typeface="Times New Roman"/>
                        </a:rPr>
                        <a:t>72</a:t>
                      </a:r>
                      <a:endParaRPr lang="fr-FR" sz="800" dirty="0">
                        <a:latin typeface="Times New Roman"/>
                        <a:ea typeface="PMingLiU"/>
                        <a:cs typeface="Times New Roman"/>
                      </a:endParaRPr>
                    </a:p>
                  </a:txBody>
                  <a:tcPr marL="0" marR="0" marT="0" marB="0" anchor="ctr"/>
                </a:tc>
              </a:tr>
              <a:tr h="180000">
                <a:tc>
                  <a:txBody>
                    <a:bodyPr/>
                    <a:lstStyle/>
                    <a:p>
                      <a:pPr marL="40005" algn="ctr" fontAlgn="base">
                        <a:lnSpc>
                          <a:spcPts val="705"/>
                        </a:lnSpc>
                        <a:spcBef>
                          <a:spcPts val="300"/>
                        </a:spcBef>
                        <a:spcAft>
                          <a:spcPts val="300"/>
                        </a:spcAft>
                      </a:pPr>
                      <a:r>
                        <a:rPr lang="fr-FR" sz="800">
                          <a:solidFill>
                            <a:srgbClr val="000000"/>
                          </a:solidFill>
                          <a:latin typeface="Arial"/>
                          <a:ea typeface="Arial"/>
                          <a:cs typeface="Times New Roman"/>
                        </a:rPr>
                        <a:t>75 à 99</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a:solidFill>
                            <a:srgbClr val="000000"/>
                          </a:solidFill>
                          <a:latin typeface="Arial"/>
                          <a:ea typeface="Arial"/>
                          <a:cs typeface="Times New Roman"/>
                        </a:rPr>
                        <a:t>5</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a:solidFill>
                            <a:srgbClr val="000000"/>
                          </a:solidFill>
                          <a:latin typeface="Arial"/>
                          <a:ea typeface="Arial"/>
                          <a:cs typeface="Times New Roman"/>
                        </a:rPr>
                        <a:t>19</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dirty="0">
                          <a:solidFill>
                            <a:srgbClr val="000000"/>
                          </a:solidFill>
                          <a:latin typeface="Arial"/>
                          <a:ea typeface="Arial"/>
                          <a:cs typeface="Times New Roman"/>
                        </a:rPr>
                        <a:t>95</a:t>
                      </a:r>
                      <a:endParaRPr lang="fr-FR" sz="800" dirty="0">
                        <a:latin typeface="Times New Roman"/>
                        <a:ea typeface="PMingLiU"/>
                        <a:cs typeface="Times New Roman"/>
                      </a:endParaRPr>
                    </a:p>
                  </a:txBody>
                  <a:tcPr marL="0" marR="0" marT="0" marB="0" anchor="ctr"/>
                </a:tc>
              </a:tr>
              <a:tr h="180000">
                <a:tc>
                  <a:txBody>
                    <a:bodyPr/>
                    <a:lstStyle/>
                    <a:p>
                      <a:pPr marL="40005" algn="ctr" fontAlgn="base">
                        <a:lnSpc>
                          <a:spcPts val="705"/>
                        </a:lnSpc>
                        <a:spcBef>
                          <a:spcPts val="300"/>
                        </a:spcBef>
                        <a:spcAft>
                          <a:spcPts val="300"/>
                        </a:spcAft>
                      </a:pPr>
                      <a:r>
                        <a:rPr lang="fr-FR" sz="800">
                          <a:solidFill>
                            <a:srgbClr val="000000"/>
                          </a:solidFill>
                          <a:latin typeface="Arial"/>
                          <a:ea typeface="Arial"/>
                          <a:cs typeface="Times New Roman"/>
                        </a:rPr>
                        <a:t>100 à 124</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a:solidFill>
                            <a:srgbClr val="000000"/>
                          </a:solidFill>
                          <a:latin typeface="Arial"/>
                          <a:ea typeface="Arial"/>
                          <a:cs typeface="Times New Roman"/>
                        </a:rPr>
                        <a:t>6</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a:solidFill>
                            <a:srgbClr val="000000"/>
                          </a:solidFill>
                          <a:latin typeface="Arial"/>
                          <a:ea typeface="Arial"/>
                          <a:cs typeface="Times New Roman"/>
                        </a:rPr>
                        <a:t>21</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dirty="0">
                          <a:solidFill>
                            <a:srgbClr val="000000"/>
                          </a:solidFill>
                          <a:latin typeface="Arial"/>
                          <a:ea typeface="Arial"/>
                          <a:cs typeface="Times New Roman"/>
                        </a:rPr>
                        <a:t>126</a:t>
                      </a:r>
                      <a:endParaRPr lang="fr-FR" sz="800" dirty="0">
                        <a:latin typeface="Times New Roman"/>
                        <a:ea typeface="PMingLiU"/>
                        <a:cs typeface="Times New Roman"/>
                      </a:endParaRPr>
                    </a:p>
                  </a:txBody>
                  <a:tcPr marL="0" marR="0" marT="0" marB="0" anchor="ctr"/>
                </a:tc>
              </a:tr>
              <a:tr h="180000">
                <a:tc>
                  <a:txBody>
                    <a:bodyPr/>
                    <a:lstStyle/>
                    <a:p>
                      <a:pPr marL="40005" algn="ctr" fontAlgn="base">
                        <a:lnSpc>
                          <a:spcPts val="705"/>
                        </a:lnSpc>
                        <a:spcBef>
                          <a:spcPts val="300"/>
                        </a:spcBef>
                        <a:spcAft>
                          <a:spcPts val="300"/>
                        </a:spcAft>
                      </a:pPr>
                      <a:r>
                        <a:rPr lang="fr-FR" sz="800">
                          <a:solidFill>
                            <a:srgbClr val="000000"/>
                          </a:solidFill>
                          <a:latin typeface="Arial"/>
                          <a:ea typeface="Arial"/>
                          <a:cs typeface="Times New Roman"/>
                        </a:rPr>
                        <a:t>125 à 149</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a:solidFill>
                            <a:srgbClr val="000000"/>
                          </a:solidFill>
                          <a:latin typeface="Arial"/>
                          <a:ea typeface="Arial"/>
                          <a:cs typeface="Times New Roman"/>
                        </a:rPr>
                        <a:t>7</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a:solidFill>
                            <a:srgbClr val="000000"/>
                          </a:solidFill>
                          <a:latin typeface="Arial"/>
                          <a:ea typeface="Arial"/>
                          <a:cs typeface="Times New Roman"/>
                        </a:rPr>
                        <a:t>21</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dirty="0">
                          <a:solidFill>
                            <a:srgbClr val="000000"/>
                          </a:solidFill>
                          <a:latin typeface="Arial"/>
                          <a:ea typeface="Arial"/>
                          <a:cs typeface="Times New Roman"/>
                        </a:rPr>
                        <a:t>147</a:t>
                      </a:r>
                      <a:endParaRPr lang="fr-FR" sz="800" dirty="0">
                        <a:latin typeface="Times New Roman"/>
                        <a:ea typeface="PMingLiU"/>
                        <a:cs typeface="Times New Roman"/>
                      </a:endParaRPr>
                    </a:p>
                  </a:txBody>
                  <a:tcPr marL="0" marR="0" marT="0" marB="0" anchor="ctr"/>
                </a:tc>
              </a:tr>
              <a:tr h="180000">
                <a:tc>
                  <a:txBody>
                    <a:bodyPr/>
                    <a:lstStyle/>
                    <a:p>
                      <a:pPr marL="40005" algn="ctr" fontAlgn="base">
                        <a:lnSpc>
                          <a:spcPts val="705"/>
                        </a:lnSpc>
                        <a:spcBef>
                          <a:spcPts val="300"/>
                        </a:spcBef>
                        <a:spcAft>
                          <a:spcPts val="300"/>
                        </a:spcAft>
                      </a:pPr>
                      <a:r>
                        <a:rPr lang="fr-FR" sz="800">
                          <a:solidFill>
                            <a:srgbClr val="000000"/>
                          </a:solidFill>
                          <a:latin typeface="Arial"/>
                          <a:ea typeface="Arial"/>
                          <a:cs typeface="Times New Roman"/>
                        </a:rPr>
                        <a:t>150 à 174</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a:solidFill>
                            <a:srgbClr val="000000"/>
                          </a:solidFill>
                          <a:latin typeface="Arial"/>
                          <a:ea typeface="Arial"/>
                          <a:cs typeface="Times New Roman"/>
                        </a:rPr>
                        <a:t>8</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a:solidFill>
                            <a:srgbClr val="000000"/>
                          </a:solidFill>
                          <a:latin typeface="Arial"/>
                          <a:ea typeface="Arial"/>
                          <a:cs typeface="Times New Roman"/>
                        </a:rPr>
                        <a:t>21</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dirty="0">
                          <a:solidFill>
                            <a:srgbClr val="000000"/>
                          </a:solidFill>
                          <a:latin typeface="Arial"/>
                          <a:ea typeface="Arial"/>
                          <a:cs typeface="Times New Roman"/>
                        </a:rPr>
                        <a:t>168</a:t>
                      </a:r>
                      <a:endParaRPr lang="fr-FR" sz="800" dirty="0">
                        <a:latin typeface="Times New Roman"/>
                        <a:ea typeface="PMingLiU"/>
                        <a:cs typeface="Times New Roman"/>
                      </a:endParaRPr>
                    </a:p>
                  </a:txBody>
                  <a:tcPr marL="0" marR="0" marT="0" marB="0" anchor="ctr"/>
                </a:tc>
              </a:tr>
              <a:tr h="180000">
                <a:tc>
                  <a:txBody>
                    <a:bodyPr/>
                    <a:lstStyle/>
                    <a:p>
                      <a:pPr marL="40005" algn="ctr" fontAlgn="base">
                        <a:lnSpc>
                          <a:spcPts val="705"/>
                        </a:lnSpc>
                        <a:spcBef>
                          <a:spcPts val="300"/>
                        </a:spcBef>
                        <a:spcAft>
                          <a:spcPts val="300"/>
                        </a:spcAft>
                      </a:pPr>
                      <a:r>
                        <a:rPr lang="fr-FR" sz="800">
                          <a:solidFill>
                            <a:srgbClr val="000000"/>
                          </a:solidFill>
                          <a:latin typeface="Arial"/>
                          <a:ea typeface="Arial"/>
                          <a:cs typeface="Times New Roman"/>
                        </a:rPr>
                        <a:t>175 à 199</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a:solidFill>
                            <a:srgbClr val="000000"/>
                          </a:solidFill>
                          <a:latin typeface="Arial"/>
                          <a:ea typeface="Arial"/>
                          <a:cs typeface="Times New Roman"/>
                        </a:rPr>
                        <a:t>9</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a:solidFill>
                            <a:srgbClr val="000000"/>
                          </a:solidFill>
                          <a:latin typeface="Arial"/>
                          <a:ea typeface="Arial"/>
                          <a:cs typeface="Times New Roman"/>
                        </a:rPr>
                        <a:t>21</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dirty="0">
                          <a:solidFill>
                            <a:srgbClr val="000000"/>
                          </a:solidFill>
                          <a:latin typeface="Arial"/>
                          <a:ea typeface="Arial"/>
                          <a:cs typeface="Times New Roman"/>
                        </a:rPr>
                        <a:t>189</a:t>
                      </a:r>
                      <a:endParaRPr lang="fr-FR" sz="800" dirty="0">
                        <a:latin typeface="Times New Roman"/>
                        <a:ea typeface="PMingLiU"/>
                        <a:cs typeface="Times New Roman"/>
                      </a:endParaRPr>
                    </a:p>
                  </a:txBody>
                  <a:tcPr marL="0" marR="0" marT="0" marB="0" anchor="ctr"/>
                </a:tc>
              </a:tr>
              <a:tr h="180000">
                <a:tc>
                  <a:txBody>
                    <a:bodyPr/>
                    <a:lstStyle/>
                    <a:p>
                      <a:pPr marL="40005" algn="ctr" fontAlgn="base">
                        <a:lnSpc>
                          <a:spcPts val="705"/>
                        </a:lnSpc>
                        <a:spcBef>
                          <a:spcPts val="300"/>
                        </a:spcBef>
                        <a:spcAft>
                          <a:spcPts val="300"/>
                        </a:spcAft>
                      </a:pPr>
                      <a:r>
                        <a:rPr lang="fr-FR" sz="800">
                          <a:solidFill>
                            <a:srgbClr val="000000"/>
                          </a:solidFill>
                          <a:latin typeface="Arial"/>
                          <a:ea typeface="Arial"/>
                          <a:cs typeface="Times New Roman"/>
                        </a:rPr>
                        <a:t>200 à 249</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a:solidFill>
                            <a:srgbClr val="000000"/>
                          </a:solidFill>
                          <a:latin typeface="Arial"/>
                          <a:ea typeface="Arial"/>
                          <a:cs typeface="Times New Roman"/>
                        </a:rPr>
                        <a:t>10</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a:solidFill>
                            <a:srgbClr val="000000"/>
                          </a:solidFill>
                          <a:latin typeface="Arial"/>
                          <a:ea typeface="Arial"/>
                          <a:cs typeface="Times New Roman"/>
                        </a:rPr>
                        <a:t>22</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dirty="0">
                          <a:solidFill>
                            <a:srgbClr val="000000"/>
                          </a:solidFill>
                          <a:latin typeface="Arial"/>
                          <a:ea typeface="Arial"/>
                          <a:cs typeface="Times New Roman"/>
                        </a:rPr>
                        <a:t>220</a:t>
                      </a:r>
                      <a:endParaRPr lang="fr-FR" sz="800" dirty="0">
                        <a:latin typeface="Times New Roman"/>
                        <a:ea typeface="PMingLiU"/>
                        <a:cs typeface="Times New Roman"/>
                      </a:endParaRPr>
                    </a:p>
                  </a:txBody>
                  <a:tcPr marL="0" marR="0" marT="0" marB="0" anchor="ctr"/>
                </a:tc>
              </a:tr>
              <a:tr h="180000">
                <a:tc>
                  <a:txBody>
                    <a:bodyPr/>
                    <a:lstStyle/>
                    <a:p>
                      <a:pPr marL="40005" algn="ctr" fontAlgn="base">
                        <a:lnSpc>
                          <a:spcPts val="705"/>
                        </a:lnSpc>
                        <a:spcBef>
                          <a:spcPts val="300"/>
                        </a:spcBef>
                        <a:spcAft>
                          <a:spcPts val="300"/>
                        </a:spcAft>
                      </a:pPr>
                      <a:r>
                        <a:rPr lang="fr-FR" sz="800">
                          <a:solidFill>
                            <a:srgbClr val="000000"/>
                          </a:solidFill>
                          <a:latin typeface="Arial"/>
                          <a:ea typeface="Arial"/>
                          <a:cs typeface="Times New Roman"/>
                        </a:rPr>
                        <a:t>250 à 299</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a:solidFill>
                            <a:srgbClr val="000000"/>
                          </a:solidFill>
                          <a:latin typeface="Arial"/>
                          <a:ea typeface="Arial"/>
                          <a:cs typeface="Times New Roman"/>
                        </a:rPr>
                        <a:t>11</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a:solidFill>
                            <a:srgbClr val="000000"/>
                          </a:solidFill>
                          <a:latin typeface="Arial"/>
                          <a:ea typeface="Arial"/>
                          <a:cs typeface="Times New Roman"/>
                        </a:rPr>
                        <a:t>22</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dirty="0">
                          <a:solidFill>
                            <a:srgbClr val="000000"/>
                          </a:solidFill>
                          <a:latin typeface="Arial"/>
                          <a:ea typeface="Arial"/>
                          <a:cs typeface="Times New Roman"/>
                        </a:rPr>
                        <a:t>242</a:t>
                      </a:r>
                      <a:endParaRPr lang="fr-FR" sz="800" dirty="0">
                        <a:latin typeface="Times New Roman"/>
                        <a:ea typeface="PMingLiU"/>
                        <a:cs typeface="Times New Roman"/>
                      </a:endParaRPr>
                    </a:p>
                  </a:txBody>
                  <a:tcPr marL="0" marR="0" marT="0" marB="0" anchor="ctr"/>
                </a:tc>
              </a:tr>
              <a:tr h="180000">
                <a:tc>
                  <a:txBody>
                    <a:bodyPr/>
                    <a:lstStyle/>
                    <a:p>
                      <a:pPr marL="40005" algn="ctr" fontAlgn="base">
                        <a:lnSpc>
                          <a:spcPts val="705"/>
                        </a:lnSpc>
                        <a:spcBef>
                          <a:spcPts val="300"/>
                        </a:spcBef>
                        <a:spcAft>
                          <a:spcPts val="300"/>
                        </a:spcAft>
                      </a:pPr>
                      <a:r>
                        <a:rPr lang="fr-FR" sz="800">
                          <a:solidFill>
                            <a:srgbClr val="000000"/>
                          </a:solidFill>
                          <a:latin typeface="Arial"/>
                          <a:ea typeface="Arial"/>
                          <a:cs typeface="Times New Roman"/>
                        </a:rPr>
                        <a:t>300 à 399</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a:solidFill>
                            <a:srgbClr val="000000"/>
                          </a:solidFill>
                          <a:latin typeface="Arial"/>
                          <a:ea typeface="Arial"/>
                          <a:cs typeface="Times New Roman"/>
                        </a:rPr>
                        <a:t>11</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a:solidFill>
                            <a:srgbClr val="000000"/>
                          </a:solidFill>
                          <a:latin typeface="Arial"/>
                          <a:ea typeface="Arial"/>
                          <a:cs typeface="Times New Roman"/>
                        </a:rPr>
                        <a:t>22</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dirty="0">
                          <a:solidFill>
                            <a:srgbClr val="000000"/>
                          </a:solidFill>
                          <a:latin typeface="Arial"/>
                          <a:ea typeface="Arial"/>
                          <a:cs typeface="Times New Roman"/>
                        </a:rPr>
                        <a:t>242</a:t>
                      </a:r>
                      <a:endParaRPr lang="fr-FR" sz="800" dirty="0">
                        <a:latin typeface="Times New Roman"/>
                        <a:ea typeface="PMingLiU"/>
                        <a:cs typeface="Times New Roman"/>
                      </a:endParaRPr>
                    </a:p>
                  </a:txBody>
                  <a:tcPr marL="0" marR="0" marT="0" marB="0" anchor="ctr"/>
                </a:tc>
              </a:tr>
              <a:tr h="180000">
                <a:tc>
                  <a:txBody>
                    <a:bodyPr/>
                    <a:lstStyle/>
                    <a:p>
                      <a:pPr marL="40005" algn="ctr" fontAlgn="base">
                        <a:lnSpc>
                          <a:spcPts val="705"/>
                        </a:lnSpc>
                        <a:spcBef>
                          <a:spcPts val="300"/>
                        </a:spcBef>
                        <a:spcAft>
                          <a:spcPts val="300"/>
                        </a:spcAft>
                      </a:pPr>
                      <a:r>
                        <a:rPr lang="fr-FR" sz="800">
                          <a:solidFill>
                            <a:srgbClr val="000000"/>
                          </a:solidFill>
                          <a:latin typeface="Arial"/>
                          <a:ea typeface="Arial"/>
                          <a:cs typeface="Times New Roman"/>
                        </a:rPr>
                        <a:t>400 à 499</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a:solidFill>
                            <a:srgbClr val="000000"/>
                          </a:solidFill>
                          <a:latin typeface="Arial"/>
                          <a:ea typeface="Arial"/>
                          <a:cs typeface="Times New Roman"/>
                        </a:rPr>
                        <a:t>12</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a:solidFill>
                            <a:srgbClr val="000000"/>
                          </a:solidFill>
                          <a:latin typeface="Arial"/>
                          <a:ea typeface="Arial"/>
                          <a:cs typeface="Times New Roman"/>
                        </a:rPr>
                        <a:t>22</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dirty="0">
                          <a:solidFill>
                            <a:srgbClr val="000000"/>
                          </a:solidFill>
                          <a:latin typeface="Arial"/>
                          <a:ea typeface="Arial"/>
                          <a:cs typeface="Times New Roman"/>
                        </a:rPr>
                        <a:t>264</a:t>
                      </a:r>
                      <a:endParaRPr lang="fr-FR" sz="800" dirty="0">
                        <a:latin typeface="Times New Roman"/>
                        <a:ea typeface="PMingLiU"/>
                        <a:cs typeface="Times New Roman"/>
                      </a:endParaRPr>
                    </a:p>
                  </a:txBody>
                  <a:tcPr marL="0" marR="0" marT="0" marB="0" anchor="ctr"/>
                </a:tc>
              </a:tr>
              <a:tr h="180000">
                <a:tc>
                  <a:txBody>
                    <a:bodyPr/>
                    <a:lstStyle/>
                    <a:p>
                      <a:pPr marL="40005" algn="ctr" fontAlgn="base">
                        <a:lnSpc>
                          <a:spcPts val="705"/>
                        </a:lnSpc>
                        <a:spcBef>
                          <a:spcPts val="300"/>
                        </a:spcBef>
                        <a:spcAft>
                          <a:spcPts val="300"/>
                        </a:spcAft>
                      </a:pPr>
                      <a:r>
                        <a:rPr lang="fr-FR" sz="800">
                          <a:solidFill>
                            <a:srgbClr val="000000"/>
                          </a:solidFill>
                          <a:latin typeface="Arial"/>
                          <a:ea typeface="Arial"/>
                          <a:cs typeface="Times New Roman"/>
                        </a:rPr>
                        <a:t>500 à 599</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a:solidFill>
                            <a:srgbClr val="000000"/>
                          </a:solidFill>
                          <a:latin typeface="Arial"/>
                          <a:ea typeface="Arial"/>
                          <a:cs typeface="Times New Roman"/>
                        </a:rPr>
                        <a:t>13</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a:solidFill>
                            <a:srgbClr val="000000"/>
                          </a:solidFill>
                          <a:latin typeface="Arial"/>
                          <a:ea typeface="Arial"/>
                          <a:cs typeface="Times New Roman"/>
                        </a:rPr>
                        <a:t>24</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dirty="0">
                          <a:solidFill>
                            <a:srgbClr val="000000"/>
                          </a:solidFill>
                          <a:latin typeface="Arial"/>
                          <a:ea typeface="Arial"/>
                          <a:cs typeface="Times New Roman"/>
                        </a:rPr>
                        <a:t>312</a:t>
                      </a:r>
                      <a:endParaRPr lang="fr-FR" sz="800" dirty="0">
                        <a:latin typeface="Times New Roman"/>
                        <a:ea typeface="PMingLiU"/>
                        <a:cs typeface="Times New Roman"/>
                      </a:endParaRPr>
                    </a:p>
                  </a:txBody>
                  <a:tcPr marL="0" marR="0" marT="0" marB="0" anchor="ctr"/>
                </a:tc>
              </a:tr>
              <a:tr h="180000">
                <a:tc>
                  <a:txBody>
                    <a:bodyPr/>
                    <a:lstStyle/>
                    <a:p>
                      <a:pPr marL="40005" algn="ctr" fontAlgn="base">
                        <a:lnSpc>
                          <a:spcPts val="705"/>
                        </a:lnSpc>
                        <a:spcBef>
                          <a:spcPts val="300"/>
                        </a:spcBef>
                        <a:spcAft>
                          <a:spcPts val="300"/>
                        </a:spcAft>
                      </a:pPr>
                      <a:r>
                        <a:rPr lang="fr-FR" sz="800">
                          <a:solidFill>
                            <a:srgbClr val="000000"/>
                          </a:solidFill>
                          <a:latin typeface="Arial"/>
                          <a:ea typeface="Arial"/>
                          <a:cs typeface="Times New Roman"/>
                        </a:rPr>
                        <a:t>600 à 699</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a:solidFill>
                            <a:srgbClr val="000000"/>
                          </a:solidFill>
                          <a:latin typeface="Arial"/>
                          <a:ea typeface="Arial"/>
                          <a:cs typeface="Times New Roman"/>
                        </a:rPr>
                        <a:t>14</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a:solidFill>
                            <a:srgbClr val="000000"/>
                          </a:solidFill>
                          <a:latin typeface="Arial"/>
                          <a:ea typeface="Arial"/>
                          <a:cs typeface="Times New Roman"/>
                        </a:rPr>
                        <a:t>24</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dirty="0">
                          <a:solidFill>
                            <a:srgbClr val="000000"/>
                          </a:solidFill>
                          <a:latin typeface="Arial"/>
                          <a:ea typeface="Arial"/>
                          <a:cs typeface="Times New Roman"/>
                        </a:rPr>
                        <a:t>336</a:t>
                      </a:r>
                      <a:endParaRPr lang="fr-FR" sz="800" dirty="0">
                        <a:latin typeface="Times New Roman"/>
                        <a:ea typeface="PMingLiU"/>
                        <a:cs typeface="Times New Roman"/>
                      </a:endParaRPr>
                    </a:p>
                  </a:txBody>
                  <a:tcPr marL="0" marR="0" marT="0" marB="0" anchor="ctr"/>
                </a:tc>
              </a:tr>
              <a:tr h="180000">
                <a:tc>
                  <a:txBody>
                    <a:bodyPr/>
                    <a:lstStyle/>
                    <a:p>
                      <a:pPr marL="40005" algn="ctr" fontAlgn="base">
                        <a:lnSpc>
                          <a:spcPts val="705"/>
                        </a:lnSpc>
                        <a:spcBef>
                          <a:spcPts val="300"/>
                        </a:spcBef>
                        <a:spcAft>
                          <a:spcPts val="300"/>
                        </a:spcAft>
                      </a:pPr>
                      <a:r>
                        <a:rPr lang="fr-FR" sz="800">
                          <a:solidFill>
                            <a:srgbClr val="000000"/>
                          </a:solidFill>
                          <a:latin typeface="Arial"/>
                          <a:ea typeface="Arial"/>
                          <a:cs typeface="Times New Roman"/>
                        </a:rPr>
                        <a:t>700 à 799</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a:solidFill>
                            <a:srgbClr val="000000"/>
                          </a:solidFill>
                          <a:latin typeface="Arial"/>
                          <a:ea typeface="Arial"/>
                          <a:cs typeface="Times New Roman"/>
                        </a:rPr>
                        <a:t>14</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a:solidFill>
                            <a:srgbClr val="000000"/>
                          </a:solidFill>
                          <a:latin typeface="Arial"/>
                          <a:ea typeface="Arial"/>
                          <a:cs typeface="Times New Roman"/>
                        </a:rPr>
                        <a:t>24</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dirty="0">
                          <a:solidFill>
                            <a:srgbClr val="000000"/>
                          </a:solidFill>
                          <a:latin typeface="Arial"/>
                          <a:ea typeface="Arial"/>
                          <a:cs typeface="Times New Roman"/>
                        </a:rPr>
                        <a:t>336</a:t>
                      </a:r>
                      <a:endParaRPr lang="fr-FR" sz="800" dirty="0">
                        <a:latin typeface="Times New Roman"/>
                        <a:ea typeface="PMingLiU"/>
                        <a:cs typeface="Times New Roman"/>
                      </a:endParaRPr>
                    </a:p>
                  </a:txBody>
                  <a:tcPr marL="0" marR="0" marT="0" marB="0" anchor="ctr"/>
                </a:tc>
              </a:tr>
              <a:tr h="180000">
                <a:tc>
                  <a:txBody>
                    <a:bodyPr/>
                    <a:lstStyle/>
                    <a:p>
                      <a:pPr marL="40005" algn="ctr" fontAlgn="base">
                        <a:lnSpc>
                          <a:spcPts val="705"/>
                        </a:lnSpc>
                        <a:spcBef>
                          <a:spcPts val="300"/>
                        </a:spcBef>
                        <a:spcAft>
                          <a:spcPts val="300"/>
                        </a:spcAft>
                      </a:pPr>
                      <a:r>
                        <a:rPr lang="fr-FR" sz="800">
                          <a:solidFill>
                            <a:srgbClr val="000000"/>
                          </a:solidFill>
                          <a:latin typeface="Arial"/>
                          <a:ea typeface="Arial"/>
                          <a:cs typeface="Times New Roman"/>
                        </a:rPr>
                        <a:t>800 à 899</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a:solidFill>
                            <a:srgbClr val="000000"/>
                          </a:solidFill>
                          <a:latin typeface="Arial"/>
                          <a:ea typeface="Arial"/>
                          <a:cs typeface="Times New Roman"/>
                        </a:rPr>
                        <a:t>15</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a:solidFill>
                            <a:srgbClr val="000000"/>
                          </a:solidFill>
                          <a:latin typeface="Arial"/>
                          <a:ea typeface="Arial"/>
                          <a:cs typeface="Times New Roman"/>
                        </a:rPr>
                        <a:t>24</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dirty="0">
                          <a:solidFill>
                            <a:srgbClr val="000000"/>
                          </a:solidFill>
                          <a:latin typeface="Arial"/>
                          <a:ea typeface="Arial"/>
                          <a:cs typeface="Times New Roman"/>
                        </a:rPr>
                        <a:t>360</a:t>
                      </a:r>
                      <a:endParaRPr lang="fr-FR" sz="800" dirty="0">
                        <a:latin typeface="Times New Roman"/>
                        <a:ea typeface="PMingLiU"/>
                        <a:cs typeface="Times New Roman"/>
                      </a:endParaRPr>
                    </a:p>
                  </a:txBody>
                  <a:tcPr marL="0" marR="0" marT="0" marB="0" anchor="ctr"/>
                </a:tc>
              </a:tr>
              <a:tr h="180000">
                <a:tc>
                  <a:txBody>
                    <a:bodyPr/>
                    <a:lstStyle/>
                    <a:p>
                      <a:pPr marL="40005" algn="ctr" fontAlgn="base">
                        <a:lnSpc>
                          <a:spcPts val="705"/>
                        </a:lnSpc>
                        <a:spcBef>
                          <a:spcPts val="300"/>
                        </a:spcBef>
                        <a:spcAft>
                          <a:spcPts val="300"/>
                        </a:spcAft>
                      </a:pPr>
                      <a:r>
                        <a:rPr lang="fr-FR" sz="800">
                          <a:solidFill>
                            <a:srgbClr val="000000"/>
                          </a:solidFill>
                          <a:latin typeface="Arial"/>
                          <a:ea typeface="Arial"/>
                          <a:cs typeface="Times New Roman"/>
                        </a:rPr>
                        <a:t>900 à 999</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a:solidFill>
                            <a:srgbClr val="000000"/>
                          </a:solidFill>
                          <a:latin typeface="Arial"/>
                          <a:ea typeface="Arial"/>
                          <a:cs typeface="Times New Roman"/>
                        </a:rPr>
                        <a:t>16</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a:solidFill>
                            <a:srgbClr val="000000"/>
                          </a:solidFill>
                          <a:latin typeface="Arial"/>
                          <a:ea typeface="Arial"/>
                          <a:cs typeface="Times New Roman"/>
                        </a:rPr>
                        <a:t>24</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dirty="0">
                          <a:solidFill>
                            <a:srgbClr val="000000"/>
                          </a:solidFill>
                          <a:latin typeface="Arial"/>
                          <a:ea typeface="Arial"/>
                          <a:cs typeface="Times New Roman"/>
                        </a:rPr>
                        <a:t>384</a:t>
                      </a:r>
                      <a:endParaRPr lang="fr-FR" sz="800" dirty="0">
                        <a:latin typeface="Times New Roman"/>
                        <a:ea typeface="PMingLiU"/>
                        <a:cs typeface="Times New Roman"/>
                      </a:endParaRPr>
                    </a:p>
                  </a:txBody>
                  <a:tcPr marL="0" marR="0" marT="0" marB="0" anchor="ctr"/>
                </a:tc>
              </a:tr>
              <a:tr h="180000">
                <a:tc>
                  <a:txBody>
                    <a:bodyPr/>
                    <a:lstStyle/>
                    <a:p>
                      <a:pPr marL="40005" algn="ctr" fontAlgn="base">
                        <a:lnSpc>
                          <a:spcPts val="705"/>
                        </a:lnSpc>
                        <a:spcBef>
                          <a:spcPts val="300"/>
                        </a:spcBef>
                        <a:spcAft>
                          <a:spcPts val="300"/>
                        </a:spcAft>
                      </a:pPr>
                      <a:r>
                        <a:rPr lang="fr-FR" sz="800" dirty="0">
                          <a:solidFill>
                            <a:srgbClr val="000000"/>
                          </a:solidFill>
                          <a:latin typeface="Arial"/>
                          <a:ea typeface="Arial"/>
                          <a:cs typeface="Times New Roman"/>
                        </a:rPr>
                        <a:t>1000 à 1249</a:t>
                      </a:r>
                      <a:endParaRPr lang="fr-FR" sz="800" dirty="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a:solidFill>
                            <a:srgbClr val="000000"/>
                          </a:solidFill>
                          <a:latin typeface="Arial"/>
                          <a:ea typeface="Arial"/>
                          <a:cs typeface="Times New Roman"/>
                        </a:rPr>
                        <a:t>17</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a:solidFill>
                            <a:srgbClr val="000000"/>
                          </a:solidFill>
                          <a:latin typeface="Arial"/>
                          <a:ea typeface="Arial"/>
                          <a:cs typeface="Times New Roman"/>
                        </a:rPr>
                        <a:t>24</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dirty="0">
                          <a:solidFill>
                            <a:srgbClr val="000000"/>
                          </a:solidFill>
                          <a:latin typeface="Arial"/>
                          <a:ea typeface="Arial"/>
                          <a:cs typeface="Times New Roman"/>
                        </a:rPr>
                        <a:t>408</a:t>
                      </a:r>
                      <a:endParaRPr lang="fr-FR" sz="800" dirty="0">
                        <a:latin typeface="Times New Roman"/>
                        <a:ea typeface="PMingLiU"/>
                        <a:cs typeface="Times New Roman"/>
                      </a:endParaRPr>
                    </a:p>
                  </a:txBody>
                  <a:tcPr marL="0" marR="0" marT="0" marB="0" anchor="ctr"/>
                </a:tc>
              </a:tr>
              <a:tr h="180000">
                <a:tc>
                  <a:txBody>
                    <a:bodyPr/>
                    <a:lstStyle/>
                    <a:p>
                      <a:pPr marL="40005" algn="ctr" fontAlgn="base">
                        <a:lnSpc>
                          <a:spcPts val="705"/>
                        </a:lnSpc>
                        <a:spcBef>
                          <a:spcPts val="300"/>
                        </a:spcBef>
                        <a:spcAft>
                          <a:spcPts val="300"/>
                        </a:spcAft>
                      </a:pPr>
                      <a:r>
                        <a:rPr lang="fr-FR" sz="800">
                          <a:solidFill>
                            <a:srgbClr val="000000"/>
                          </a:solidFill>
                          <a:latin typeface="Arial"/>
                          <a:ea typeface="Arial"/>
                          <a:cs typeface="Times New Roman"/>
                        </a:rPr>
                        <a:t>1250 à 1499</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a:solidFill>
                            <a:srgbClr val="000000"/>
                          </a:solidFill>
                          <a:latin typeface="Arial"/>
                          <a:ea typeface="Arial"/>
                          <a:cs typeface="Times New Roman"/>
                        </a:rPr>
                        <a:t>18</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a:solidFill>
                            <a:srgbClr val="000000"/>
                          </a:solidFill>
                          <a:latin typeface="Arial"/>
                          <a:ea typeface="Arial"/>
                          <a:cs typeface="Times New Roman"/>
                        </a:rPr>
                        <a:t>24</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dirty="0">
                          <a:solidFill>
                            <a:srgbClr val="000000"/>
                          </a:solidFill>
                          <a:latin typeface="Arial"/>
                          <a:ea typeface="Arial"/>
                          <a:cs typeface="Times New Roman"/>
                        </a:rPr>
                        <a:t>432</a:t>
                      </a:r>
                      <a:endParaRPr lang="fr-FR" sz="800" dirty="0">
                        <a:latin typeface="Times New Roman"/>
                        <a:ea typeface="PMingLiU"/>
                        <a:cs typeface="Times New Roman"/>
                      </a:endParaRPr>
                    </a:p>
                  </a:txBody>
                  <a:tcPr marL="0" marR="0" marT="0" marB="0" anchor="ctr"/>
                </a:tc>
              </a:tr>
              <a:tr h="180000">
                <a:tc>
                  <a:txBody>
                    <a:bodyPr/>
                    <a:lstStyle/>
                    <a:p>
                      <a:pPr marL="40005" algn="ctr" fontAlgn="base">
                        <a:lnSpc>
                          <a:spcPts val="705"/>
                        </a:lnSpc>
                        <a:spcBef>
                          <a:spcPts val="300"/>
                        </a:spcBef>
                        <a:spcAft>
                          <a:spcPts val="300"/>
                        </a:spcAft>
                      </a:pPr>
                      <a:r>
                        <a:rPr lang="fr-FR" sz="800">
                          <a:solidFill>
                            <a:srgbClr val="000000"/>
                          </a:solidFill>
                          <a:latin typeface="Arial"/>
                          <a:ea typeface="Arial"/>
                          <a:cs typeface="Times New Roman"/>
                        </a:rPr>
                        <a:t>1500 à 1749</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a:solidFill>
                            <a:srgbClr val="000000"/>
                          </a:solidFill>
                          <a:latin typeface="Arial"/>
                          <a:ea typeface="Arial"/>
                          <a:cs typeface="Times New Roman"/>
                        </a:rPr>
                        <a:t>20</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a:solidFill>
                            <a:srgbClr val="000000"/>
                          </a:solidFill>
                          <a:latin typeface="Arial"/>
                          <a:ea typeface="Arial"/>
                          <a:cs typeface="Times New Roman"/>
                        </a:rPr>
                        <a:t>26</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a:solidFill>
                            <a:srgbClr val="000000"/>
                          </a:solidFill>
                          <a:latin typeface="Arial"/>
                          <a:ea typeface="Arial"/>
                          <a:cs typeface="Times New Roman"/>
                        </a:rPr>
                        <a:t>520</a:t>
                      </a:r>
                      <a:endParaRPr lang="fr-FR" sz="800">
                        <a:latin typeface="Times New Roman"/>
                        <a:ea typeface="PMingLiU"/>
                        <a:cs typeface="Times New Roman"/>
                      </a:endParaRPr>
                    </a:p>
                  </a:txBody>
                  <a:tcPr marL="0" marR="0" marT="0" marB="0" anchor="ctr"/>
                </a:tc>
              </a:tr>
              <a:tr h="180000">
                <a:tc>
                  <a:txBody>
                    <a:bodyPr/>
                    <a:lstStyle/>
                    <a:p>
                      <a:pPr marL="40005" algn="ctr" fontAlgn="base">
                        <a:lnSpc>
                          <a:spcPts val="705"/>
                        </a:lnSpc>
                        <a:spcBef>
                          <a:spcPts val="300"/>
                        </a:spcBef>
                        <a:spcAft>
                          <a:spcPts val="300"/>
                        </a:spcAft>
                      </a:pPr>
                      <a:r>
                        <a:rPr lang="fr-FR" sz="800">
                          <a:solidFill>
                            <a:srgbClr val="000000"/>
                          </a:solidFill>
                          <a:latin typeface="Arial"/>
                          <a:ea typeface="Arial"/>
                          <a:cs typeface="Times New Roman"/>
                        </a:rPr>
                        <a:t>1750 à 1999</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a:solidFill>
                            <a:srgbClr val="000000"/>
                          </a:solidFill>
                          <a:latin typeface="Arial"/>
                          <a:ea typeface="Arial"/>
                          <a:cs typeface="Times New Roman"/>
                        </a:rPr>
                        <a:t>21</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a:solidFill>
                            <a:srgbClr val="000000"/>
                          </a:solidFill>
                          <a:latin typeface="Arial"/>
                          <a:ea typeface="Arial"/>
                          <a:cs typeface="Times New Roman"/>
                        </a:rPr>
                        <a:t>26</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dirty="0">
                          <a:solidFill>
                            <a:srgbClr val="000000"/>
                          </a:solidFill>
                          <a:latin typeface="Arial"/>
                          <a:ea typeface="Arial"/>
                          <a:cs typeface="Times New Roman"/>
                        </a:rPr>
                        <a:t>546</a:t>
                      </a:r>
                      <a:endParaRPr lang="fr-FR" sz="800" dirty="0">
                        <a:latin typeface="Times New Roman"/>
                        <a:ea typeface="PMingLiU"/>
                        <a:cs typeface="Times New Roman"/>
                      </a:endParaRPr>
                    </a:p>
                  </a:txBody>
                  <a:tcPr marL="0" marR="0" marT="0" marB="0" anchor="ctr"/>
                </a:tc>
              </a:tr>
              <a:tr h="180000">
                <a:tc>
                  <a:txBody>
                    <a:bodyPr/>
                    <a:lstStyle/>
                    <a:p>
                      <a:pPr marL="40005" algn="ctr" fontAlgn="base">
                        <a:lnSpc>
                          <a:spcPts val="705"/>
                        </a:lnSpc>
                        <a:spcBef>
                          <a:spcPts val="300"/>
                        </a:spcBef>
                        <a:spcAft>
                          <a:spcPts val="300"/>
                        </a:spcAft>
                      </a:pPr>
                      <a:r>
                        <a:rPr lang="fr-FR" sz="800">
                          <a:solidFill>
                            <a:srgbClr val="000000"/>
                          </a:solidFill>
                          <a:latin typeface="Arial"/>
                          <a:ea typeface="Arial"/>
                          <a:cs typeface="Times New Roman"/>
                        </a:rPr>
                        <a:t>2000 à 2249</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a:solidFill>
                            <a:srgbClr val="000000"/>
                          </a:solidFill>
                          <a:latin typeface="Arial"/>
                          <a:ea typeface="Arial"/>
                          <a:cs typeface="Times New Roman"/>
                        </a:rPr>
                        <a:t>22</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a:solidFill>
                            <a:srgbClr val="000000"/>
                          </a:solidFill>
                          <a:latin typeface="Arial"/>
                          <a:ea typeface="Arial"/>
                          <a:cs typeface="Times New Roman"/>
                        </a:rPr>
                        <a:t>26</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a:solidFill>
                            <a:srgbClr val="000000"/>
                          </a:solidFill>
                          <a:latin typeface="Arial"/>
                          <a:ea typeface="Arial"/>
                          <a:cs typeface="Times New Roman"/>
                        </a:rPr>
                        <a:t>572</a:t>
                      </a:r>
                      <a:endParaRPr lang="fr-FR" sz="800">
                        <a:latin typeface="Times New Roman"/>
                        <a:ea typeface="PMingLiU"/>
                        <a:cs typeface="Times New Roman"/>
                      </a:endParaRPr>
                    </a:p>
                  </a:txBody>
                  <a:tcPr marL="0" marR="0" marT="0" marB="0" anchor="ctr"/>
                </a:tc>
              </a:tr>
              <a:tr h="180000">
                <a:tc>
                  <a:txBody>
                    <a:bodyPr/>
                    <a:lstStyle/>
                    <a:p>
                      <a:pPr marL="40005" algn="ctr" fontAlgn="base">
                        <a:lnSpc>
                          <a:spcPts val="705"/>
                        </a:lnSpc>
                        <a:spcBef>
                          <a:spcPts val="300"/>
                        </a:spcBef>
                        <a:spcAft>
                          <a:spcPts val="300"/>
                        </a:spcAft>
                      </a:pPr>
                      <a:r>
                        <a:rPr lang="fr-FR" sz="800">
                          <a:solidFill>
                            <a:srgbClr val="000000"/>
                          </a:solidFill>
                          <a:latin typeface="Arial"/>
                          <a:ea typeface="Arial"/>
                          <a:cs typeface="Times New Roman"/>
                        </a:rPr>
                        <a:t>2250 à 2499</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a:solidFill>
                            <a:srgbClr val="000000"/>
                          </a:solidFill>
                          <a:latin typeface="Arial"/>
                          <a:ea typeface="Arial"/>
                          <a:cs typeface="Times New Roman"/>
                        </a:rPr>
                        <a:t>23</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a:solidFill>
                            <a:srgbClr val="000000"/>
                          </a:solidFill>
                          <a:latin typeface="Arial"/>
                          <a:ea typeface="Arial"/>
                          <a:cs typeface="Times New Roman"/>
                        </a:rPr>
                        <a:t>26</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dirty="0">
                          <a:solidFill>
                            <a:srgbClr val="000000"/>
                          </a:solidFill>
                          <a:latin typeface="Arial"/>
                          <a:ea typeface="Arial"/>
                          <a:cs typeface="Times New Roman"/>
                        </a:rPr>
                        <a:t>598</a:t>
                      </a:r>
                      <a:endParaRPr lang="fr-FR" sz="800" dirty="0">
                        <a:latin typeface="Times New Roman"/>
                        <a:ea typeface="PMingLiU"/>
                        <a:cs typeface="Times New Roman"/>
                      </a:endParaRPr>
                    </a:p>
                  </a:txBody>
                  <a:tcPr marL="0" marR="0" marT="0" marB="0" anchor="ctr"/>
                </a:tc>
              </a:tr>
              <a:tr h="180000">
                <a:tc>
                  <a:txBody>
                    <a:bodyPr/>
                    <a:lstStyle/>
                    <a:p>
                      <a:pPr marL="40005" algn="ctr" fontAlgn="base">
                        <a:lnSpc>
                          <a:spcPts val="705"/>
                        </a:lnSpc>
                        <a:spcBef>
                          <a:spcPts val="300"/>
                        </a:spcBef>
                        <a:spcAft>
                          <a:spcPts val="300"/>
                        </a:spcAft>
                      </a:pPr>
                      <a:r>
                        <a:rPr lang="fr-FR" sz="800">
                          <a:solidFill>
                            <a:srgbClr val="000000"/>
                          </a:solidFill>
                          <a:latin typeface="Arial"/>
                          <a:ea typeface="Arial"/>
                          <a:cs typeface="Times New Roman"/>
                        </a:rPr>
                        <a:t>2500 à 2749</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a:solidFill>
                            <a:srgbClr val="000000"/>
                          </a:solidFill>
                          <a:latin typeface="Arial"/>
                          <a:ea typeface="Arial"/>
                          <a:cs typeface="Times New Roman"/>
                        </a:rPr>
                        <a:t>24</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a:solidFill>
                            <a:srgbClr val="000000"/>
                          </a:solidFill>
                          <a:latin typeface="Arial"/>
                          <a:ea typeface="Arial"/>
                          <a:cs typeface="Times New Roman"/>
                        </a:rPr>
                        <a:t>26</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dirty="0">
                          <a:solidFill>
                            <a:srgbClr val="000000"/>
                          </a:solidFill>
                          <a:latin typeface="Arial"/>
                          <a:ea typeface="Arial"/>
                          <a:cs typeface="Times New Roman"/>
                        </a:rPr>
                        <a:t>624</a:t>
                      </a:r>
                      <a:endParaRPr lang="fr-FR" sz="800" dirty="0">
                        <a:latin typeface="Times New Roman"/>
                        <a:ea typeface="PMingLiU"/>
                        <a:cs typeface="Times New Roman"/>
                      </a:endParaRPr>
                    </a:p>
                  </a:txBody>
                  <a:tcPr marL="0" marR="0" marT="0" marB="0" anchor="ctr"/>
                </a:tc>
              </a:tr>
              <a:tr h="180000">
                <a:tc>
                  <a:txBody>
                    <a:bodyPr/>
                    <a:lstStyle/>
                    <a:p>
                      <a:pPr marL="40005" algn="ctr" fontAlgn="base">
                        <a:lnSpc>
                          <a:spcPts val="705"/>
                        </a:lnSpc>
                        <a:spcBef>
                          <a:spcPts val="300"/>
                        </a:spcBef>
                        <a:spcAft>
                          <a:spcPts val="300"/>
                        </a:spcAft>
                      </a:pPr>
                      <a:r>
                        <a:rPr lang="fr-FR" sz="800">
                          <a:solidFill>
                            <a:srgbClr val="000000"/>
                          </a:solidFill>
                          <a:latin typeface="Arial"/>
                          <a:ea typeface="Arial"/>
                          <a:cs typeface="Times New Roman"/>
                        </a:rPr>
                        <a:t>2750 à 2999</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a:solidFill>
                            <a:srgbClr val="000000"/>
                          </a:solidFill>
                          <a:latin typeface="Arial"/>
                          <a:ea typeface="Arial"/>
                          <a:cs typeface="Times New Roman"/>
                        </a:rPr>
                        <a:t>24</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a:solidFill>
                            <a:srgbClr val="000000"/>
                          </a:solidFill>
                          <a:latin typeface="Arial"/>
                          <a:ea typeface="Arial"/>
                          <a:cs typeface="Times New Roman"/>
                        </a:rPr>
                        <a:t>26</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dirty="0">
                          <a:solidFill>
                            <a:srgbClr val="000000"/>
                          </a:solidFill>
                          <a:latin typeface="Arial"/>
                          <a:ea typeface="Arial"/>
                          <a:cs typeface="Times New Roman"/>
                        </a:rPr>
                        <a:t>624</a:t>
                      </a:r>
                      <a:endParaRPr lang="fr-FR" sz="800" dirty="0">
                        <a:latin typeface="Times New Roman"/>
                        <a:ea typeface="PMingLiU"/>
                        <a:cs typeface="Times New Roman"/>
                      </a:endParaRPr>
                    </a:p>
                  </a:txBody>
                  <a:tcPr marL="0" marR="0" marT="0" marB="0" anchor="ctr"/>
                </a:tc>
              </a:tr>
              <a:tr h="180000">
                <a:tc>
                  <a:txBody>
                    <a:bodyPr/>
                    <a:lstStyle/>
                    <a:p>
                      <a:pPr marL="40005" algn="ctr" fontAlgn="base">
                        <a:lnSpc>
                          <a:spcPts val="705"/>
                        </a:lnSpc>
                        <a:spcBef>
                          <a:spcPts val="300"/>
                        </a:spcBef>
                        <a:spcAft>
                          <a:spcPts val="300"/>
                        </a:spcAft>
                      </a:pPr>
                      <a:r>
                        <a:rPr lang="fr-FR" sz="800">
                          <a:solidFill>
                            <a:srgbClr val="000000"/>
                          </a:solidFill>
                          <a:latin typeface="Arial"/>
                          <a:ea typeface="Arial"/>
                          <a:cs typeface="Times New Roman"/>
                        </a:rPr>
                        <a:t>3000 à 3249</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a:solidFill>
                            <a:srgbClr val="000000"/>
                          </a:solidFill>
                          <a:latin typeface="Arial"/>
                          <a:ea typeface="Arial"/>
                          <a:cs typeface="Times New Roman"/>
                        </a:rPr>
                        <a:t>25</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a:solidFill>
                            <a:srgbClr val="000000"/>
                          </a:solidFill>
                          <a:latin typeface="Arial"/>
                          <a:ea typeface="Arial"/>
                          <a:cs typeface="Times New Roman"/>
                        </a:rPr>
                        <a:t>26</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dirty="0">
                          <a:solidFill>
                            <a:srgbClr val="000000"/>
                          </a:solidFill>
                          <a:latin typeface="Arial"/>
                          <a:ea typeface="Arial"/>
                          <a:cs typeface="Times New Roman"/>
                        </a:rPr>
                        <a:t>650</a:t>
                      </a:r>
                      <a:endParaRPr lang="fr-FR" sz="800" dirty="0">
                        <a:latin typeface="Times New Roman"/>
                        <a:ea typeface="PMingLiU"/>
                        <a:cs typeface="Times New Roman"/>
                      </a:endParaRPr>
                    </a:p>
                  </a:txBody>
                  <a:tcPr marL="0" marR="0" marT="0" marB="0" anchor="ctr"/>
                </a:tc>
              </a:tr>
              <a:tr h="180000">
                <a:tc>
                  <a:txBody>
                    <a:bodyPr/>
                    <a:lstStyle/>
                    <a:p>
                      <a:pPr marL="40005" algn="ctr" fontAlgn="base">
                        <a:lnSpc>
                          <a:spcPts val="705"/>
                        </a:lnSpc>
                        <a:spcBef>
                          <a:spcPts val="300"/>
                        </a:spcBef>
                        <a:spcAft>
                          <a:spcPts val="300"/>
                        </a:spcAft>
                      </a:pPr>
                      <a:r>
                        <a:rPr lang="fr-FR" sz="800">
                          <a:solidFill>
                            <a:srgbClr val="000000"/>
                          </a:solidFill>
                          <a:latin typeface="Arial"/>
                          <a:ea typeface="Arial"/>
                          <a:cs typeface="Times New Roman"/>
                        </a:rPr>
                        <a:t>3250 à 3499</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a:solidFill>
                            <a:srgbClr val="000000"/>
                          </a:solidFill>
                          <a:latin typeface="Arial"/>
                          <a:ea typeface="Arial"/>
                          <a:cs typeface="Times New Roman"/>
                        </a:rPr>
                        <a:t>25</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a:solidFill>
                            <a:srgbClr val="000000"/>
                          </a:solidFill>
                          <a:latin typeface="Arial"/>
                          <a:ea typeface="Arial"/>
                          <a:cs typeface="Times New Roman"/>
                        </a:rPr>
                        <a:t>26</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dirty="0">
                          <a:solidFill>
                            <a:srgbClr val="000000"/>
                          </a:solidFill>
                          <a:latin typeface="Arial"/>
                          <a:ea typeface="Arial"/>
                          <a:cs typeface="Times New Roman"/>
                        </a:rPr>
                        <a:t>650</a:t>
                      </a:r>
                      <a:endParaRPr lang="fr-FR" sz="800" dirty="0">
                        <a:latin typeface="Times New Roman"/>
                        <a:ea typeface="PMingLiU"/>
                        <a:cs typeface="Times New Roman"/>
                      </a:endParaRPr>
                    </a:p>
                  </a:txBody>
                  <a:tcPr marL="0" marR="0" marT="0" marB="0" anchor="ctr"/>
                </a:tc>
              </a:tr>
            </a:tbl>
          </a:graphicData>
        </a:graphic>
      </p:graphicFrame>
      <p:graphicFrame>
        <p:nvGraphicFramePr>
          <p:cNvPr id="12" name="Espace réservé du contenu 10"/>
          <p:cNvGraphicFramePr>
            <a:graphicFrameLocks/>
          </p:cNvGraphicFramePr>
          <p:nvPr/>
        </p:nvGraphicFramePr>
        <p:xfrm>
          <a:off x="5224072" y="959580"/>
          <a:ext cx="4248000" cy="5040000"/>
        </p:xfrm>
        <a:graphic>
          <a:graphicData uri="http://schemas.openxmlformats.org/drawingml/2006/table">
            <a:tbl>
              <a:tblPr firstRow="1" bandRow="1">
                <a:tableStyleId>{5C22544A-7EE6-4342-B048-85BDC9FD1C3A}</a:tableStyleId>
              </a:tblPr>
              <a:tblGrid>
                <a:gridCol w="1062000"/>
                <a:gridCol w="1062000"/>
                <a:gridCol w="1062000"/>
                <a:gridCol w="1062000"/>
              </a:tblGrid>
              <a:tr h="180000">
                <a:tc>
                  <a:txBody>
                    <a:bodyPr/>
                    <a:lstStyle/>
                    <a:p>
                      <a:pPr marL="40005" algn="ctr" fontAlgn="base">
                        <a:lnSpc>
                          <a:spcPts val="705"/>
                        </a:lnSpc>
                        <a:spcBef>
                          <a:spcPts val="300"/>
                        </a:spcBef>
                        <a:spcAft>
                          <a:spcPts val="300"/>
                        </a:spcAft>
                      </a:pPr>
                      <a:r>
                        <a:rPr lang="fr-FR" sz="800" dirty="0">
                          <a:solidFill>
                            <a:schemeClr val="bg1"/>
                          </a:solidFill>
                          <a:latin typeface="Arial"/>
                          <a:ea typeface="Arial"/>
                          <a:cs typeface="Times New Roman"/>
                        </a:rPr>
                        <a:t>Effectif</a:t>
                      </a:r>
                      <a:endParaRPr lang="fr-FR" sz="800" dirty="0">
                        <a:solidFill>
                          <a:schemeClr val="bg1"/>
                        </a:solidFill>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a:solidFill>
                            <a:schemeClr val="bg1"/>
                          </a:solidFill>
                          <a:latin typeface="Arial"/>
                          <a:ea typeface="Arial"/>
                          <a:cs typeface="Times New Roman"/>
                        </a:rPr>
                        <a:t>Sièges</a:t>
                      </a:r>
                      <a:endParaRPr lang="fr-FR" sz="800">
                        <a:solidFill>
                          <a:schemeClr val="bg1"/>
                        </a:solidFill>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a:solidFill>
                            <a:schemeClr val="bg1"/>
                          </a:solidFill>
                          <a:latin typeface="Arial"/>
                          <a:ea typeface="Arial"/>
                          <a:cs typeface="Times New Roman"/>
                        </a:rPr>
                        <a:t>Par titulaire</a:t>
                      </a:r>
                      <a:endParaRPr lang="fr-FR" sz="800">
                        <a:solidFill>
                          <a:schemeClr val="bg1"/>
                        </a:solidFill>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dirty="0">
                          <a:solidFill>
                            <a:schemeClr val="bg1"/>
                          </a:solidFill>
                          <a:latin typeface="Arial"/>
                          <a:ea typeface="Arial"/>
                          <a:cs typeface="Times New Roman"/>
                        </a:rPr>
                        <a:t>Total</a:t>
                      </a:r>
                      <a:endParaRPr lang="fr-FR" sz="800" dirty="0">
                        <a:solidFill>
                          <a:schemeClr val="bg1"/>
                        </a:solidFill>
                        <a:latin typeface="Times New Roman"/>
                        <a:ea typeface="PMingLiU"/>
                        <a:cs typeface="Times New Roman"/>
                      </a:endParaRPr>
                    </a:p>
                  </a:txBody>
                  <a:tcPr marL="0" marR="0" marT="0" marB="0" anchor="ctr"/>
                </a:tc>
              </a:tr>
              <a:tr h="180000">
                <a:tc>
                  <a:txBody>
                    <a:bodyPr/>
                    <a:lstStyle/>
                    <a:p>
                      <a:pPr marL="40005" algn="ctr" fontAlgn="base">
                        <a:lnSpc>
                          <a:spcPts val="705"/>
                        </a:lnSpc>
                        <a:spcBef>
                          <a:spcPts val="300"/>
                        </a:spcBef>
                        <a:spcAft>
                          <a:spcPts val="300"/>
                        </a:spcAft>
                      </a:pPr>
                      <a:r>
                        <a:rPr lang="fr-FR" sz="800" dirty="0">
                          <a:solidFill>
                            <a:srgbClr val="000000"/>
                          </a:solidFill>
                          <a:latin typeface="Arial"/>
                          <a:ea typeface="Arial"/>
                          <a:cs typeface="Times New Roman"/>
                        </a:rPr>
                        <a:t>3500 à 3749</a:t>
                      </a:r>
                      <a:endParaRPr lang="fr-FR" sz="800" dirty="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a:solidFill>
                            <a:srgbClr val="000000"/>
                          </a:solidFill>
                          <a:latin typeface="Arial"/>
                          <a:ea typeface="Arial"/>
                          <a:cs typeface="Times New Roman"/>
                        </a:rPr>
                        <a:t>26</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a:solidFill>
                            <a:srgbClr val="000000"/>
                          </a:solidFill>
                          <a:latin typeface="Arial"/>
                          <a:ea typeface="Arial"/>
                          <a:cs typeface="Times New Roman"/>
                        </a:rPr>
                        <a:t>27</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dirty="0">
                          <a:solidFill>
                            <a:srgbClr val="000000"/>
                          </a:solidFill>
                          <a:latin typeface="Arial"/>
                          <a:ea typeface="Arial"/>
                          <a:cs typeface="Times New Roman"/>
                        </a:rPr>
                        <a:t>702</a:t>
                      </a:r>
                      <a:endParaRPr lang="fr-FR" sz="800" dirty="0">
                        <a:latin typeface="Times New Roman"/>
                        <a:ea typeface="PMingLiU"/>
                        <a:cs typeface="Times New Roman"/>
                      </a:endParaRPr>
                    </a:p>
                  </a:txBody>
                  <a:tcPr marL="0" marR="0" marT="0" marB="0" anchor="ctr"/>
                </a:tc>
              </a:tr>
              <a:tr h="180000">
                <a:tc>
                  <a:txBody>
                    <a:bodyPr/>
                    <a:lstStyle/>
                    <a:p>
                      <a:pPr marL="40005" algn="ctr" fontAlgn="base">
                        <a:lnSpc>
                          <a:spcPts val="705"/>
                        </a:lnSpc>
                        <a:spcBef>
                          <a:spcPts val="300"/>
                        </a:spcBef>
                        <a:spcAft>
                          <a:spcPts val="300"/>
                        </a:spcAft>
                      </a:pPr>
                      <a:r>
                        <a:rPr lang="fr-FR" sz="800">
                          <a:solidFill>
                            <a:srgbClr val="000000"/>
                          </a:solidFill>
                          <a:latin typeface="Arial"/>
                          <a:ea typeface="Arial"/>
                          <a:cs typeface="Times New Roman"/>
                        </a:rPr>
                        <a:t>3750 à 3999</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a:solidFill>
                            <a:srgbClr val="000000"/>
                          </a:solidFill>
                          <a:latin typeface="Arial"/>
                          <a:ea typeface="Arial"/>
                          <a:cs typeface="Times New Roman"/>
                        </a:rPr>
                        <a:t>26</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a:solidFill>
                            <a:srgbClr val="000000"/>
                          </a:solidFill>
                          <a:latin typeface="Arial"/>
                          <a:ea typeface="Arial"/>
                          <a:cs typeface="Times New Roman"/>
                        </a:rPr>
                        <a:t>27</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dirty="0">
                          <a:solidFill>
                            <a:srgbClr val="000000"/>
                          </a:solidFill>
                          <a:latin typeface="Arial"/>
                          <a:ea typeface="Arial"/>
                          <a:cs typeface="Times New Roman"/>
                        </a:rPr>
                        <a:t>702</a:t>
                      </a:r>
                      <a:endParaRPr lang="fr-FR" sz="800" dirty="0">
                        <a:latin typeface="Times New Roman"/>
                        <a:ea typeface="PMingLiU"/>
                        <a:cs typeface="Times New Roman"/>
                      </a:endParaRPr>
                    </a:p>
                  </a:txBody>
                  <a:tcPr marL="0" marR="0" marT="0" marB="0" anchor="ctr"/>
                </a:tc>
              </a:tr>
              <a:tr h="180000">
                <a:tc>
                  <a:txBody>
                    <a:bodyPr/>
                    <a:lstStyle/>
                    <a:p>
                      <a:pPr marL="40005" algn="ctr" fontAlgn="base">
                        <a:lnSpc>
                          <a:spcPts val="705"/>
                        </a:lnSpc>
                        <a:spcBef>
                          <a:spcPts val="300"/>
                        </a:spcBef>
                        <a:spcAft>
                          <a:spcPts val="300"/>
                        </a:spcAft>
                      </a:pPr>
                      <a:r>
                        <a:rPr lang="fr-FR" sz="800">
                          <a:solidFill>
                            <a:srgbClr val="000000"/>
                          </a:solidFill>
                          <a:latin typeface="Arial"/>
                          <a:ea typeface="Arial"/>
                          <a:cs typeface="Times New Roman"/>
                        </a:rPr>
                        <a:t>4000 à 4249</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a:solidFill>
                            <a:srgbClr val="000000"/>
                          </a:solidFill>
                          <a:latin typeface="Arial"/>
                          <a:ea typeface="Arial"/>
                          <a:cs typeface="Times New Roman"/>
                        </a:rPr>
                        <a:t>26</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a:solidFill>
                            <a:srgbClr val="000000"/>
                          </a:solidFill>
                          <a:latin typeface="Arial"/>
                          <a:ea typeface="Arial"/>
                          <a:cs typeface="Times New Roman"/>
                        </a:rPr>
                        <a:t>28</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dirty="0">
                          <a:solidFill>
                            <a:srgbClr val="000000"/>
                          </a:solidFill>
                          <a:latin typeface="Arial"/>
                          <a:ea typeface="Arial"/>
                          <a:cs typeface="Times New Roman"/>
                        </a:rPr>
                        <a:t>728</a:t>
                      </a:r>
                      <a:endParaRPr lang="fr-FR" sz="800" dirty="0">
                        <a:latin typeface="Times New Roman"/>
                        <a:ea typeface="PMingLiU"/>
                        <a:cs typeface="Times New Roman"/>
                      </a:endParaRPr>
                    </a:p>
                  </a:txBody>
                  <a:tcPr marL="0" marR="0" marT="0" marB="0" anchor="ctr"/>
                </a:tc>
              </a:tr>
              <a:tr h="180000">
                <a:tc>
                  <a:txBody>
                    <a:bodyPr/>
                    <a:lstStyle/>
                    <a:p>
                      <a:pPr marL="40005" algn="ctr" fontAlgn="base">
                        <a:lnSpc>
                          <a:spcPts val="705"/>
                        </a:lnSpc>
                        <a:spcBef>
                          <a:spcPts val="300"/>
                        </a:spcBef>
                        <a:spcAft>
                          <a:spcPts val="300"/>
                        </a:spcAft>
                      </a:pPr>
                      <a:r>
                        <a:rPr lang="fr-FR" sz="800">
                          <a:solidFill>
                            <a:srgbClr val="000000"/>
                          </a:solidFill>
                          <a:latin typeface="Arial"/>
                          <a:ea typeface="Arial"/>
                          <a:cs typeface="Times New Roman"/>
                        </a:rPr>
                        <a:t>4250 à 4499</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a:solidFill>
                            <a:srgbClr val="000000"/>
                          </a:solidFill>
                          <a:latin typeface="Arial"/>
                          <a:ea typeface="Arial"/>
                          <a:cs typeface="Times New Roman"/>
                        </a:rPr>
                        <a:t>27</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a:solidFill>
                            <a:srgbClr val="000000"/>
                          </a:solidFill>
                          <a:latin typeface="Arial"/>
                          <a:ea typeface="Arial"/>
                          <a:cs typeface="Times New Roman"/>
                        </a:rPr>
                        <a:t>28</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dirty="0">
                          <a:solidFill>
                            <a:srgbClr val="000000"/>
                          </a:solidFill>
                          <a:latin typeface="Arial"/>
                          <a:ea typeface="Arial"/>
                          <a:cs typeface="Times New Roman"/>
                        </a:rPr>
                        <a:t>756</a:t>
                      </a:r>
                      <a:endParaRPr lang="fr-FR" sz="800" dirty="0">
                        <a:latin typeface="Times New Roman"/>
                        <a:ea typeface="PMingLiU"/>
                        <a:cs typeface="Times New Roman"/>
                      </a:endParaRPr>
                    </a:p>
                  </a:txBody>
                  <a:tcPr marL="0" marR="0" marT="0" marB="0" anchor="ctr"/>
                </a:tc>
              </a:tr>
              <a:tr h="180000">
                <a:tc>
                  <a:txBody>
                    <a:bodyPr/>
                    <a:lstStyle/>
                    <a:p>
                      <a:pPr marL="40005" algn="ctr" fontAlgn="base">
                        <a:lnSpc>
                          <a:spcPts val="705"/>
                        </a:lnSpc>
                        <a:spcBef>
                          <a:spcPts val="300"/>
                        </a:spcBef>
                        <a:spcAft>
                          <a:spcPts val="300"/>
                        </a:spcAft>
                      </a:pPr>
                      <a:r>
                        <a:rPr lang="fr-FR" sz="800">
                          <a:solidFill>
                            <a:srgbClr val="000000"/>
                          </a:solidFill>
                          <a:latin typeface="Arial"/>
                          <a:ea typeface="Arial"/>
                          <a:cs typeface="Times New Roman"/>
                        </a:rPr>
                        <a:t>4500 à 4749</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a:solidFill>
                            <a:srgbClr val="000000"/>
                          </a:solidFill>
                          <a:latin typeface="Arial"/>
                          <a:ea typeface="Arial"/>
                          <a:cs typeface="Times New Roman"/>
                        </a:rPr>
                        <a:t>27</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a:solidFill>
                            <a:srgbClr val="000000"/>
                          </a:solidFill>
                          <a:latin typeface="Arial"/>
                          <a:ea typeface="Arial"/>
                          <a:cs typeface="Times New Roman"/>
                        </a:rPr>
                        <a:t>28</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dirty="0">
                          <a:solidFill>
                            <a:srgbClr val="000000"/>
                          </a:solidFill>
                          <a:latin typeface="Arial"/>
                          <a:ea typeface="Arial"/>
                          <a:cs typeface="Times New Roman"/>
                        </a:rPr>
                        <a:t>756</a:t>
                      </a:r>
                      <a:endParaRPr lang="fr-FR" sz="800" dirty="0">
                        <a:latin typeface="Times New Roman"/>
                        <a:ea typeface="PMingLiU"/>
                        <a:cs typeface="Times New Roman"/>
                      </a:endParaRPr>
                    </a:p>
                  </a:txBody>
                  <a:tcPr marL="0" marR="0" marT="0" marB="0" anchor="ctr"/>
                </a:tc>
              </a:tr>
              <a:tr h="180000">
                <a:tc>
                  <a:txBody>
                    <a:bodyPr/>
                    <a:lstStyle/>
                    <a:p>
                      <a:pPr marL="40005" algn="ctr" fontAlgn="base">
                        <a:lnSpc>
                          <a:spcPts val="705"/>
                        </a:lnSpc>
                        <a:spcBef>
                          <a:spcPts val="300"/>
                        </a:spcBef>
                        <a:spcAft>
                          <a:spcPts val="300"/>
                        </a:spcAft>
                      </a:pPr>
                      <a:r>
                        <a:rPr lang="fr-FR" sz="800">
                          <a:solidFill>
                            <a:srgbClr val="000000"/>
                          </a:solidFill>
                          <a:latin typeface="Arial"/>
                          <a:ea typeface="Arial"/>
                          <a:cs typeface="Times New Roman"/>
                        </a:rPr>
                        <a:t>4750 à 4999</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a:solidFill>
                            <a:srgbClr val="000000"/>
                          </a:solidFill>
                          <a:latin typeface="Arial"/>
                          <a:ea typeface="Arial"/>
                          <a:cs typeface="Times New Roman"/>
                        </a:rPr>
                        <a:t>28</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a:solidFill>
                            <a:srgbClr val="000000"/>
                          </a:solidFill>
                          <a:latin typeface="Arial"/>
                          <a:ea typeface="Arial"/>
                          <a:cs typeface="Times New Roman"/>
                        </a:rPr>
                        <a:t>28</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dirty="0">
                          <a:solidFill>
                            <a:srgbClr val="000000"/>
                          </a:solidFill>
                          <a:latin typeface="Arial"/>
                          <a:ea typeface="Arial"/>
                          <a:cs typeface="Times New Roman"/>
                        </a:rPr>
                        <a:t>784</a:t>
                      </a:r>
                      <a:endParaRPr lang="fr-FR" sz="800" dirty="0">
                        <a:latin typeface="Times New Roman"/>
                        <a:ea typeface="PMingLiU"/>
                        <a:cs typeface="Times New Roman"/>
                      </a:endParaRPr>
                    </a:p>
                  </a:txBody>
                  <a:tcPr marL="0" marR="0" marT="0" marB="0" anchor="ctr"/>
                </a:tc>
              </a:tr>
              <a:tr h="180000">
                <a:tc>
                  <a:txBody>
                    <a:bodyPr/>
                    <a:lstStyle/>
                    <a:p>
                      <a:pPr marL="40005" algn="ctr" fontAlgn="base">
                        <a:lnSpc>
                          <a:spcPts val="705"/>
                        </a:lnSpc>
                        <a:spcBef>
                          <a:spcPts val="300"/>
                        </a:spcBef>
                        <a:spcAft>
                          <a:spcPts val="300"/>
                        </a:spcAft>
                      </a:pPr>
                      <a:r>
                        <a:rPr lang="fr-FR" sz="800">
                          <a:solidFill>
                            <a:srgbClr val="000000"/>
                          </a:solidFill>
                          <a:latin typeface="Arial"/>
                          <a:ea typeface="Arial"/>
                          <a:cs typeface="Times New Roman"/>
                        </a:rPr>
                        <a:t>5000 à 5249</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a:solidFill>
                            <a:srgbClr val="000000"/>
                          </a:solidFill>
                          <a:latin typeface="Arial"/>
                          <a:ea typeface="Arial"/>
                          <a:cs typeface="Times New Roman"/>
                        </a:rPr>
                        <a:t>29</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a:solidFill>
                            <a:srgbClr val="000000"/>
                          </a:solidFill>
                          <a:latin typeface="Arial"/>
                          <a:ea typeface="Arial"/>
                          <a:cs typeface="Times New Roman"/>
                        </a:rPr>
                        <a:t>29</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dirty="0">
                          <a:solidFill>
                            <a:srgbClr val="000000"/>
                          </a:solidFill>
                          <a:latin typeface="Arial"/>
                          <a:ea typeface="Arial"/>
                          <a:cs typeface="Times New Roman"/>
                        </a:rPr>
                        <a:t>841</a:t>
                      </a:r>
                      <a:endParaRPr lang="fr-FR" sz="800" dirty="0">
                        <a:latin typeface="Times New Roman"/>
                        <a:ea typeface="PMingLiU"/>
                        <a:cs typeface="Times New Roman"/>
                      </a:endParaRPr>
                    </a:p>
                  </a:txBody>
                  <a:tcPr marL="0" marR="0" marT="0" marB="0" anchor="ctr"/>
                </a:tc>
              </a:tr>
              <a:tr h="180000">
                <a:tc>
                  <a:txBody>
                    <a:bodyPr/>
                    <a:lstStyle/>
                    <a:p>
                      <a:pPr marL="40005" algn="ctr" fontAlgn="base">
                        <a:lnSpc>
                          <a:spcPts val="705"/>
                        </a:lnSpc>
                        <a:spcBef>
                          <a:spcPts val="300"/>
                        </a:spcBef>
                        <a:spcAft>
                          <a:spcPts val="300"/>
                        </a:spcAft>
                      </a:pPr>
                      <a:r>
                        <a:rPr lang="fr-FR" sz="800">
                          <a:solidFill>
                            <a:srgbClr val="000000"/>
                          </a:solidFill>
                          <a:latin typeface="Arial"/>
                          <a:ea typeface="Arial"/>
                          <a:cs typeface="Times New Roman"/>
                        </a:rPr>
                        <a:t>5250 à 5499</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a:solidFill>
                            <a:srgbClr val="000000"/>
                          </a:solidFill>
                          <a:latin typeface="Arial"/>
                          <a:ea typeface="Arial"/>
                          <a:cs typeface="Times New Roman"/>
                        </a:rPr>
                        <a:t>29</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a:solidFill>
                            <a:srgbClr val="000000"/>
                          </a:solidFill>
                          <a:latin typeface="Arial"/>
                          <a:ea typeface="Arial"/>
                          <a:cs typeface="Times New Roman"/>
                        </a:rPr>
                        <a:t>29</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dirty="0">
                          <a:solidFill>
                            <a:srgbClr val="000000"/>
                          </a:solidFill>
                          <a:latin typeface="Arial"/>
                          <a:ea typeface="Arial"/>
                          <a:cs typeface="Times New Roman"/>
                        </a:rPr>
                        <a:t>841</a:t>
                      </a:r>
                      <a:endParaRPr lang="fr-FR" sz="800" dirty="0">
                        <a:latin typeface="Times New Roman"/>
                        <a:ea typeface="PMingLiU"/>
                        <a:cs typeface="Times New Roman"/>
                      </a:endParaRPr>
                    </a:p>
                  </a:txBody>
                  <a:tcPr marL="0" marR="0" marT="0" marB="0" anchor="ctr"/>
                </a:tc>
              </a:tr>
              <a:tr h="180000">
                <a:tc>
                  <a:txBody>
                    <a:bodyPr/>
                    <a:lstStyle/>
                    <a:p>
                      <a:pPr marL="40005" algn="ctr" fontAlgn="base">
                        <a:lnSpc>
                          <a:spcPts val="705"/>
                        </a:lnSpc>
                        <a:spcBef>
                          <a:spcPts val="300"/>
                        </a:spcBef>
                        <a:spcAft>
                          <a:spcPts val="300"/>
                        </a:spcAft>
                      </a:pPr>
                      <a:r>
                        <a:rPr lang="fr-FR" sz="800">
                          <a:solidFill>
                            <a:srgbClr val="000000"/>
                          </a:solidFill>
                          <a:latin typeface="Arial"/>
                          <a:ea typeface="Arial"/>
                          <a:cs typeface="Times New Roman"/>
                        </a:rPr>
                        <a:t>5500 à 5749</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a:solidFill>
                            <a:srgbClr val="000000"/>
                          </a:solidFill>
                          <a:latin typeface="Arial"/>
                          <a:ea typeface="Arial"/>
                          <a:cs typeface="Times New Roman"/>
                        </a:rPr>
                        <a:t>29</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a:solidFill>
                            <a:srgbClr val="000000"/>
                          </a:solidFill>
                          <a:latin typeface="Arial"/>
                          <a:ea typeface="Arial"/>
                          <a:cs typeface="Times New Roman"/>
                        </a:rPr>
                        <a:t>29</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dirty="0">
                          <a:solidFill>
                            <a:srgbClr val="000000"/>
                          </a:solidFill>
                          <a:latin typeface="Arial"/>
                          <a:ea typeface="Arial"/>
                          <a:cs typeface="Times New Roman"/>
                        </a:rPr>
                        <a:t>841</a:t>
                      </a:r>
                      <a:endParaRPr lang="fr-FR" sz="800" dirty="0">
                        <a:latin typeface="Times New Roman"/>
                        <a:ea typeface="PMingLiU"/>
                        <a:cs typeface="Times New Roman"/>
                      </a:endParaRPr>
                    </a:p>
                  </a:txBody>
                  <a:tcPr marL="0" marR="0" marT="0" marB="0" anchor="ctr"/>
                </a:tc>
              </a:tr>
              <a:tr h="180000">
                <a:tc>
                  <a:txBody>
                    <a:bodyPr/>
                    <a:lstStyle/>
                    <a:p>
                      <a:pPr marL="40005" algn="ctr" fontAlgn="base">
                        <a:lnSpc>
                          <a:spcPts val="705"/>
                        </a:lnSpc>
                        <a:spcBef>
                          <a:spcPts val="300"/>
                        </a:spcBef>
                        <a:spcAft>
                          <a:spcPts val="300"/>
                        </a:spcAft>
                      </a:pPr>
                      <a:r>
                        <a:rPr lang="fr-FR" sz="800">
                          <a:solidFill>
                            <a:srgbClr val="000000"/>
                          </a:solidFill>
                          <a:latin typeface="Arial"/>
                          <a:ea typeface="Arial"/>
                          <a:cs typeface="Times New Roman"/>
                        </a:rPr>
                        <a:t>5750 à 5999</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a:solidFill>
                            <a:srgbClr val="000000"/>
                          </a:solidFill>
                          <a:latin typeface="Arial"/>
                          <a:ea typeface="Arial"/>
                          <a:cs typeface="Times New Roman"/>
                        </a:rPr>
                        <a:t>30</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a:solidFill>
                            <a:srgbClr val="000000"/>
                          </a:solidFill>
                          <a:latin typeface="Arial"/>
                          <a:ea typeface="Arial"/>
                          <a:cs typeface="Times New Roman"/>
                        </a:rPr>
                        <a:t>29</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dirty="0">
                          <a:solidFill>
                            <a:srgbClr val="000000"/>
                          </a:solidFill>
                          <a:latin typeface="Arial"/>
                          <a:ea typeface="Arial"/>
                          <a:cs typeface="Times New Roman"/>
                        </a:rPr>
                        <a:t>870</a:t>
                      </a:r>
                      <a:endParaRPr lang="fr-FR" sz="800" dirty="0">
                        <a:latin typeface="Times New Roman"/>
                        <a:ea typeface="PMingLiU"/>
                        <a:cs typeface="Times New Roman"/>
                      </a:endParaRPr>
                    </a:p>
                  </a:txBody>
                  <a:tcPr marL="0" marR="0" marT="0" marB="0" anchor="ctr"/>
                </a:tc>
              </a:tr>
              <a:tr h="180000">
                <a:tc>
                  <a:txBody>
                    <a:bodyPr/>
                    <a:lstStyle/>
                    <a:p>
                      <a:pPr marL="40005" algn="ctr" fontAlgn="base">
                        <a:lnSpc>
                          <a:spcPts val="705"/>
                        </a:lnSpc>
                        <a:spcBef>
                          <a:spcPts val="300"/>
                        </a:spcBef>
                        <a:spcAft>
                          <a:spcPts val="300"/>
                        </a:spcAft>
                      </a:pPr>
                      <a:r>
                        <a:rPr lang="fr-FR" sz="800">
                          <a:solidFill>
                            <a:srgbClr val="000000"/>
                          </a:solidFill>
                          <a:latin typeface="Arial"/>
                          <a:ea typeface="Arial"/>
                          <a:cs typeface="Times New Roman"/>
                        </a:rPr>
                        <a:t>6000 à 6249</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a:solidFill>
                            <a:srgbClr val="000000"/>
                          </a:solidFill>
                          <a:latin typeface="Arial"/>
                          <a:ea typeface="Arial"/>
                          <a:cs typeface="Times New Roman"/>
                        </a:rPr>
                        <a:t>31</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a:solidFill>
                            <a:srgbClr val="000000"/>
                          </a:solidFill>
                          <a:latin typeface="Arial"/>
                          <a:ea typeface="Arial"/>
                          <a:cs typeface="Times New Roman"/>
                        </a:rPr>
                        <a:t>29</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dirty="0">
                          <a:solidFill>
                            <a:srgbClr val="000000"/>
                          </a:solidFill>
                          <a:latin typeface="Arial"/>
                          <a:ea typeface="Arial"/>
                          <a:cs typeface="Times New Roman"/>
                        </a:rPr>
                        <a:t>899</a:t>
                      </a:r>
                      <a:endParaRPr lang="fr-FR" sz="800" dirty="0">
                        <a:latin typeface="Times New Roman"/>
                        <a:ea typeface="PMingLiU"/>
                        <a:cs typeface="Times New Roman"/>
                      </a:endParaRPr>
                    </a:p>
                  </a:txBody>
                  <a:tcPr marL="0" marR="0" marT="0" marB="0" anchor="ctr"/>
                </a:tc>
              </a:tr>
              <a:tr h="180000">
                <a:tc>
                  <a:txBody>
                    <a:bodyPr/>
                    <a:lstStyle/>
                    <a:p>
                      <a:pPr marL="40005" algn="ctr" fontAlgn="base">
                        <a:lnSpc>
                          <a:spcPts val="705"/>
                        </a:lnSpc>
                        <a:spcBef>
                          <a:spcPts val="300"/>
                        </a:spcBef>
                        <a:spcAft>
                          <a:spcPts val="300"/>
                        </a:spcAft>
                      </a:pPr>
                      <a:r>
                        <a:rPr lang="fr-FR" sz="800">
                          <a:solidFill>
                            <a:srgbClr val="000000"/>
                          </a:solidFill>
                          <a:latin typeface="Arial"/>
                          <a:ea typeface="Arial"/>
                          <a:cs typeface="Times New Roman"/>
                        </a:rPr>
                        <a:t>6250 à 6499</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a:solidFill>
                            <a:srgbClr val="000000"/>
                          </a:solidFill>
                          <a:latin typeface="Arial"/>
                          <a:ea typeface="Arial"/>
                          <a:cs typeface="Times New Roman"/>
                        </a:rPr>
                        <a:t>31</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a:solidFill>
                            <a:srgbClr val="000000"/>
                          </a:solidFill>
                          <a:latin typeface="Arial"/>
                          <a:ea typeface="Arial"/>
                          <a:cs typeface="Times New Roman"/>
                        </a:rPr>
                        <a:t>29</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dirty="0">
                          <a:solidFill>
                            <a:srgbClr val="000000"/>
                          </a:solidFill>
                          <a:latin typeface="Arial"/>
                          <a:ea typeface="Arial"/>
                          <a:cs typeface="Times New Roman"/>
                        </a:rPr>
                        <a:t>899</a:t>
                      </a:r>
                      <a:endParaRPr lang="fr-FR" sz="800" dirty="0">
                        <a:latin typeface="Times New Roman"/>
                        <a:ea typeface="PMingLiU"/>
                        <a:cs typeface="Times New Roman"/>
                      </a:endParaRPr>
                    </a:p>
                  </a:txBody>
                  <a:tcPr marL="0" marR="0" marT="0" marB="0" anchor="ctr"/>
                </a:tc>
              </a:tr>
              <a:tr h="180000">
                <a:tc>
                  <a:txBody>
                    <a:bodyPr/>
                    <a:lstStyle/>
                    <a:p>
                      <a:pPr marL="40005" algn="ctr" fontAlgn="base">
                        <a:lnSpc>
                          <a:spcPts val="705"/>
                        </a:lnSpc>
                        <a:spcBef>
                          <a:spcPts val="300"/>
                        </a:spcBef>
                        <a:spcAft>
                          <a:spcPts val="300"/>
                        </a:spcAft>
                      </a:pPr>
                      <a:r>
                        <a:rPr lang="fr-FR" sz="800">
                          <a:solidFill>
                            <a:srgbClr val="000000"/>
                          </a:solidFill>
                          <a:latin typeface="Arial"/>
                          <a:ea typeface="Arial"/>
                          <a:cs typeface="Times New Roman"/>
                        </a:rPr>
                        <a:t>6500 à 6749</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a:solidFill>
                            <a:srgbClr val="000000"/>
                          </a:solidFill>
                          <a:latin typeface="Arial"/>
                          <a:ea typeface="Arial"/>
                          <a:cs typeface="Times New Roman"/>
                        </a:rPr>
                        <a:t>31</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a:solidFill>
                            <a:srgbClr val="000000"/>
                          </a:solidFill>
                          <a:latin typeface="Arial"/>
                          <a:ea typeface="Arial"/>
                          <a:cs typeface="Times New Roman"/>
                        </a:rPr>
                        <a:t>29</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dirty="0">
                          <a:solidFill>
                            <a:srgbClr val="000000"/>
                          </a:solidFill>
                          <a:latin typeface="Arial"/>
                          <a:ea typeface="Arial"/>
                          <a:cs typeface="Times New Roman"/>
                        </a:rPr>
                        <a:t>899</a:t>
                      </a:r>
                      <a:endParaRPr lang="fr-FR" sz="800" dirty="0">
                        <a:latin typeface="Times New Roman"/>
                        <a:ea typeface="PMingLiU"/>
                        <a:cs typeface="Times New Roman"/>
                      </a:endParaRPr>
                    </a:p>
                  </a:txBody>
                  <a:tcPr marL="0" marR="0" marT="0" marB="0" anchor="ctr"/>
                </a:tc>
              </a:tr>
              <a:tr h="180000">
                <a:tc>
                  <a:txBody>
                    <a:bodyPr/>
                    <a:lstStyle/>
                    <a:p>
                      <a:pPr marL="40005" algn="ctr" fontAlgn="base">
                        <a:lnSpc>
                          <a:spcPts val="705"/>
                        </a:lnSpc>
                        <a:spcBef>
                          <a:spcPts val="300"/>
                        </a:spcBef>
                        <a:spcAft>
                          <a:spcPts val="300"/>
                        </a:spcAft>
                      </a:pPr>
                      <a:r>
                        <a:rPr lang="fr-FR" sz="800">
                          <a:solidFill>
                            <a:srgbClr val="000000"/>
                          </a:solidFill>
                          <a:latin typeface="Arial"/>
                          <a:ea typeface="Arial"/>
                          <a:cs typeface="Times New Roman"/>
                        </a:rPr>
                        <a:t>6750 à 6999</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a:solidFill>
                            <a:srgbClr val="000000"/>
                          </a:solidFill>
                          <a:latin typeface="Arial"/>
                          <a:ea typeface="Arial"/>
                          <a:cs typeface="Times New Roman"/>
                        </a:rPr>
                        <a:t>31</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a:solidFill>
                            <a:srgbClr val="000000"/>
                          </a:solidFill>
                          <a:latin typeface="Arial"/>
                          <a:ea typeface="Arial"/>
                          <a:cs typeface="Times New Roman"/>
                        </a:rPr>
                        <a:t>30</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a:solidFill>
                            <a:srgbClr val="000000"/>
                          </a:solidFill>
                          <a:latin typeface="Arial"/>
                          <a:ea typeface="Arial"/>
                          <a:cs typeface="Times New Roman"/>
                        </a:rPr>
                        <a:t>930</a:t>
                      </a:r>
                      <a:endParaRPr lang="fr-FR" sz="800">
                        <a:latin typeface="Times New Roman"/>
                        <a:ea typeface="PMingLiU"/>
                        <a:cs typeface="Times New Roman"/>
                      </a:endParaRPr>
                    </a:p>
                  </a:txBody>
                  <a:tcPr marL="0" marR="0" marT="0" marB="0" anchor="ctr"/>
                </a:tc>
              </a:tr>
              <a:tr h="180000">
                <a:tc>
                  <a:txBody>
                    <a:bodyPr/>
                    <a:lstStyle/>
                    <a:p>
                      <a:pPr marL="40005" algn="ctr" fontAlgn="base">
                        <a:lnSpc>
                          <a:spcPts val="705"/>
                        </a:lnSpc>
                        <a:spcBef>
                          <a:spcPts val="300"/>
                        </a:spcBef>
                        <a:spcAft>
                          <a:spcPts val="300"/>
                        </a:spcAft>
                      </a:pPr>
                      <a:r>
                        <a:rPr lang="fr-FR" sz="800">
                          <a:solidFill>
                            <a:srgbClr val="000000"/>
                          </a:solidFill>
                          <a:latin typeface="Arial"/>
                          <a:ea typeface="Arial"/>
                          <a:cs typeface="Times New Roman"/>
                        </a:rPr>
                        <a:t>7000 à 7249</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a:solidFill>
                            <a:srgbClr val="000000"/>
                          </a:solidFill>
                          <a:latin typeface="Arial"/>
                          <a:ea typeface="Arial"/>
                          <a:cs typeface="Times New Roman"/>
                        </a:rPr>
                        <a:t>32</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a:solidFill>
                            <a:srgbClr val="000000"/>
                          </a:solidFill>
                          <a:latin typeface="Arial"/>
                          <a:ea typeface="Arial"/>
                          <a:cs typeface="Times New Roman"/>
                        </a:rPr>
                        <a:t>30</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dirty="0">
                          <a:solidFill>
                            <a:srgbClr val="000000"/>
                          </a:solidFill>
                          <a:latin typeface="Arial"/>
                          <a:ea typeface="Arial"/>
                          <a:cs typeface="Times New Roman"/>
                        </a:rPr>
                        <a:t>960</a:t>
                      </a:r>
                      <a:endParaRPr lang="fr-FR" sz="800" dirty="0">
                        <a:latin typeface="Times New Roman"/>
                        <a:ea typeface="PMingLiU"/>
                        <a:cs typeface="Times New Roman"/>
                      </a:endParaRPr>
                    </a:p>
                  </a:txBody>
                  <a:tcPr marL="0" marR="0" marT="0" marB="0" anchor="ctr"/>
                </a:tc>
              </a:tr>
              <a:tr h="180000">
                <a:tc>
                  <a:txBody>
                    <a:bodyPr/>
                    <a:lstStyle/>
                    <a:p>
                      <a:pPr marL="40005" algn="ctr" fontAlgn="base">
                        <a:lnSpc>
                          <a:spcPts val="705"/>
                        </a:lnSpc>
                        <a:spcBef>
                          <a:spcPts val="300"/>
                        </a:spcBef>
                        <a:spcAft>
                          <a:spcPts val="300"/>
                        </a:spcAft>
                      </a:pPr>
                      <a:r>
                        <a:rPr lang="fr-FR" sz="800">
                          <a:solidFill>
                            <a:srgbClr val="000000"/>
                          </a:solidFill>
                          <a:latin typeface="Arial"/>
                          <a:ea typeface="Arial"/>
                          <a:cs typeface="Times New Roman"/>
                        </a:rPr>
                        <a:t>7250 à 7499</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a:solidFill>
                            <a:srgbClr val="000000"/>
                          </a:solidFill>
                          <a:latin typeface="Arial"/>
                          <a:ea typeface="Arial"/>
                          <a:cs typeface="Times New Roman"/>
                        </a:rPr>
                        <a:t>32</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a:solidFill>
                            <a:srgbClr val="000000"/>
                          </a:solidFill>
                          <a:latin typeface="Arial"/>
                          <a:ea typeface="Arial"/>
                          <a:cs typeface="Times New Roman"/>
                        </a:rPr>
                        <a:t>30</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dirty="0">
                          <a:solidFill>
                            <a:srgbClr val="000000"/>
                          </a:solidFill>
                          <a:latin typeface="Arial"/>
                          <a:ea typeface="Arial"/>
                          <a:cs typeface="Times New Roman"/>
                        </a:rPr>
                        <a:t>960</a:t>
                      </a:r>
                      <a:endParaRPr lang="fr-FR" sz="800" dirty="0">
                        <a:latin typeface="Times New Roman"/>
                        <a:ea typeface="PMingLiU"/>
                        <a:cs typeface="Times New Roman"/>
                      </a:endParaRPr>
                    </a:p>
                  </a:txBody>
                  <a:tcPr marL="0" marR="0" marT="0" marB="0" anchor="ctr"/>
                </a:tc>
              </a:tr>
              <a:tr h="180000">
                <a:tc>
                  <a:txBody>
                    <a:bodyPr/>
                    <a:lstStyle/>
                    <a:p>
                      <a:pPr marL="40005" algn="ctr" fontAlgn="base">
                        <a:lnSpc>
                          <a:spcPts val="705"/>
                        </a:lnSpc>
                        <a:spcBef>
                          <a:spcPts val="300"/>
                        </a:spcBef>
                        <a:spcAft>
                          <a:spcPts val="300"/>
                        </a:spcAft>
                      </a:pPr>
                      <a:r>
                        <a:rPr lang="fr-FR" sz="800">
                          <a:solidFill>
                            <a:srgbClr val="000000"/>
                          </a:solidFill>
                          <a:latin typeface="Arial"/>
                          <a:ea typeface="Arial"/>
                          <a:cs typeface="Times New Roman"/>
                        </a:rPr>
                        <a:t>7500 à 7749</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a:solidFill>
                            <a:srgbClr val="000000"/>
                          </a:solidFill>
                          <a:latin typeface="Arial"/>
                          <a:ea typeface="Arial"/>
                          <a:cs typeface="Times New Roman"/>
                        </a:rPr>
                        <a:t>32</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a:solidFill>
                            <a:srgbClr val="000000"/>
                          </a:solidFill>
                          <a:latin typeface="Arial"/>
                          <a:ea typeface="Arial"/>
                          <a:cs typeface="Times New Roman"/>
                        </a:rPr>
                        <a:t>31</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dirty="0">
                          <a:solidFill>
                            <a:srgbClr val="000000"/>
                          </a:solidFill>
                          <a:latin typeface="Arial"/>
                          <a:ea typeface="Arial"/>
                          <a:cs typeface="Times New Roman"/>
                        </a:rPr>
                        <a:t>992</a:t>
                      </a:r>
                      <a:endParaRPr lang="fr-FR" sz="800" dirty="0">
                        <a:latin typeface="Times New Roman"/>
                        <a:ea typeface="PMingLiU"/>
                        <a:cs typeface="Times New Roman"/>
                      </a:endParaRPr>
                    </a:p>
                  </a:txBody>
                  <a:tcPr marL="0" marR="0" marT="0" marB="0" anchor="ctr"/>
                </a:tc>
              </a:tr>
              <a:tr h="180000">
                <a:tc>
                  <a:txBody>
                    <a:bodyPr/>
                    <a:lstStyle/>
                    <a:p>
                      <a:pPr marL="40005" algn="ctr" fontAlgn="base">
                        <a:lnSpc>
                          <a:spcPts val="705"/>
                        </a:lnSpc>
                        <a:spcBef>
                          <a:spcPts val="300"/>
                        </a:spcBef>
                        <a:spcAft>
                          <a:spcPts val="300"/>
                        </a:spcAft>
                      </a:pPr>
                      <a:r>
                        <a:rPr lang="fr-FR" sz="800">
                          <a:solidFill>
                            <a:srgbClr val="000000"/>
                          </a:solidFill>
                          <a:latin typeface="Arial"/>
                          <a:ea typeface="Arial"/>
                          <a:cs typeface="Times New Roman"/>
                        </a:rPr>
                        <a:t>7750 à 7999</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a:solidFill>
                            <a:srgbClr val="000000"/>
                          </a:solidFill>
                          <a:latin typeface="Arial"/>
                          <a:ea typeface="Arial"/>
                          <a:cs typeface="Times New Roman"/>
                        </a:rPr>
                        <a:t>32</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a:solidFill>
                            <a:srgbClr val="000000"/>
                          </a:solidFill>
                          <a:latin typeface="Arial"/>
                          <a:ea typeface="Arial"/>
                          <a:cs typeface="Times New Roman"/>
                        </a:rPr>
                        <a:t>32</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dirty="0">
                          <a:solidFill>
                            <a:srgbClr val="000000"/>
                          </a:solidFill>
                          <a:latin typeface="Arial"/>
                          <a:ea typeface="Arial"/>
                          <a:cs typeface="Times New Roman"/>
                        </a:rPr>
                        <a:t>1024</a:t>
                      </a:r>
                      <a:endParaRPr lang="fr-FR" sz="800" dirty="0">
                        <a:latin typeface="Times New Roman"/>
                        <a:ea typeface="PMingLiU"/>
                        <a:cs typeface="Times New Roman"/>
                      </a:endParaRPr>
                    </a:p>
                  </a:txBody>
                  <a:tcPr marL="0" marR="0" marT="0" marB="0" anchor="ctr"/>
                </a:tc>
              </a:tr>
              <a:tr h="180000">
                <a:tc>
                  <a:txBody>
                    <a:bodyPr/>
                    <a:lstStyle/>
                    <a:p>
                      <a:pPr marL="40005" algn="ctr" fontAlgn="base">
                        <a:lnSpc>
                          <a:spcPts val="705"/>
                        </a:lnSpc>
                        <a:spcBef>
                          <a:spcPts val="300"/>
                        </a:spcBef>
                        <a:spcAft>
                          <a:spcPts val="300"/>
                        </a:spcAft>
                      </a:pPr>
                      <a:r>
                        <a:rPr lang="fr-FR" sz="800">
                          <a:solidFill>
                            <a:srgbClr val="000000"/>
                          </a:solidFill>
                          <a:latin typeface="Arial"/>
                          <a:ea typeface="Arial"/>
                          <a:cs typeface="Times New Roman"/>
                        </a:rPr>
                        <a:t>8000 à 8249</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a:solidFill>
                            <a:srgbClr val="000000"/>
                          </a:solidFill>
                          <a:latin typeface="Arial"/>
                          <a:ea typeface="Arial"/>
                          <a:cs typeface="Times New Roman"/>
                        </a:rPr>
                        <a:t>32</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a:solidFill>
                            <a:srgbClr val="000000"/>
                          </a:solidFill>
                          <a:latin typeface="Arial"/>
                          <a:ea typeface="Arial"/>
                          <a:cs typeface="Times New Roman"/>
                        </a:rPr>
                        <a:t>32</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dirty="0">
                          <a:solidFill>
                            <a:srgbClr val="000000"/>
                          </a:solidFill>
                          <a:latin typeface="Arial"/>
                          <a:ea typeface="Arial"/>
                          <a:cs typeface="Times New Roman"/>
                        </a:rPr>
                        <a:t>1024</a:t>
                      </a:r>
                      <a:endParaRPr lang="fr-FR" sz="800" dirty="0">
                        <a:latin typeface="Times New Roman"/>
                        <a:ea typeface="PMingLiU"/>
                        <a:cs typeface="Times New Roman"/>
                      </a:endParaRPr>
                    </a:p>
                  </a:txBody>
                  <a:tcPr marL="0" marR="0" marT="0" marB="0" anchor="ctr"/>
                </a:tc>
              </a:tr>
              <a:tr h="180000">
                <a:tc>
                  <a:txBody>
                    <a:bodyPr/>
                    <a:lstStyle/>
                    <a:p>
                      <a:pPr marL="40005" algn="ctr" fontAlgn="base">
                        <a:lnSpc>
                          <a:spcPts val="705"/>
                        </a:lnSpc>
                        <a:spcBef>
                          <a:spcPts val="300"/>
                        </a:spcBef>
                        <a:spcAft>
                          <a:spcPts val="300"/>
                        </a:spcAft>
                      </a:pPr>
                      <a:r>
                        <a:rPr lang="fr-FR" sz="800" dirty="0">
                          <a:solidFill>
                            <a:srgbClr val="000000"/>
                          </a:solidFill>
                          <a:latin typeface="Arial"/>
                          <a:ea typeface="Arial"/>
                          <a:cs typeface="Times New Roman"/>
                        </a:rPr>
                        <a:t>8250 à 8499</a:t>
                      </a:r>
                      <a:endParaRPr lang="fr-FR" sz="800" dirty="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a:solidFill>
                            <a:srgbClr val="000000"/>
                          </a:solidFill>
                          <a:latin typeface="Arial"/>
                          <a:ea typeface="Arial"/>
                          <a:cs typeface="Times New Roman"/>
                        </a:rPr>
                        <a:t>33</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a:solidFill>
                            <a:srgbClr val="000000"/>
                          </a:solidFill>
                          <a:latin typeface="Arial"/>
                          <a:ea typeface="Arial"/>
                          <a:cs typeface="Times New Roman"/>
                        </a:rPr>
                        <a:t>32</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dirty="0">
                          <a:solidFill>
                            <a:srgbClr val="000000"/>
                          </a:solidFill>
                          <a:latin typeface="Arial"/>
                          <a:ea typeface="Arial"/>
                          <a:cs typeface="Times New Roman"/>
                        </a:rPr>
                        <a:t>1056</a:t>
                      </a:r>
                      <a:endParaRPr lang="fr-FR" sz="800" dirty="0">
                        <a:latin typeface="Times New Roman"/>
                        <a:ea typeface="PMingLiU"/>
                        <a:cs typeface="Times New Roman"/>
                      </a:endParaRPr>
                    </a:p>
                  </a:txBody>
                  <a:tcPr marL="0" marR="0" marT="0" marB="0" anchor="ctr"/>
                </a:tc>
              </a:tr>
              <a:tr h="180000">
                <a:tc>
                  <a:txBody>
                    <a:bodyPr/>
                    <a:lstStyle/>
                    <a:p>
                      <a:pPr marL="40005" algn="ctr" fontAlgn="base">
                        <a:lnSpc>
                          <a:spcPts val="705"/>
                        </a:lnSpc>
                        <a:spcBef>
                          <a:spcPts val="300"/>
                        </a:spcBef>
                        <a:spcAft>
                          <a:spcPts val="300"/>
                        </a:spcAft>
                      </a:pPr>
                      <a:r>
                        <a:rPr lang="fr-FR" sz="800">
                          <a:solidFill>
                            <a:srgbClr val="000000"/>
                          </a:solidFill>
                          <a:latin typeface="Arial"/>
                          <a:ea typeface="Arial"/>
                          <a:cs typeface="Times New Roman"/>
                        </a:rPr>
                        <a:t>8500 à 8749</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a:solidFill>
                            <a:srgbClr val="000000"/>
                          </a:solidFill>
                          <a:latin typeface="Arial"/>
                          <a:ea typeface="Arial"/>
                          <a:cs typeface="Times New Roman"/>
                        </a:rPr>
                        <a:t>33</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a:solidFill>
                            <a:srgbClr val="000000"/>
                          </a:solidFill>
                          <a:latin typeface="Arial"/>
                          <a:ea typeface="Arial"/>
                          <a:cs typeface="Times New Roman"/>
                        </a:rPr>
                        <a:t>32</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dirty="0">
                          <a:solidFill>
                            <a:srgbClr val="000000"/>
                          </a:solidFill>
                          <a:latin typeface="Arial"/>
                          <a:ea typeface="Arial"/>
                          <a:cs typeface="Times New Roman"/>
                        </a:rPr>
                        <a:t>1056</a:t>
                      </a:r>
                      <a:endParaRPr lang="fr-FR" sz="800" dirty="0">
                        <a:latin typeface="Times New Roman"/>
                        <a:ea typeface="PMingLiU"/>
                        <a:cs typeface="Times New Roman"/>
                      </a:endParaRPr>
                    </a:p>
                  </a:txBody>
                  <a:tcPr marL="0" marR="0" marT="0" marB="0" anchor="ctr"/>
                </a:tc>
              </a:tr>
              <a:tr h="180000">
                <a:tc>
                  <a:txBody>
                    <a:bodyPr/>
                    <a:lstStyle/>
                    <a:p>
                      <a:pPr marL="40005" algn="ctr" fontAlgn="base">
                        <a:lnSpc>
                          <a:spcPts val="705"/>
                        </a:lnSpc>
                        <a:spcBef>
                          <a:spcPts val="300"/>
                        </a:spcBef>
                        <a:spcAft>
                          <a:spcPts val="300"/>
                        </a:spcAft>
                      </a:pPr>
                      <a:r>
                        <a:rPr lang="fr-FR" sz="800">
                          <a:solidFill>
                            <a:srgbClr val="000000"/>
                          </a:solidFill>
                          <a:latin typeface="Arial"/>
                          <a:ea typeface="Arial"/>
                          <a:cs typeface="Times New Roman"/>
                        </a:rPr>
                        <a:t>8750 à 8999</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a:solidFill>
                            <a:srgbClr val="000000"/>
                          </a:solidFill>
                          <a:latin typeface="Arial"/>
                          <a:ea typeface="Arial"/>
                          <a:cs typeface="Times New Roman"/>
                        </a:rPr>
                        <a:t>33</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a:solidFill>
                            <a:srgbClr val="000000"/>
                          </a:solidFill>
                          <a:latin typeface="Arial"/>
                          <a:ea typeface="Arial"/>
                          <a:cs typeface="Times New Roman"/>
                        </a:rPr>
                        <a:t>32</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dirty="0">
                          <a:solidFill>
                            <a:srgbClr val="000000"/>
                          </a:solidFill>
                          <a:latin typeface="Arial"/>
                          <a:ea typeface="Arial"/>
                          <a:cs typeface="Times New Roman"/>
                        </a:rPr>
                        <a:t>1056</a:t>
                      </a:r>
                      <a:endParaRPr lang="fr-FR" sz="800" dirty="0">
                        <a:latin typeface="Times New Roman"/>
                        <a:ea typeface="PMingLiU"/>
                        <a:cs typeface="Times New Roman"/>
                      </a:endParaRPr>
                    </a:p>
                  </a:txBody>
                  <a:tcPr marL="0" marR="0" marT="0" marB="0" anchor="ctr"/>
                </a:tc>
              </a:tr>
              <a:tr h="180000">
                <a:tc>
                  <a:txBody>
                    <a:bodyPr/>
                    <a:lstStyle/>
                    <a:p>
                      <a:pPr marL="40005" algn="ctr" fontAlgn="base">
                        <a:lnSpc>
                          <a:spcPts val="705"/>
                        </a:lnSpc>
                        <a:spcBef>
                          <a:spcPts val="300"/>
                        </a:spcBef>
                        <a:spcAft>
                          <a:spcPts val="300"/>
                        </a:spcAft>
                      </a:pPr>
                      <a:r>
                        <a:rPr lang="fr-FR" sz="800">
                          <a:solidFill>
                            <a:srgbClr val="000000"/>
                          </a:solidFill>
                          <a:latin typeface="Arial"/>
                          <a:ea typeface="Arial"/>
                          <a:cs typeface="Times New Roman"/>
                        </a:rPr>
                        <a:t>9000 à 9249</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a:solidFill>
                            <a:srgbClr val="000000"/>
                          </a:solidFill>
                          <a:latin typeface="Arial"/>
                          <a:ea typeface="Arial"/>
                          <a:cs typeface="Times New Roman"/>
                        </a:rPr>
                        <a:t>34</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a:solidFill>
                            <a:srgbClr val="000000"/>
                          </a:solidFill>
                          <a:latin typeface="Arial"/>
                          <a:ea typeface="Arial"/>
                          <a:cs typeface="Times New Roman"/>
                        </a:rPr>
                        <a:t>32</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dirty="0">
                          <a:solidFill>
                            <a:srgbClr val="000000"/>
                          </a:solidFill>
                          <a:latin typeface="Arial"/>
                          <a:ea typeface="Arial"/>
                          <a:cs typeface="Times New Roman"/>
                        </a:rPr>
                        <a:t>1088</a:t>
                      </a:r>
                      <a:endParaRPr lang="fr-FR" sz="800" dirty="0">
                        <a:latin typeface="Times New Roman"/>
                        <a:ea typeface="PMingLiU"/>
                        <a:cs typeface="Times New Roman"/>
                      </a:endParaRPr>
                    </a:p>
                  </a:txBody>
                  <a:tcPr marL="0" marR="0" marT="0" marB="0" anchor="ctr"/>
                </a:tc>
              </a:tr>
              <a:tr h="180000">
                <a:tc>
                  <a:txBody>
                    <a:bodyPr/>
                    <a:lstStyle/>
                    <a:p>
                      <a:pPr marL="40005" algn="ctr" fontAlgn="base">
                        <a:lnSpc>
                          <a:spcPts val="705"/>
                        </a:lnSpc>
                        <a:spcBef>
                          <a:spcPts val="300"/>
                        </a:spcBef>
                        <a:spcAft>
                          <a:spcPts val="300"/>
                        </a:spcAft>
                      </a:pPr>
                      <a:r>
                        <a:rPr lang="fr-FR" sz="800">
                          <a:solidFill>
                            <a:srgbClr val="000000"/>
                          </a:solidFill>
                          <a:latin typeface="Arial"/>
                          <a:ea typeface="Arial"/>
                          <a:cs typeface="Times New Roman"/>
                        </a:rPr>
                        <a:t>9250 à 9499</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a:solidFill>
                            <a:srgbClr val="000000"/>
                          </a:solidFill>
                          <a:latin typeface="Arial"/>
                          <a:ea typeface="Arial"/>
                          <a:cs typeface="Times New Roman"/>
                        </a:rPr>
                        <a:t>34</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a:solidFill>
                            <a:srgbClr val="000000"/>
                          </a:solidFill>
                          <a:latin typeface="Arial"/>
                          <a:ea typeface="Arial"/>
                          <a:cs typeface="Times New Roman"/>
                        </a:rPr>
                        <a:t>32</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dirty="0">
                          <a:solidFill>
                            <a:srgbClr val="000000"/>
                          </a:solidFill>
                          <a:latin typeface="Arial"/>
                          <a:ea typeface="Arial"/>
                          <a:cs typeface="Times New Roman"/>
                        </a:rPr>
                        <a:t>1088</a:t>
                      </a:r>
                      <a:endParaRPr lang="fr-FR" sz="800" dirty="0">
                        <a:latin typeface="Times New Roman"/>
                        <a:ea typeface="PMingLiU"/>
                        <a:cs typeface="Times New Roman"/>
                      </a:endParaRPr>
                    </a:p>
                  </a:txBody>
                  <a:tcPr marL="0" marR="0" marT="0" marB="0" anchor="ctr"/>
                </a:tc>
              </a:tr>
              <a:tr h="180000">
                <a:tc>
                  <a:txBody>
                    <a:bodyPr/>
                    <a:lstStyle/>
                    <a:p>
                      <a:pPr marL="40005" algn="ctr" fontAlgn="base">
                        <a:lnSpc>
                          <a:spcPts val="705"/>
                        </a:lnSpc>
                        <a:spcBef>
                          <a:spcPts val="300"/>
                        </a:spcBef>
                        <a:spcAft>
                          <a:spcPts val="300"/>
                        </a:spcAft>
                      </a:pPr>
                      <a:r>
                        <a:rPr lang="fr-FR" sz="800">
                          <a:solidFill>
                            <a:srgbClr val="000000"/>
                          </a:solidFill>
                          <a:latin typeface="Arial"/>
                          <a:ea typeface="Arial"/>
                          <a:cs typeface="Times New Roman"/>
                        </a:rPr>
                        <a:t>9500 à 9749</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a:solidFill>
                            <a:srgbClr val="000000"/>
                          </a:solidFill>
                          <a:latin typeface="Arial"/>
                          <a:ea typeface="Arial"/>
                          <a:cs typeface="Times New Roman"/>
                        </a:rPr>
                        <a:t>34</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a:solidFill>
                            <a:srgbClr val="000000"/>
                          </a:solidFill>
                          <a:latin typeface="Arial"/>
                          <a:ea typeface="Arial"/>
                          <a:cs typeface="Times New Roman"/>
                        </a:rPr>
                        <a:t>32</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dirty="0">
                          <a:solidFill>
                            <a:srgbClr val="000000"/>
                          </a:solidFill>
                          <a:latin typeface="Arial"/>
                          <a:ea typeface="Arial"/>
                          <a:cs typeface="Times New Roman"/>
                        </a:rPr>
                        <a:t>1088</a:t>
                      </a:r>
                      <a:endParaRPr lang="fr-FR" sz="800" dirty="0">
                        <a:latin typeface="Times New Roman"/>
                        <a:ea typeface="PMingLiU"/>
                        <a:cs typeface="Times New Roman"/>
                      </a:endParaRPr>
                    </a:p>
                  </a:txBody>
                  <a:tcPr marL="0" marR="0" marT="0" marB="0" anchor="ctr"/>
                </a:tc>
              </a:tr>
              <a:tr h="180000">
                <a:tc>
                  <a:txBody>
                    <a:bodyPr/>
                    <a:lstStyle/>
                    <a:p>
                      <a:pPr marL="40005" algn="ctr" fontAlgn="base">
                        <a:lnSpc>
                          <a:spcPts val="705"/>
                        </a:lnSpc>
                        <a:spcBef>
                          <a:spcPts val="300"/>
                        </a:spcBef>
                        <a:spcAft>
                          <a:spcPts val="300"/>
                        </a:spcAft>
                      </a:pPr>
                      <a:r>
                        <a:rPr lang="fr-FR" sz="800">
                          <a:solidFill>
                            <a:srgbClr val="000000"/>
                          </a:solidFill>
                          <a:latin typeface="Arial"/>
                          <a:ea typeface="Arial"/>
                          <a:cs typeface="Times New Roman"/>
                        </a:rPr>
                        <a:t>9750 à 9999</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a:solidFill>
                            <a:srgbClr val="000000"/>
                          </a:solidFill>
                          <a:latin typeface="Arial"/>
                          <a:ea typeface="Arial"/>
                          <a:cs typeface="Times New Roman"/>
                        </a:rPr>
                        <a:t>34</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a:solidFill>
                            <a:srgbClr val="000000"/>
                          </a:solidFill>
                          <a:latin typeface="Arial"/>
                          <a:ea typeface="Arial"/>
                          <a:cs typeface="Times New Roman"/>
                        </a:rPr>
                        <a:t>34</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dirty="0">
                          <a:solidFill>
                            <a:srgbClr val="000000"/>
                          </a:solidFill>
                          <a:latin typeface="Arial"/>
                          <a:ea typeface="Arial"/>
                          <a:cs typeface="Times New Roman"/>
                        </a:rPr>
                        <a:t>1156</a:t>
                      </a:r>
                      <a:endParaRPr lang="fr-FR" sz="800" dirty="0">
                        <a:latin typeface="Times New Roman"/>
                        <a:ea typeface="PMingLiU"/>
                        <a:cs typeface="Times New Roman"/>
                      </a:endParaRPr>
                    </a:p>
                  </a:txBody>
                  <a:tcPr marL="0" marR="0" marT="0" marB="0" anchor="ctr"/>
                </a:tc>
              </a:tr>
              <a:tr h="180000">
                <a:tc>
                  <a:txBody>
                    <a:bodyPr/>
                    <a:lstStyle/>
                    <a:p>
                      <a:pPr marL="40005" algn="ctr" fontAlgn="base">
                        <a:lnSpc>
                          <a:spcPts val="705"/>
                        </a:lnSpc>
                        <a:spcBef>
                          <a:spcPts val="300"/>
                        </a:spcBef>
                        <a:spcAft>
                          <a:spcPts val="300"/>
                        </a:spcAft>
                      </a:pPr>
                      <a:r>
                        <a:rPr lang="fr-FR" sz="800">
                          <a:solidFill>
                            <a:srgbClr val="000000"/>
                          </a:solidFill>
                          <a:latin typeface="Arial"/>
                          <a:ea typeface="Arial"/>
                          <a:cs typeface="Times New Roman"/>
                        </a:rPr>
                        <a:t>10000</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a:solidFill>
                            <a:srgbClr val="000000"/>
                          </a:solidFill>
                          <a:latin typeface="Arial"/>
                          <a:ea typeface="Arial"/>
                          <a:cs typeface="Times New Roman"/>
                        </a:rPr>
                        <a:t>35</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a:solidFill>
                            <a:srgbClr val="000000"/>
                          </a:solidFill>
                          <a:latin typeface="Arial"/>
                          <a:ea typeface="Arial"/>
                          <a:cs typeface="Times New Roman"/>
                        </a:rPr>
                        <a:t>34</a:t>
                      </a:r>
                      <a:endParaRPr lang="fr-FR" sz="800">
                        <a:latin typeface="Times New Roman"/>
                        <a:ea typeface="PMingLiU"/>
                        <a:cs typeface="Times New Roman"/>
                      </a:endParaRPr>
                    </a:p>
                  </a:txBody>
                  <a:tcPr marL="0" marR="0" marT="0" marB="0" anchor="ctr"/>
                </a:tc>
                <a:tc>
                  <a:txBody>
                    <a:bodyPr/>
                    <a:lstStyle/>
                    <a:p>
                      <a:pPr marL="33655" algn="ctr" fontAlgn="base">
                        <a:lnSpc>
                          <a:spcPts val="705"/>
                        </a:lnSpc>
                        <a:spcBef>
                          <a:spcPts val="300"/>
                        </a:spcBef>
                        <a:spcAft>
                          <a:spcPts val="300"/>
                        </a:spcAft>
                      </a:pPr>
                      <a:r>
                        <a:rPr lang="fr-FR" sz="800" dirty="0">
                          <a:solidFill>
                            <a:srgbClr val="000000"/>
                          </a:solidFill>
                          <a:latin typeface="Arial"/>
                          <a:ea typeface="Arial"/>
                          <a:cs typeface="Times New Roman"/>
                        </a:rPr>
                        <a:t>1190</a:t>
                      </a:r>
                      <a:endParaRPr lang="fr-FR" sz="800" dirty="0">
                        <a:latin typeface="Times New Roman"/>
                        <a:ea typeface="PMingLiU"/>
                        <a:cs typeface="Times New Roman"/>
                      </a:endParaRPr>
                    </a:p>
                  </a:txBody>
                  <a:tcPr marL="0" marR="0" marT="0" marB="0" anchor="ctr"/>
                </a:tc>
              </a:tr>
            </a:tbl>
          </a:graphicData>
        </a:graphic>
      </p:graphicFrame>
    </p:spTree>
    <p:extLst>
      <p:ext uri="{BB962C8B-B14F-4D97-AF65-F5344CB8AC3E}">
        <p14:creationId xmlns="" xmlns:p14="http://schemas.microsoft.com/office/powerpoint/2010/main" val="140505792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644B8826-0B11-4E6F-A99F-1CE6208B9143}"/>
              </a:ext>
            </a:extLst>
          </p:cNvPr>
          <p:cNvSpPr>
            <a:spLocks noGrp="1"/>
          </p:cNvSpPr>
          <p:nvPr>
            <p:ph type="title"/>
          </p:nvPr>
        </p:nvSpPr>
        <p:spPr/>
        <p:txBody>
          <a:bodyPr/>
          <a:lstStyle/>
          <a:p>
            <a:r>
              <a:rPr lang="fr-FR" b="1" dirty="0"/>
              <a:t>Les représentants de </a:t>
            </a:r>
            <a:r>
              <a:rPr lang="fr-FR" b="1" dirty="0" smtClean="0"/>
              <a:t>proximité</a:t>
            </a:r>
            <a:endParaRPr lang="fr-FR" b="1" dirty="0"/>
          </a:p>
        </p:txBody>
      </p:sp>
      <p:sp>
        <p:nvSpPr>
          <p:cNvPr id="3" name="Espace réservé du contenu 2">
            <a:extLst>
              <a:ext uri="{FF2B5EF4-FFF2-40B4-BE49-F238E27FC236}">
                <a16:creationId xmlns:a16="http://schemas.microsoft.com/office/drawing/2014/main" xmlns="" id="{0D97A58C-45B6-440E-940D-FF36EC7C93B9}"/>
              </a:ext>
            </a:extLst>
          </p:cNvPr>
          <p:cNvSpPr>
            <a:spLocks noGrp="1"/>
          </p:cNvSpPr>
          <p:nvPr>
            <p:ph idx="1"/>
          </p:nvPr>
        </p:nvSpPr>
        <p:spPr>
          <a:xfrm>
            <a:off x="280800" y="1080000"/>
            <a:ext cx="9285316" cy="5013502"/>
          </a:xfrm>
        </p:spPr>
        <p:txBody>
          <a:bodyPr/>
          <a:lstStyle/>
          <a:p>
            <a:r>
              <a:rPr lang="fr-FR" sz="1800" dirty="0" smtClean="0"/>
              <a:t>Leur existence, </a:t>
            </a:r>
            <a:r>
              <a:rPr lang="fr-FR" sz="1800" b="1" dirty="0" smtClean="0">
                <a:solidFill>
                  <a:srgbClr val="C00000"/>
                </a:solidFill>
              </a:rPr>
              <a:t>facultative</a:t>
            </a:r>
            <a:r>
              <a:rPr lang="fr-FR" sz="1800" dirty="0" smtClean="0"/>
              <a:t>, doit être prévue dans </a:t>
            </a:r>
            <a:r>
              <a:rPr lang="fr-FR" sz="1800" dirty="0"/>
              <a:t>l’accord collectif </a:t>
            </a:r>
            <a:r>
              <a:rPr lang="fr-FR" sz="1800" dirty="0" smtClean="0"/>
              <a:t>définissant </a:t>
            </a:r>
            <a:r>
              <a:rPr lang="fr-FR" sz="1800" dirty="0"/>
              <a:t>les établissements </a:t>
            </a:r>
            <a:r>
              <a:rPr lang="fr-FR" sz="1800" dirty="0" smtClean="0"/>
              <a:t>distincts.</a:t>
            </a:r>
          </a:p>
          <a:p>
            <a:endParaRPr lang="fr-FR" sz="1000" dirty="0" smtClean="0"/>
          </a:p>
          <a:p>
            <a:r>
              <a:rPr lang="fr-FR" sz="1800" dirty="0" smtClean="0"/>
              <a:t>Il n’y a aucune disposition supplétive.</a:t>
            </a:r>
            <a:endParaRPr lang="fr-FR" sz="1800" dirty="0"/>
          </a:p>
          <a:p>
            <a:pPr>
              <a:buNone/>
            </a:pPr>
            <a:endParaRPr lang="fr-FR" sz="1000" dirty="0"/>
          </a:p>
          <a:p>
            <a:r>
              <a:rPr lang="fr-FR" sz="1800" dirty="0"/>
              <a:t>L’accord collectif doit </a:t>
            </a:r>
            <a:r>
              <a:rPr lang="fr-FR" sz="1800" dirty="0" smtClean="0"/>
              <a:t>déterminer :</a:t>
            </a:r>
            <a:endParaRPr lang="fr-FR" sz="1800" dirty="0"/>
          </a:p>
          <a:p>
            <a:pPr lvl="1"/>
            <a:r>
              <a:rPr lang="fr-FR" sz="1800" dirty="0" smtClean="0">
                <a:solidFill>
                  <a:schemeClr val="tx1"/>
                </a:solidFill>
              </a:rPr>
              <a:t>leur </a:t>
            </a:r>
            <a:r>
              <a:rPr lang="fr-FR" sz="1800" b="1" dirty="0" smtClean="0">
                <a:solidFill>
                  <a:srgbClr val="C00000"/>
                </a:solidFill>
              </a:rPr>
              <a:t>nombre</a:t>
            </a:r>
            <a:r>
              <a:rPr lang="fr-FR" sz="1800" dirty="0" smtClean="0">
                <a:solidFill>
                  <a:schemeClr val="tx1"/>
                </a:solidFill>
              </a:rPr>
              <a:t>,</a:t>
            </a:r>
            <a:endParaRPr lang="fr-FR" sz="1800" dirty="0">
              <a:solidFill>
                <a:schemeClr val="tx1"/>
              </a:solidFill>
            </a:endParaRPr>
          </a:p>
          <a:p>
            <a:pPr lvl="1"/>
            <a:r>
              <a:rPr lang="fr-FR" sz="1800" dirty="0" smtClean="0">
                <a:solidFill>
                  <a:schemeClr val="tx1"/>
                </a:solidFill>
              </a:rPr>
              <a:t>leurs </a:t>
            </a:r>
            <a:r>
              <a:rPr lang="fr-FR" sz="1800" b="1" dirty="0" smtClean="0">
                <a:solidFill>
                  <a:srgbClr val="C00000"/>
                </a:solidFill>
              </a:rPr>
              <a:t>attributions</a:t>
            </a:r>
            <a:r>
              <a:rPr lang="fr-FR" sz="1800" dirty="0" smtClean="0">
                <a:solidFill>
                  <a:schemeClr val="tx1"/>
                </a:solidFill>
              </a:rPr>
              <a:t>, </a:t>
            </a:r>
            <a:r>
              <a:rPr lang="fr-FR" sz="1800" dirty="0">
                <a:solidFill>
                  <a:schemeClr val="tx1"/>
                </a:solidFill>
              </a:rPr>
              <a:t>notamment en matière de sécurité-conditions de </a:t>
            </a:r>
            <a:r>
              <a:rPr lang="fr-FR" sz="1800" dirty="0" smtClean="0">
                <a:solidFill>
                  <a:schemeClr val="tx1"/>
                </a:solidFill>
              </a:rPr>
              <a:t>travail,</a:t>
            </a:r>
            <a:endParaRPr lang="fr-FR" sz="1800" dirty="0">
              <a:solidFill>
                <a:schemeClr val="tx1"/>
              </a:solidFill>
            </a:endParaRPr>
          </a:p>
          <a:p>
            <a:pPr lvl="1"/>
            <a:r>
              <a:rPr lang="fr-FR" sz="1800" dirty="0" smtClean="0">
                <a:solidFill>
                  <a:schemeClr val="tx1"/>
                </a:solidFill>
              </a:rPr>
              <a:t>les </a:t>
            </a:r>
            <a:r>
              <a:rPr lang="fr-FR" sz="1800" b="1" dirty="0">
                <a:solidFill>
                  <a:srgbClr val="C00000"/>
                </a:solidFill>
              </a:rPr>
              <a:t>modalités de leur </a:t>
            </a:r>
            <a:r>
              <a:rPr lang="fr-FR" sz="1800" b="1" dirty="0" smtClean="0">
                <a:solidFill>
                  <a:srgbClr val="C00000"/>
                </a:solidFill>
              </a:rPr>
              <a:t>désignation</a:t>
            </a:r>
            <a:r>
              <a:rPr lang="fr-FR" sz="1800" dirty="0" smtClean="0">
                <a:solidFill>
                  <a:schemeClr val="tx1"/>
                </a:solidFill>
              </a:rPr>
              <a:t>,</a:t>
            </a:r>
            <a:endParaRPr lang="fr-FR" sz="1800" dirty="0">
              <a:solidFill>
                <a:schemeClr val="tx1"/>
              </a:solidFill>
            </a:endParaRPr>
          </a:p>
          <a:p>
            <a:pPr lvl="1"/>
            <a:r>
              <a:rPr lang="fr-FR" sz="1800" dirty="0" smtClean="0">
                <a:solidFill>
                  <a:schemeClr val="tx1"/>
                </a:solidFill>
              </a:rPr>
              <a:t>les </a:t>
            </a:r>
            <a:r>
              <a:rPr lang="fr-FR" sz="1800" b="1" dirty="0">
                <a:solidFill>
                  <a:srgbClr val="C00000"/>
                </a:solidFill>
              </a:rPr>
              <a:t>modalités de fonctionnement </a:t>
            </a:r>
            <a:r>
              <a:rPr lang="fr-FR" sz="1800" dirty="0">
                <a:solidFill>
                  <a:schemeClr val="tx1"/>
                </a:solidFill>
              </a:rPr>
              <a:t>notamment le nombre d’heures de </a:t>
            </a:r>
            <a:r>
              <a:rPr lang="fr-FR" sz="1800" dirty="0" smtClean="0">
                <a:solidFill>
                  <a:schemeClr val="tx1"/>
                </a:solidFill>
              </a:rPr>
              <a:t>délégation.</a:t>
            </a:r>
          </a:p>
          <a:p>
            <a:endParaRPr lang="fr-FR" sz="1000" dirty="0"/>
          </a:p>
          <a:p>
            <a:r>
              <a:rPr lang="fr-FR" sz="1800" dirty="0" smtClean="0"/>
              <a:t>ATTENTION ! Rien n’est prévu s’agissant de leur répartition par collège.</a:t>
            </a:r>
          </a:p>
          <a:p>
            <a:endParaRPr lang="fr-FR" sz="1000" dirty="0" smtClean="0"/>
          </a:p>
          <a:p>
            <a:r>
              <a:rPr lang="fr-FR" sz="1800" dirty="0" smtClean="0"/>
              <a:t>Ils </a:t>
            </a:r>
            <a:r>
              <a:rPr lang="fr-FR" sz="1800" dirty="0"/>
              <a:t>sont </a:t>
            </a:r>
            <a:r>
              <a:rPr lang="fr-FR" sz="1800" b="1" dirty="0">
                <a:solidFill>
                  <a:srgbClr val="C00000"/>
                </a:solidFill>
              </a:rPr>
              <a:t>membres du CSE ou </a:t>
            </a:r>
            <a:r>
              <a:rPr lang="fr-FR" sz="1800" b="1" dirty="0" smtClean="0">
                <a:solidFill>
                  <a:srgbClr val="C00000"/>
                </a:solidFill>
              </a:rPr>
              <a:t>non </a:t>
            </a:r>
            <a:r>
              <a:rPr lang="fr-FR" sz="1800" dirty="0" smtClean="0"/>
              <a:t>et désignés pour </a:t>
            </a:r>
            <a:r>
              <a:rPr lang="fr-FR" sz="1800" dirty="0"/>
              <a:t>une durée prenant fin avec le mandat des membres du </a:t>
            </a:r>
            <a:r>
              <a:rPr lang="fr-FR" sz="1800" dirty="0" smtClean="0"/>
              <a:t>CSE.</a:t>
            </a:r>
            <a:endParaRPr lang="fr-FR" sz="1800" dirty="0"/>
          </a:p>
          <a:p>
            <a:pPr marL="266700" lvl="1" indent="-266700">
              <a:buClr>
                <a:schemeClr val="tx1"/>
              </a:buClr>
              <a:buFont typeface="Wingdings 3" panose="05040102010807070707" pitchFamily="18" charset="2"/>
              <a:buChar char=""/>
            </a:pPr>
            <a:endParaRPr lang="fr-FR" sz="1000" dirty="0" smtClean="0">
              <a:solidFill>
                <a:schemeClr val="tx1"/>
              </a:solidFill>
            </a:endParaRPr>
          </a:p>
          <a:p>
            <a:pPr marL="266700" lvl="1" indent="-266700">
              <a:buClr>
                <a:schemeClr val="tx1"/>
              </a:buClr>
              <a:buFont typeface="Wingdings 3" panose="05040102010807070707" pitchFamily="18" charset="2"/>
              <a:buChar char=""/>
            </a:pPr>
            <a:r>
              <a:rPr lang="fr-FR" sz="1800" dirty="0" smtClean="0">
                <a:solidFill>
                  <a:schemeClr val="tx1"/>
                </a:solidFill>
              </a:rPr>
              <a:t>Les </a:t>
            </a:r>
            <a:r>
              <a:rPr lang="fr-FR" sz="1800" dirty="0">
                <a:solidFill>
                  <a:schemeClr val="tx1"/>
                </a:solidFill>
              </a:rPr>
              <a:t>représentants de proximité sont des salariés </a:t>
            </a:r>
            <a:r>
              <a:rPr lang="fr-FR" sz="1800" dirty="0" smtClean="0">
                <a:solidFill>
                  <a:schemeClr val="tx1"/>
                </a:solidFill>
              </a:rPr>
              <a:t>protégés.</a:t>
            </a:r>
            <a:endParaRPr lang="fr-FR" sz="1800" dirty="0">
              <a:solidFill>
                <a:schemeClr val="tx1"/>
              </a:solidFill>
            </a:endParaRPr>
          </a:p>
          <a:p>
            <a:pPr lvl="1"/>
            <a:endParaRPr lang="fr-FR" dirty="0"/>
          </a:p>
          <a:p>
            <a:pPr>
              <a:buNone/>
            </a:pPr>
            <a:endParaRPr lang="fr-FR" dirty="0"/>
          </a:p>
        </p:txBody>
      </p:sp>
    </p:spTree>
    <p:extLst>
      <p:ext uri="{BB962C8B-B14F-4D97-AF65-F5344CB8AC3E}">
        <p14:creationId xmlns="" xmlns:p14="http://schemas.microsoft.com/office/powerpoint/2010/main" val="324765481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633761B2-502E-476F-A8AA-BA2084A9D415}"/>
              </a:ext>
            </a:extLst>
          </p:cNvPr>
          <p:cNvSpPr>
            <a:spLocks noGrp="1"/>
          </p:cNvSpPr>
          <p:nvPr>
            <p:ph type="title"/>
          </p:nvPr>
        </p:nvSpPr>
        <p:spPr/>
        <p:txBody>
          <a:bodyPr/>
          <a:lstStyle/>
          <a:p>
            <a:r>
              <a:rPr lang="fr-FR" b="1" dirty="0" smtClean="0"/>
              <a:t>Attributions </a:t>
            </a:r>
            <a:r>
              <a:rPr lang="fr-FR" b="1" dirty="0"/>
              <a:t>du CSE dans les </a:t>
            </a:r>
            <a:r>
              <a:rPr lang="fr-FR" b="1" dirty="0" smtClean="0"/>
              <a:t>entreprises de moins de 50 </a:t>
            </a:r>
            <a:r>
              <a:rPr lang="fr-FR" b="1" dirty="0"/>
              <a:t>salariés</a:t>
            </a:r>
          </a:p>
        </p:txBody>
      </p:sp>
      <p:sp>
        <p:nvSpPr>
          <p:cNvPr id="3" name="Espace réservé du contenu 2">
            <a:extLst>
              <a:ext uri="{FF2B5EF4-FFF2-40B4-BE49-F238E27FC236}">
                <a16:creationId xmlns:a16="http://schemas.microsoft.com/office/drawing/2014/main" xmlns="" id="{68497B01-4173-4FB4-9887-9B301FBA189B}"/>
              </a:ext>
            </a:extLst>
          </p:cNvPr>
          <p:cNvSpPr>
            <a:spLocks noGrp="1"/>
          </p:cNvSpPr>
          <p:nvPr>
            <p:ph idx="1"/>
          </p:nvPr>
        </p:nvSpPr>
        <p:spPr>
          <a:xfrm>
            <a:off x="280800" y="1080000"/>
            <a:ext cx="9285316" cy="5028492"/>
          </a:xfrm>
        </p:spPr>
        <p:txBody>
          <a:bodyPr/>
          <a:lstStyle/>
          <a:p>
            <a:r>
              <a:rPr lang="fr-FR" sz="1800" b="1" dirty="0" smtClean="0">
                <a:solidFill>
                  <a:srgbClr val="C00000"/>
                </a:solidFill>
              </a:rPr>
              <a:t>Principe : </a:t>
            </a:r>
            <a:r>
              <a:rPr lang="fr-FR" sz="1800" b="1" dirty="0">
                <a:solidFill>
                  <a:srgbClr val="C00000"/>
                </a:solidFill>
              </a:rPr>
              <a:t>le CSE exerce les missions générales actuellement dévolues aux DP et </a:t>
            </a:r>
            <a:r>
              <a:rPr lang="fr-FR" sz="1800" b="1" dirty="0" smtClean="0">
                <a:solidFill>
                  <a:srgbClr val="C00000"/>
                </a:solidFill>
              </a:rPr>
              <a:t>CHSCT.</a:t>
            </a:r>
            <a:endParaRPr lang="fr-FR" sz="1800" b="1" dirty="0">
              <a:solidFill>
                <a:srgbClr val="C00000"/>
              </a:solidFill>
            </a:endParaRPr>
          </a:p>
          <a:p>
            <a:endParaRPr lang="fr-FR" dirty="0"/>
          </a:p>
          <a:p>
            <a:endParaRPr lang="fr-FR" dirty="0"/>
          </a:p>
          <a:p>
            <a:endParaRPr lang="fr-FR" dirty="0"/>
          </a:p>
          <a:p>
            <a:endParaRPr lang="fr-FR" dirty="0"/>
          </a:p>
          <a:p>
            <a:endParaRPr lang="fr-FR" dirty="0"/>
          </a:p>
          <a:p>
            <a:endParaRPr lang="fr-FR" dirty="0"/>
          </a:p>
          <a:p>
            <a:endParaRPr lang="fr-FR" dirty="0"/>
          </a:p>
          <a:p>
            <a:endParaRPr lang="fr-FR" dirty="0"/>
          </a:p>
          <a:p>
            <a:endParaRPr lang="fr-FR" dirty="0"/>
          </a:p>
          <a:p>
            <a:endParaRPr lang="fr-FR" sz="1000" dirty="0"/>
          </a:p>
          <a:p>
            <a:r>
              <a:rPr lang="fr-FR" sz="1800" b="1" dirty="0">
                <a:solidFill>
                  <a:srgbClr val="C00000"/>
                </a:solidFill>
              </a:rPr>
              <a:t>Suppression des missions DP actuelles : </a:t>
            </a:r>
          </a:p>
          <a:p>
            <a:pPr lvl="1"/>
            <a:r>
              <a:rPr lang="fr-FR" sz="1700" dirty="0">
                <a:solidFill>
                  <a:schemeClr val="tx1"/>
                </a:solidFill>
              </a:rPr>
              <a:t>Le droit d’alerte en cas d’atteinte aux droits des </a:t>
            </a:r>
            <a:r>
              <a:rPr lang="fr-FR" sz="1700" dirty="0" smtClean="0">
                <a:solidFill>
                  <a:schemeClr val="tx1"/>
                </a:solidFill>
              </a:rPr>
              <a:t>personnes n’est pas dans l’ordonnance mais a été rétabli par l’Assemblée nationale, malgré un avis négatif du gouvernement (donc, à surveiller !).</a:t>
            </a:r>
            <a:endParaRPr lang="fr-FR" sz="1700" dirty="0">
              <a:solidFill>
                <a:schemeClr val="tx1"/>
              </a:solidFill>
            </a:endParaRPr>
          </a:p>
          <a:p>
            <a:pPr lvl="1"/>
            <a:r>
              <a:rPr lang="fr-FR" sz="1700" dirty="0">
                <a:solidFill>
                  <a:schemeClr val="tx1"/>
                </a:solidFill>
              </a:rPr>
              <a:t>Il n’est plus prévu l’accompagnement de l’inspecteur du travail lors des </a:t>
            </a:r>
            <a:r>
              <a:rPr lang="fr-FR" sz="1700" dirty="0" smtClean="0">
                <a:solidFill>
                  <a:schemeClr val="tx1"/>
                </a:solidFill>
              </a:rPr>
              <a:t>visites.</a:t>
            </a:r>
            <a:endParaRPr lang="fr-FR" sz="1700" dirty="0">
              <a:solidFill>
                <a:schemeClr val="tx1"/>
              </a:solidFill>
            </a:endParaRPr>
          </a:p>
          <a:p>
            <a:pPr lvl="1"/>
            <a:r>
              <a:rPr lang="fr-FR" sz="1700" dirty="0">
                <a:solidFill>
                  <a:schemeClr val="tx1"/>
                </a:solidFill>
              </a:rPr>
              <a:t>L’information sur le CICE </a:t>
            </a:r>
            <a:r>
              <a:rPr lang="fr-FR" sz="1700" dirty="0" smtClean="0">
                <a:solidFill>
                  <a:schemeClr val="tx1"/>
                </a:solidFill>
              </a:rPr>
              <a:t>disparait.</a:t>
            </a:r>
            <a:endParaRPr lang="fr-FR" sz="1700" dirty="0">
              <a:solidFill>
                <a:schemeClr val="tx1"/>
              </a:solidFill>
            </a:endParaRPr>
          </a:p>
        </p:txBody>
      </p:sp>
      <p:graphicFrame>
        <p:nvGraphicFramePr>
          <p:cNvPr id="5" name="Diagramme 4">
            <a:extLst>
              <a:ext uri="{FF2B5EF4-FFF2-40B4-BE49-F238E27FC236}">
                <a16:creationId xmlns:a16="http://schemas.microsoft.com/office/drawing/2014/main" xmlns="" id="{11E890B0-399E-48E3-89E8-10CB325B11F6}"/>
              </a:ext>
            </a:extLst>
          </p:cNvPr>
          <p:cNvGraphicFramePr/>
          <p:nvPr>
            <p:extLst>
              <p:ext uri="{D42A27DB-BD31-4B8C-83A1-F6EECF244321}">
                <p14:modId xmlns="" xmlns:p14="http://schemas.microsoft.com/office/powerpoint/2010/main" val="489462246"/>
              </p:ext>
            </p:extLst>
          </p:nvPr>
        </p:nvGraphicFramePr>
        <p:xfrm>
          <a:off x="299258" y="1588958"/>
          <a:ext cx="8968130" cy="227850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 xmlns:p14="http://schemas.microsoft.com/office/powerpoint/2010/main" val="5090185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4B2CD60F-FE17-4305-82CD-5F80A309EF38}"/>
              </a:ext>
            </a:extLst>
          </p:cNvPr>
          <p:cNvSpPr>
            <a:spLocks noGrp="1"/>
          </p:cNvSpPr>
          <p:nvPr>
            <p:ph type="title"/>
          </p:nvPr>
        </p:nvSpPr>
        <p:spPr/>
        <p:txBody>
          <a:bodyPr/>
          <a:lstStyle/>
          <a:p>
            <a:r>
              <a:rPr lang="fr-FR" b="1" dirty="0" smtClean="0"/>
              <a:t>A quoi avons-nous affaire ?</a:t>
            </a:r>
            <a:endParaRPr lang="fr-FR" b="1" dirty="0"/>
          </a:p>
        </p:txBody>
      </p:sp>
      <p:sp>
        <p:nvSpPr>
          <p:cNvPr id="3" name="Sous-titre 2">
            <a:extLst>
              <a:ext uri="{FF2B5EF4-FFF2-40B4-BE49-F238E27FC236}">
                <a16:creationId xmlns:a16="http://schemas.microsoft.com/office/drawing/2014/main" xmlns="" id="{34089927-0796-4E1A-8108-EFFB6039D3B2}"/>
              </a:ext>
            </a:extLst>
          </p:cNvPr>
          <p:cNvSpPr>
            <a:spLocks noGrp="1"/>
          </p:cNvSpPr>
          <p:nvPr>
            <p:ph idx="1"/>
          </p:nvPr>
        </p:nvSpPr>
        <p:spPr/>
        <p:txBody>
          <a:bodyPr/>
          <a:lstStyle/>
          <a:p>
            <a:r>
              <a:rPr lang="fr-FR" sz="2000" dirty="0" smtClean="0"/>
              <a:t>Une réécriture sans précédent d’une grande partie du code du travail :</a:t>
            </a:r>
          </a:p>
          <a:p>
            <a:pPr marL="263525" indent="0">
              <a:buFontTx/>
              <a:buChar char="-"/>
            </a:pPr>
            <a:r>
              <a:rPr lang="fr-FR" sz="2000" dirty="0" smtClean="0"/>
              <a:t> contenu </a:t>
            </a:r>
            <a:r>
              <a:rPr lang="fr-FR" sz="2000" dirty="0"/>
              <a:t>et organisation de la négociation </a:t>
            </a:r>
            <a:r>
              <a:rPr lang="fr-FR" sz="2000" dirty="0" smtClean="0"/>
              <a:t>collective,</a:t>
            </a:r>
          </a:p>
          <a:p>
            <a:pPr marL="263525" indent="0">
              <a:buFontTx/>
              <a:buChar char="-"/>
            </a:pPr>
            <a:r>
              <a:rPr lang="fr-FR" sz="2000" dirty="0" smtClean="0"/>
              <a:t> constitution, prérogatives et fonctionnement des IRP,</a:t>
            </a:r>
          </a:p>
          <a:p>
            <a:pPr marL="263525" indent="0">
              <a:buFontTx/>
              <a:buChar char="-"/>
            </a:pPr>
            <a:r>
              <a:rPr lang="fr-FR" sz="2000" dirty="0"/>
              <a:t> </a:t>
            </a:r>
            <a:r>
              <a:rPr lang="fr-FR" sz="2000" dirty="0" smtClean="0"/>
              <a:t>droit du licenciement individuel, collectif ou « conventionnel ».</a:t>
            </a:r>
            <a:endParaRPr lang="fr-FR" sz="2000" dirty="0"/>
          </a:p>
          <a:p>
            <a:pPr marL="0" indent="0">
              <a:buNone/>
            </a:pPr>
            <a:endParaRPr lang="fr-FR" sz="2000" dirty="0"/>
          </a:p>
          <a:p>
            <a:r>
              <a:rPr lang="fr-FR" sz="2000" dirty="0" smtClean="0"/>
              <a:t>Une réforme qui s’inscrit dans un processus :</a:t>
            </a:r>
            <a:endParaRPr lang="fr-FR" sz="2000" dirty="0"/>
          </a:p>
          <a:p>
            <a:pPr marL="263525" indent="0">
              <a:buNone/>
            </a:pPr>
            <a:r>
              <a:rPr lang="fr-FR" sz="2000" dirty="0"/>
              <a:t>- </a:t>
            </a:r>
            <a:r>
              <a:rPr lang="fr-FR" sz="2000" dirty="0" smtClean="0"/>
              <a:t>revendications récurrentes du Medef (« simplification », « sécurisation », ...),</a:t>
            </a:r>
            <a:endParaRPr lang="fr-FR" sz="2000" dirty="0"/>
          </a:p>
          <a:p>
            <a:pPr marL="263525" indent="0">
              <a:buNone/>
            </a:pPr>
            <a:r>
              <a:rPr lang="fr-FR" sz="2000" dirty="0"/>
              <a:t>- </a:t>
            </a:r>
            <a:r>
              <a:rPr lang="fr-FR" sz="2000" dirty="0" smtClean="0"/>
              <a:t>rapport De </a:t>
            </a:r>
            <a:r>
              <a:rPr lang="fr-FR" sz="2000" dirty="0" err="1" smtClean="0"/>
              <a:t>Virville</a:t>
            </a:r>
            <a:r>
              <a:rPr lang="fr-FR" sz="2000" dirty="0" smtClean="0"/>
              <a:t> (2004) et de nombreux autres,</a:t>
            </a:r>
            <a:endParaRPr lang="fr-FR" sz="2000" dirty="0"/>
          </a:p>
          <a:p>
            <a:pPr marL="263525" indent="0">
              <a:buNone/>
            </a:pPr>
            <a:r>
              <a:rPr lang="fr-FR" sz="2000" dirty="0"/>
              <a:t>- loi Fillon 2008, LSE 2013, loi Rebsamen 2015, lois Macron et El </a:t>
            </a:r>
            <a:r>
              <a:rPr lang="fr-FR" sz="2000" dirty="0" err="1"/>
              <a:t>Khomri</a:t>
            </a:r>
            <a:r>
              <a:rPr lang="fr-FR" sz="2000" dirty="0"/>
              <a:t> </a:t>
            </a:r>
            <a:r>
              <a:rPr lang="fr-FR" sz="2000" dirty="0" smtClean="0"/>
              <a:t>2016.</a:t>
            </a:r>
            <a:endParaRPr lang="fr-FR" sz="2000" dirty="0"/>
          </a:p>
          <a:p>
            <a:pPr marL="0" indent="0">
              <a:buNone/>
            </a:pPr>
            <a:endParaRPr lang="fr-FR" sz="2000" dirty="0"/>
          </a:p>
          <a:p>
            <a:r>
              <a:rPr lang="fr-FR" sz="2000" dirty="0" smtClean="0"/>
              <a:t>MAIS QUI MARQUE UNE VERITABLE RUPTURE ET QU’IL SERAIT DANGEREUX DE BANALISER</a:t>
            </a:r>
            <a:endParaRPr lang="fr-FR" sz="2000" dirty="0"/>
          </a:p>
          <a:p>
            <a:pPr marL="0" indent="0">
              <a:buNone/>
            </a:pPr>
            <a:endParaRPr lang="fr-FR" dirty="0"/>
          </a:p>
          <a:p>
            <a:endParaRPr lang="fr-FR" dirty="0"/>
          </a:p>
        </p:txBody>
      </p:sp>
    </p:spTree>
    <p:extLst>
      <p:ext uri="{BB962C8B-B14F-4D97-AF65-F5344CB8AC3E}">
        <p14:creationId xmlns="" xmlns:p14="http://schemas.microsoft.com/office/powerpoint/2010/main" val="114842004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38D36E52-55A6-4F53-96B2-2B3CBAF19BDD}"/>
              </a:ext>
            </a:extLst>
          </p:cNvPr>
          <p:cNvSpPr>
            <a:spLocks noGrp="1"/>
          </p:cNvSpPr>
          <p:nvPr>
            <p:ph type="title"/>
          </p:nvPr>
        </p:nvSpPr>
        <p:spPr/>
        <p:txBody>
          <a:bodyPr/>
          <a:lstStyle/>
          <a:p>
            <a:r>
              <a:rPr lang="fr-FR" b="1" dirty="0" smtClean="0"/>
              <a:t>Attributions </a:t>
            </a:r>
            <a:r>
              <a:rPr lang="fr-FR" b="1" dirty="0"/>
              <a:t>du CSE </a:t>
            </a:r>
            <a:r>
              <a:rPr lang="fr-FR" b="1" dirty="0" smtClean="0"/>
              <a:t>dans les entreprises d’au moins 50 salariés</a:t>
            </a:r>
            <a:endParaRPr lang="fr-FR" b="1" dirty="0"/>
          </a:p>
        </p:txBody>
      </p:sp>
      <p:graphicFrame>
        <p:nvGraphicFramePr>
          <p:cNvPr id="5" name="Espace réservé du contenu 4">
            <a:extLst>
              <a:ext uri="{FF2B5EF4-FFF2-40B4-BE49-F238E27FC236}">
                <a16:creationId xmlns:a16="http://schemas.microsoft.com/office/drawing/2014/main" xmlns="" id="{0BBBD559-F3A5-4AE4-A0BD-CAE549A90264}"/>
              </a:ext>
            </a:extLst>
          </p:cNvPr>
          <p:cNvGraphicFramePr>
            <a:graphicFrameLocks noGrp="1"/>
          </p:cNvGraphicFramePr>
          <p:nvPr>
            <p:ph idx="1"/>
            <p:extLst>
              <p:ext uri="{D42A27DB-BD31-4B8C-83A1-F6EECF244321}">
                <p14:modId xmlns="" xmlns:p14="http://schemas.microsoft.com/office/powerpoint/2010/main" val="2380868657"/>
              </p:ext>
            </p:extLst>
          </p:nvPr>
        </p:nvGraphicFramePr>
        <p:xfrm>
          <a:off x="644578" y="1456434"/>
          <a:ext cx="8226782" cy="31305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Espace réservé du contenu 2">
            <a:extLst>
              <a:ext uri="{FF2B5EF4-FFF2-40B4-BE49-F238E27FC236}">
                <a16:creationId xmlns:a16="http://schemas.microsoft.com/office/drawing/2014/main" xmlns="" id="{72567D0A-BFD3-4184-938C-A300CAB319C3}"/>
              </a:ext>
            </a:extLst>
          </p:cNvPr>
          <p:cNvSpPr txBox="1">
            <a:spLocks/>
          </p:cNvSpPr>
          <p:nvPr/>
        </p:nvSpPr>
        <p:spPr>
          <a:xfrm>
            <a:off x="498990" y="757007"/>
            <a:ext cx="9285316" cy="5403949"/>
          </a:xfrm>
          <a:prstGeom prst="rect">
            <a:avLst/>
          </a:prstGeom>
        </p:spPr>
        <p:txBody>
          <a:bodyPr/>
          <a:lstStyle>
            <a:lvl1pPr marL="266700" indent="-266700" algn="just" defTabSz="457200" rtl="0" eaLnBrk="1" latinLnBrk="0" hangingPunct="1">
              <a:spcBef>
                <a:spcPct val="20000"/>
              </a:spcBef>
              <a:buClr>
                <a:schemeClr val="tx1"/>
              </a:buClr>
              <a:buFont typeface="Wingdings 3" panose="05040102010807070707" pitchFamily="18" charset="2"/>
              <a:buChar char=""/>
              <a:defRPr lang="fr-FR" sz="1600" kern="1200" dirty="0" smtClean="0">
                <a:solidFill>
                  <a:schemeClr val="tx1"/>
                </a:solidFill>
                <a:latin typeface="+mn-lt"/>
                <a:ea typeface="+mn-ea"/>
                <a:cs typeface="Arial"/>
              </a:defRPr>
            </a:lvl1pPr>
            <a:lvl2pPr marL="742950" indent="-285750" algn="just" defTabSz="457200" rtl="0" eaLnBrk="1" latinLnBrk="0" hangingPunct="1">
              <a:spcBef>
                <a:spcPct val="20000"/>
              </a:spcBef>
              <a:buClr>
                <a:schemeClr val="bg1">
                  <a:lumMod val="50000"/>
                </a:schemeClr>
              </a:buClr>
              <a:buFont typeface="Arial" panose="020B0604020202020204" pitchFamily="34" charset="0"/>
              <a:buChar char="‒"/>
              <a:defRPr lang="fr-FR" sz="1400" kern="1200" dirty="0" smtClean="0">
                <a:solidFill>
                  <a:schemeClr val="tx1">
                    <a:lumMod val="65000"/>
                    <a:lumOff val="35000"/>
                  </a:schemeClr>
                </a:solidFill>
                <a:latin typeface="+mn-lt"/>
                <a:ea typeface="+mn-ea"/>
                <a:cs typeface="Arial"/>
              </a:defRPr>
            </a:lvl2pPr>
            <a:lvl3pPr marL="1143000" indent="-228600" algn="l" defTabSz="457200" rtl="0" eaLnBrk="1" latinLnBrk="0" hangingPunct="1">
              <a:spcBef>
                <a:spcPct val="20000"/>
              </a:spcBef>
              <a:buFont typeface="Arial"/>
              <a:buChar char="•"/>
              <a:defRPr sz="1200" kern="1200">
                <a:solidFill>
                  <a:schemeClr val="bg1">
                    <a:lumMod val="50000"/>
                  </a:schemeClr>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buNone/>
            </a:pPr>
            <a:endParaRPr lang="fr-FR" sz="800" dirty="0"/>
          </a:p>
          <a:p>
            <a:r>
              <a:rPr lang="fr-FR" sz="2000" b="1" dirty="0"/>
              <a:t>Le CSE </a:t>
            </a:r>
            <a:r>
              <a:rPr lang="fr-FR" sz="2000" b="1" dirty="0" smtClean="0"/>
              <a:t>récupère en principe toutes les attribution des anciennes IRP.</a:t>
            </a:r>
            <a:endParaRPr lang="fr-FR" sz="2000" b="1" dirty="0"/>
          </a:p>
          <a:p>
            <a:endParaRPr lang="fr-FR" b="1" dirty="0" smtClean="0"/>
          </a:p>
          <a:p>
            <a:endParaRPr lang="fr-FR" b="1" dirty="0"/>
          </a:p>
          <a:p>
            <a:endParaRPr lang="fr-FR" dirty="0"/>
          </a:p>
          <a:p>
            <a:endParaRPr lang="fr-FR" dirty="0"/>
          </a:p>
          <a:p>
            <a:endParaRPr lang="fr-FR" dirty="0"/>
          </a:p>
          <a:p>
            <a:endParaRPr lang="fr-FR" dirty="0"/>
          </a:p>
          <a:p>
            <a:endParaRPr lang="fr-FR" dirty="0"/>
          </a:p>
          <a:p>
            <a:endParaRPr lang="fr-FR" dirty="0"/>
          </a:p>
          <a:p>
            <a:endParaRPr lang="fr-FR" dirty="0"/>
          </a:p>
          <a:p>
            <a:endParaRPr lang="fr-FR" dirty="0"/>
          </a:p>
          <a:p>
            <a:endParaRPr lang="fr-FR" dirty="0"/>
          </a:p>
          <a:p>
            <a:endParaRPr lang="fr-FR" sz="1400" dirty="0"/>
          </a:p>
          <a:p>
            <a:r>
              <a:rPr lang="fr-FR" sz="2000" b="1" dirty="0" smtClean="0"/>
              <a:t>Le formalisme des missions de DP</a:t>
            </a:r>
            <a:r>
              <a:rPr lang="fr-FR" sz="1700" dirty="0" smtClean="0"/>
              <a:t>, qui ne figurait pas dans l’ordonnance pour les entreprises de 50 salariés au moins a été rétablie par l’ordonnance balai comme disposition d’ordre public : </a:t>
            </a:r>
          </a:p>
          <a:p>
            <a:pPr>
              <a:buNone/>
            </a:pPr>
            <a:r>
              <a:rPr lang="fr-FR" sz="1700" dirty="0" smtClean="0"/>
              <a:t>	- réception au moins mensuelle sur la base d’une note écrite,</a:t>
            </a:r>
          </a:p>
          <a:p>
            <a:pPr>
              <a:buNone/>
            </a:pPr>
            <a:r>
              <a:rPr lang="fr-FR" sz="1700" dirty="0" smtClean="0"/>
              <a:t>	- réponse écrite de l’employeur et tenue d’un registre.</a:t>
            </a:r>
            <a:endParaRPr lang="fr-FR" sz="1700" dirty="0"/>
          </a:p>
          <a:p>
            <a:endParaRPr lang="fr-FR" dirty="0"/>
          </a:p>
        </p:txBody>
      </p:sp>
    </p:spTree>
    <p:extLst>
      <p:ext uri="{BB962C8B-B14F-4D97-AF65-F5344CB8AC3E}">
        <p14:creationId xmlns="" xmlns:p14="http://schemas.microsoft.com/office/powerpoint/2010/main" val="288879342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01C2E852-04B5-40B2-98F4-27E0CE1F4034}"/>
              </a:ext>
            </a:extLst>
          </p:cNvPr>
          <p:cNvSpPr>
            <a:spLocks noGrp="1"/>
          </p:cNvSpPr>
          <p:nvPr>
            <p:ph type="title"/>
          </p:nvPr>
        </p:nvSpPr>
        <p:spPr/>
        <p:txBody>
          <a:bodyPr/>
          <a:lstStyle/>
          <a:p>
            <a:r>
              <a:rPr lang="fr-FR" b="1" dirty="0"/>
              <a:t>Attributions </a:t>
            </a:r>
            <a:r>
              <a:rPr lang="fr-FR" b="1" dirty="0" smtClean="0"/>
              <a:t>économiques </a:t>
            </a:r>
            <a:r>
              <a:rPr lang="fr-FR" b="1" dirty="0"/>
              <a:t>du CSE </a:t>
            </a:r>
            <a:r>
              <a:rPr lang="fr-FR" b="1" dirty="0" smtClean="0"/>
              <a:t>(entreprises d’au moins </a:t>
            </a:r>
            <a:r>
              <a:rPr lang="fr-FR" b="1" dirty="0"/>
              <a:t>50 </a:t>
            </a:r>
            <a:r>
              <a:rPr lang="fr-FR" b="1" dirty="0" smtClean="0"/>
              <a:t>salariés)</a:t>
            </a:r>
            <a:endParaRPr lang="fr-FR" b="1" dirty="0"/>
          </a:p>
        </p:txBody>
      </p:sp>
      <p:sp>
        <p:nvSpPr>
          <p:cNvPr id="3" name="Espace réservé du contenu 2">
            <a:extLst>
              <a:ext uri="{FF2B5EF4-FFF2-40B4-BE49-F238E27FC236}">
                <a16:creationId xmlns:a16="http://schemas.microsoft.com/office/drawing/2014/main" xmlns="" id="{380AA345-48DD-4B29-BE0C-7CAE0D223607}"/>
              </a:ext>
            </a:extLst>
          </p:cNvPr>
          <p:cNvSpPr>
            <a:spLocks noGrp="1"/>
          </p:cNvSpPr>
          <p:nvPr>
            <p:ph idx="1"/>
          </p:nvPr>
        </p:nvSpPr>
        <p:spPr>
          <a:xfrm>
            <a:off x="299257" y="1075768"/>
            <a:ext cx="9268963" cy="3848501"/>
          </a:xfrm>
        </p:spPr>
        <p:txBody>
          <a:bodyPr/>
          <a:lstStyle/>
          <a:p>
            <a:r>
              <a:rPr lang="fr-FR" b="1" dirty="0"/>
              <a:t>Comme le CE, le CSE exprime </a:t>
            </a:r>
            <a:r>
              <a:rPr lang="fr-FR" b="1" dirty="0">
                <a:solidFill>
                  <a:srgbClr val="C00000"/>
                </a:solidFill>
              </a:rPr>
              <a:t>l’intérêt des salariés </a:t>
            </a:r>
            <a:r>
              <a:rPr lang="fr-FR" b="1" dirty="0"/>
              <a:t>:</a:t>
            </a:r>
          </a:p>
          <a:p>
            <a:pPr lvl="1"/>
            <a:r>
              <a:rPr lang="fr-FR" sz="1600" dirty="0">
                <a:solidFill>
                  <a:schemeClr val="tx1"/>
                </a:solidFill>
              </a:rPr>
              <a:t>dans les décisions relatives à la gestion et à l’évolution économique et financière de l’entreprise, à l’organisation du travail, à la formation professionnelle et aux techniques de </a:t>
            </a:r>
            <a:r>
              <a:rPr lang="fr-FR" sz="1600" dirty="0" smtClean="0">
                <a:solidFill>
                  <a:schemeClr val="tx1"/>
                </a:solidFill>
              </a:rPr>
              <a:t>production. </a:t>
            </a:r>
            <a:endParaRPr lang="fr-FR" sz="1600" dirty="0">
              <a:solidFill>
                <a:schemeClr val="tx1"/>
              </a:solidFill>
            </a:endParaRPr>
          </a:p>
          <a:p>
            <a:pPr lvl="1"/>
            <a:r>
              <a:rPr lang="fr-FR" sz="1600" dirty="0">
                <a:solidFill>
                  <a:schemeClr val="tx1"/>
                </a:solidFill>
              </a:rPr>
              <a:t>La mission du CSE ne remet pas en cause le droit d’expression des salariés ni se substitue aux prérogatives des </a:t>
            </a:r>
            <a:r>
              <a:rPr lang="fr-FR" sz="1600" dirty="0" smtClean="0">
                <a:solidFill>
                  <a:schemeClr val="tx1"/>
                </a:solidFill>
              </a:rPr>
              <a:t>DS.</a:t>
            </a:r>
            <a:endParaRPr lang="fr-FR" sz="1600" dirty="0">
              <a:solidFill>
                <a:schemeClr val="tx1"/>
              </a:solidFill>
            </a:endParaRPr>
          </a:p>
          <a:p>
            <a:pPr marL="457200" lvl="1" indent="0">
              <a:buNone/>
            </a:pPr>
            <a:endParaRPr lang="fr-FR" sz="800" dirty="0">
              <a:solidFill>
                <a:schemeClr val="tx1"/>
              </a:solidFill>
            </a:endParaRPr>
          </a:p>
          <a:p>
            <a:pPr indent="-285750"/>
            <a:r>
              <a:rPr lang="fr-FR" b="1" dirty="0"/>
              <a:t>Le CE est consulté sur </a:t>
            </a:r>
            <a:r>
              <a:rPr lang="fr-FR" b="1" dirty="0">
                <a:solidFill>
                  <a:srgbClr val="C00000"/>
                </a:solidFill>
              </a:rPr>
              <a:t>l’organisation, la gestion et la marche générale de l’entreprise </a:t>
            </a:r>
            <a:r>
              <a:rPr lang="fr-FR" b="1" dirty="0"/>
              <a:t>:</a:t>
            </a:r>
          </a:p>
          <a:p>
            <a:pPr indent="-285750"/>
            <a:endParaRPr lang="fr-FR" dirty="0"/>
          </a:p>
          <a:p>
            <a:pPr indent="-285750"/>
            <a:endParaRPr lang="fr-FR" dirty="0"/>
          </a:p>
          <a:p>
            <a:pPr indent="-285750"/>
            <a:endParaRPr lang="fr-FR" dirty="0"/>
          </a:p>
          <a:p>
            <a:pPr indent="-285750"/>
            <a:endParaRPr lang="fr-FR" dirty="0"/>
          </a:p>
          <a:p>
            <a:pPr indent="-285750"/>
            <a:endParaRPr lang="fr-FR" dirty="0"/>
          </a:p>
          <a:p>
            <a:pPr indent="-285750"/>
            <a:endParaRPr lang="fr-FR" dirty="0"/>
          </a:p>
          <a:p>
            <a:pPr marL="0" indent="0">
              <a:buNone/>
            </a:pPr>
            <a:endParaRPr lang="fr-FR" sz="3600" dirty="0"/>
          </a:p>
          <a:p>
            <a:r>
              <a:rPr lang="fr-FR" b="1" dirty="0"/>
              <a:t>Pas de consultation du CSE pour </a:t>
            </a:r>
            <a:r>
              <a:rPr lang="fr-FR" b="1" dirty="0">
                <a:solidFill>
                  <a:srgbClr val="C00000"/>
                </a:solidFill>
              </a:rPr>
              <a:t>la conclusion et la mise en œuvre des accords d’entreprise </a:t>
            </a:r>
            <a:r>
              <a:rPr lang="fr-FR" b="1" dirty="0"/>
              <a:t>:</a:t>
            </a:r>
          </a:p>
          <a:p>
            <a:pPr lvl="1"/>
            <a:r>
              <a:rPr lang="fr-FR" sz="1600" dirty="0">
                <a:solidFill>
                  <a:schemeClr val="tx1"/>
                </a:solidFill>
              </a:rPr>
              <a:t>Lorsqu’un accord est conclu dans l’un des domaines de consultation du CSE, le CSE n’est pas consulté sur la conclusion et la mise en </a:t>
            </a:r>
            <a:r>
              <a:rPr lang="fr-FR" sz="1600" dirty="0" smtClean="0">
                <a:solidFill>
                  <a:schemeClr val="tx1"/>
                </a:solidFill>
              </a:rPr>
              <a:t>œuvre </a:t>
            </a:r>
            <a:r>
              <a:rPr lang="fr-FR" sz="1600" dirty="0">
                <a:solidFill>
                  <a:schemeClr val="tx1"/>
                </a:solidFill>
              </a:rPr>
              <a:t>de </a:t>
            </a:r>
            <a:r>
              <a:rPr lang="fr-FR" sz="1600" dirty="0" smtClean="0">
                <a:solidFill>
                  <a:schemeClr val="tx1"/>
                </a:solidFill>
              </a:rPr>
              <a:t>l’accord.</a:t>
            </a:r>
            <a:endParaRPr lang="fr-FR" sz="1600" dirty="0">
              <a:solidFill>
                <a:schemeClr val="tx1"/>
              </a:solidFill>
            </a:endParaRPr>
          </a:p>
          <a:p>
            <a:endParaRPr lang="fr-FR" dirty="0"/>
          </a:p>
          <a:p>
            <a:pPr marL="0" indent="0">
              <a:buNone/>
            </a:pPr>
            <a:endParaRPr lang="fr-FR" dirty="0"/>
          </a:p>
          <a:p>
            <a:pPr marL="457200" lvl="1" indent="0">
              <a:buNone/>
            </a:pPr>
            <a:r>
              <a:rPr lang="fr-FR" dirty="0"/>
              <a:t>.</a:t>
            </a:r>
            <a:endParaRPr lang="fr-FR" sz="2800" dirty="0"/>
          </a:p>
          <a:p>
            <a:pPr indent="-285750"/>
            <a:endParaRPr lang="fr-FR" dirty="0"/>
          </a:p>
          <a:p>
            <a:endParaRPr lang="fr-FR" dirty="0"/>
          </a:p>
        </p:txBody>
      </p:sp>
      <p:sp>
        <p:nvSpPr>
          <p:cNvPr id="6" name="Rectangle 5">
            <a:extLst>
              <a:ext uri="{FF2B5EF4-FFF2-40B4-BE49-F238E27FC236}">
                <a16:creationId xmlns:a16="http://schemas.microsoft.com/office/drawing/2014/main" xmlns="" id="{15643048-B5A3-4717-B3DA-20273897492E}"/>
              </a:ext>
            </a:extLst>
          </p:cNvPr>
          <p:cNvSpPr/>
          <p:nvPr/>
        </p:nvSpPr>
        <p:spPr>
          <a:xfrm>
            <a:off x="299258" y="2885155"/>
            <a:ext cx="9129556" cy="2369880"/>
          </a:xfrm>
          <a:prstGeom prst="rect">
            <a:avLst/>
          </a:prstGeom>
        </p:spPr>
        <p:txBody>
          <a:bodyPr wrap="square" numCol="1">
            <a:spAutoFit/>
          </a:bodyPr>
          <a:lstStyle/>
          <a:p>
            <a:pPr lvl="1" algn="just">
              <a:spcAft>
                <a:spcPts val="600"/>
              </a:spcAft>
            </a:pPr>
            <a:r>
              <a:rPr lang="fr-FR" sz="1600" dirty="0"/>
              <a:t>1. Les mesures de nature à affecter le volume ou la structure des </a:t>
            </a:r>
            <a:r>
              <a:rPr lang="fr-FR" sz="1600" dirty="0" smtClean="0"/>
              <a:t>effectifs ;</a:t>
            </a:r>
            <a:endParaRPr lang="fr-FR" sz="1600" dirty="0"/>
          </a:p>
          <a:p>
            <a:pPr lvl="1" algn="just">
              <a:spcAft>
                <a:spcPts val="600"/>
              </a:spcAft>
            </a:pPr>
            <a:r>
              <a:rPr lang="fr-FR" sz="1600" dirty="0"/>
              <a:t>2. La modification de son organisation économique ou </a:t>
            </a:r>
            <a:r>
              <a:rPr lang="fr-FR" sz="1600" dirty="0" smtClean="0"/>
              <a:t>juridique ;</a:t>
            </a:r>
            <a:endParaRPr lang="fr-FR" sz="1600" i="1" dirty="0"/>
          </a:p>
          <a:p>
            <a:pPr lvl="1" algn="just">
              <a:spcAft>
                <a:spcPts val="600"/>
              </a:spcAft>
            </a:pPr>
            <a:r>
              <a:rPr lang="fr-FR" sz="1600" dirty="0"/>
              <a:t>3. Les conditions d'emploi et de travail, notamment la durée du travail et la formation professionnelle ;</a:t>
            </a:r>
          </a:p>
          <a:p>
            <a:pPr lvl="1" algn="just">
              <a:spcAft>
                <a:spcPts val="600"/>
              </a:spcAft>
            </a:pPr>
            <a:r>
              <a:rPr lang="fr-FR" sz="1600" dirty="0"/>
              <a:t>4. L'introduction de nouvelles technologies, tout aménagement important modifiant les conditions de santé et de sécurité ou les conditions de travail ;</a:t>
            </a:r>
          </a:p>
          <a:p>
            <a:pPr lvl="1" algn="just">
              <a:spcAft>
                <a:spcPts val="600"/>
              </a:spcAft>
            </a:pPr>
            <a:r>
              <a:rPr lang="fr-FR" sz="1600" dirty="0"/>
              <a:t>5. Les mesures prises en vue de faciliter la mise, la remise ou le maintien au travail des accidentés du travail, des invalides de guerre, des invalides civils, des personnes atteintes de maladies chroniques évolutives et des travailleurs handicapés, notamment sur l'aménagement des postes de </a:t>
            </a:r>
            <a:r>
              <a:rPr lang="fr-FR" sz="1600" dirty="0" smtClean="0"/>
              <a:t>travail.</a:t>
            </a:r>
            <a:endParaRPr lang="fr-FR" sz="1600" dirty="0"/>
          </a:p>
        </p:txBody>
      </p:sp>
    </p:spTree>
    <p:extLst>
      <p:ext uri="{BB962C8B-B14F-4D97-AF65-F5344CB8AC3E}">
        <p14:creationId xmlns="" xmlns:p14="http://schemas.microsoft.com/office/powerpoint/2010/main" val="351792863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38D36E52-55A6-4F53-96B2-2B3CBAF19BDD}"/>
              </a:ext>
            </a:extLst>
          </p:cNvPr>
          <p:cNvSpPr>
            <a:spLocks noGrp="1"/>
          </p:cNvSpPr>
          <p:nvPr>
            <p:ph type="title"/>
          </p:nvPr>
        </p:nvSpPr>
        <p:spPr>
          <a:xfrm>
            <a:off x="310341" y="63375"/>
            <a:ext cx="9285317" cy="671143"/>
          </a:xfrm>
        </p:spPr>
        <p:txBody>
          <a:bodyPr/>
          <a:lstStyle/>
          <a:p>
            <a:r>
              <a:rPr lang="fr-FR" sz="2000" b="1" dirty="0"/>
              <a:t>Attributions </a:t>
            </a:r>
            <a:r>
              <a:rPr lang="fr-FR" sz="2000" b="1" dirty="0" smtClean="0"/>
              <a:t>du CSE en matière de santé</a:t>
            </a:r>
            <a:r>
              <a:rPr lang="fr-FR" sz="2000" b="1" dirty="0"/>
              <a:t>, sécurité et conditions de travail du CSE </a:t>
            </a:r>
            <a:r>
              <a:rPr lang="fr-FR" sz="2000" b="1" dirty="0" smtClean="0"/>
              <a:t/>
            </a:r>
            <a:br>
              <a:rPr lang="fr-FR" sz="2000" b="1" dirty="0" smtClean="0"/>
            </a:br>
            <a:r>
              <a:rPr lang="fr-FR" sz="2000" b="1" dirty="0" smtClean="0"/>
              <a:t>( entreprises d’au moins 50 salariés) </a:t>
            </a:r>
            <a:endParaRPr lang="fr-FR" sz="2000" b="1" dirty="0"/>
          </a:p>
        </p:txBody>
      </p:sp>
      <p:sp>
        <p:nvSpPr>
          <p:cNvPr id="3" name="Espace réservé du contenu 2">
            <a:extLst>
              <a:ext uri="{FF2B5EF4-FFF2-40B4-BE49-F238E27FC236}">
                <a16:creationId xmlns:a16="http://schemas.microsoft.com/office/drawing/2014/main" xmlns="" id="{E3B66BEB-B806-467F-9D4A-6D07090CB526}"/>
              </a:ext>
            </a:extLst>
          </p:cNvPr>
          <p:cNvSpPr>
            <a:spLocks noGrp="1"/>
          </p:cNvSpPr>
          <p:nvPr>
            <p:ph idx="1"/>
          </p:nvPr>
        </p:nvSpPr>
        <p:spPr>
          <a:xfrm>
            <a:off x="310341" y="1094723"/>
            <a:ext cx="9132309" cy="4983788"/>
          </a:xfrm>
        </p:spPr>
        <p:txBody>
          <a:bodyPr/>
          <a:lstStyle/>
          <a:p>
            <a:r>
              <a:rPr lang="fr-FR" dirty="0"/>
              <a:t>Le CSE:</a:t>
            </a:r>
          </a:p>
          <a:p>
            <a:pPr lvl="1"/>
            <a:r>
              <a:rPr lang="fr-FR" sz="1500" dirty="0">
                <a:solidFill>
                  <a:schemeClr val="tx1"/>
                </a:solidFill>
              </a:rPr>
              <a:t>contribue à</a:t>
            </a:r>
            <a:r>
              <a:rPr lang="fr-FR" sz="1500" dirty="0"/>
              <a:t> </a:t>
            </a:r>
            <a:r>
              <a:rPr lang="fr-FR" sz="1500" b="1" dirty="0">
                <a:solidFill>
                  <a:srgbClr val="C00000"/>
                </a:solidFill>
              </a:rPr>
              <a:t>promouvoir la santé, la sécurité</a:t>
            </a:r>
            <a:r>
              <a:rPr lang="fr-FR" sz="1500" dirty="0">
                <a:solidFill>
                  <a:srgbClr val="C00000"/>
                </a:solidFill>
              </a:rPr>
              <a:t> </a:t>
            </a:r>
            <a:r>
              <a:rPr lang="fr-FR" sz="1500" dirty="0">
                <a:solidFill>
                  <a:schemeClr val="tx1"/>
                </a:solidFill>
              </a:rPr>
              <a:t>et les conditions de travail dans l'entreprise ;</a:t>
            </a:r>
          </a:p>
          <a:p>
            <a:pPr lvl="1"/>
            <a:r>
              <a:rPr lang="fr-FR" sz="1500" dirty="0">
                <a:solidFill>
                  <a:schemeClr val="tx1"/>
                </a:solidFill>
              </a:rPr>
              <a:t>procède à </a:t>
            </a:r>
            <a:r>
              <a:rPr lang="fr-FR" sz="1500" dirty="0">
                <a:solidFill>
                  <a:srgbClr val="C00000"/>
                </a:solidFill>
              </a:rPr>
              <a:t>l'</a:t>
            </a:r>
            <a:r>
              <a:rPr lang="fr-FR" sz="1500" b="1" dirty="0">
                <a:solidFill>
                  <a:srgbClr val="C00000"/>
                </a:solidFill>
              </a:rPr>
              <a:t>analyse des risques</a:t>
            </a:r>
            <a:r>
              <a:rPr lang="fr-FR" sz="1500" dirty="0">
                <a:solidFill>
                  <a:srgbClr val="C00000"/>
                </a:solidFill>
              </a:rPr>
              <a:t> </a:t>
            </a:r>
            <a:r>
              <a:rPr lang="fr-FR" sz="1500" b="1" dirty="0">
                <a:solidFill>
                  <a:srgbClr val="C00000"/>
                </a:solidFill>
              </a:rPr>
              <a:t>professionnels</a:t>
            </a:r>
            <a:r>
              <a:rPr lang="fr-FR" sz="1500" dirty="0"/>
              <a:t> </a:t>
            </a:r>
            <a:r>
              <a:rPr lang="fr-FR" sz="1500" dirty="0">
                <a:solidFill>
                  <a:schemeClr val="tx1"/>
                </a:solidFill>
              </a:rPr>
              <a:t>auxquels peuvent être exposés les travailleurs, notamment les femmes enceintes ainsi que des effets de l'exposition aux facteurs de risques professionnels ;</a:t>
            </a:r>
          </a:p>
          <a:p>
            <a:pPr lvl="1"/>
            <a:r>
              <a:rPr lang="fr-FR" sz="1500" dirty="0">
                <a:solidFill>
                  <a:schemeClr val="tx1"/>
                </a:solidFill>
              </a:rPr>
              <a:t>contribue notamment à </a:t>
            </a:r>
            <a:r>
              <a:rPr lang="fr-FR" sz="1500" b="1" dirty="0">
                <a:solidFill>
                  <a:srgbClr val="C00000"/>
                </a:solidFill>
              </a:rPr>
              <a:t>faciliter l'accès des femmes</a:t>
            </a:r>
            <a:r>
              <a:rPr lang="fr-FR" sz="1500" dirty="0">
                <a:solidFill>
                  <a:srgbClr val="C00000"/>
                </a:solidFill>
              </a:rPr>
              <a:t> </a:t>
            </a:r>
            <a:r>
              <a:rPr lang="fr-FR" sz="1500" dirty="0">
                <a:solidFill>
                  <a:schemeClr val="tx1"/>
                </a:solidFill>
              </a:rPr>
              <a:t>à tous les emplois, à la résolution des problèmes liés à la maternité, à l'adaptation et à l'aménagement des postes de travail afin de </a:t>
            </a:r>
            <a:r>
              <a:rPr lang="fr-FR" sz="1500" b="1" dirty="0">
                <a:solidFill>
                  <a:srgbClr val="C00000"/>
                </a:solidFill>
              </a:rPr>
              <a:t>faciliter l'accès et le maintien des personnes handicapées</a:t>
            </a:r>
            <a:r>
              <a:rPr lang="fr-FR" sz="1500" dirty="0">
                <a:solidFill>
                  <a:srgbClr val="C00000"/>
                </a:solidFill>
              </a:rPr>
              <a:t> </a:t>
            </a:r>
            <a:r>
              <a:rPr lang="fr-FR" sz="1500" dirty="0">
                <a:solidFill>
                  <a:schemeClr val="tx1"/>
                </a:solidFill>
              </a:rPr>
              <a:t>à tous les emplois au cours de leur vie professionnelle ;</a:t>
            </a:r>
          </a:p>
          <a:p>
            <a:pPr lvl="1"/>
            <a:r>
              <a:rPr lang="fr-FR" sz="1500" dirty="0">
                <a:solidFill>
                  <a:schemeClr val="tx1"/>
                </a:solidFill>
              </a:rPr>
              <a:t>peut</a:t>
            </a:r>
            <a:r>
              <a:rPr lang="fr-FR" sz="1500" dirty="0"/>
              <a:t> </a:t>
            </a:r>
            <a:r>
              <a:rPr lang="fr-FR" sz="1500" b="1" dirty="0">
                <a:solidFill>
                  <a:srgbClr val="C00000"/>
                </a:solidFill>
              </a:rPr>
              <a:t>susciter toute initiative qu'il estime utile</a:t>
            </a:r>
            <a:r>
              <a:rPr lang="fr-FR" sz="1500" dirty="0">
                <a:solidFill>
                  <a:srgbClr val="C00000"/>
                </a:solidFill>
              </a:rPr>
              <a:t> </a:t>
            </a:r>
            <a:r>
              <a:rPr lang="fr-FR" sz="1500" dirty="0">
                <a:solidFill>
                  <a:schemeClr val="tx1"/>
                </a:solidFill>
              </a:rPr>
              <a:t>et proposer notamment des actions de prévention du harcèlement moral, du harcèlement sexuel et des agissements sexistes. Le refus de l'employeur est motivé.</a:t>
            </a:r>
          </a:p>
          <a:p>
            <a:endParaRPr lang="fr-FR" sz="800" dirty="0"/>
          </a:p>
          <a:p>
            <a:r>
              <a:rPr lang="fr-FR" dirty="0" smtClean="0"/>
              <a:t>Mais l’ordonnance ne reprend pas certaines des </a:t>
            </a:r>
            <a:r>
              <a:rPr lang="fr-FR" b="1" dirty="0" smtClean="0">
                <a:solidFill>
                  <a:srgbClr val="C00000"/>
                </a:solidFill>
              </a:rPr>
              <a:t>missions anciennes du </a:t>
            </a:r>
            <a:r>
              <a:rPr lang="fr-FR" b="1" dirty="0">
                <a:solidFill>
                  <a:srgbClr val="C00000"/>
                </a:solidFill>
              </a:rPr>
              <a:t>CHSCT </a:t>
            </a:r>
            <a:r>
              <a:rPr lang="fr-FR" dirty="0" smtClean="0"/>
              <a:t>:</a:t>
            </a:r>
            <a:endParaRPr lang="fr-FR" dirty="0"/>
          </a:p>
          <a:p>
            <a:pPr lvl="1"/>
            <a:r>
              <a:rPr lang="fr-FR" sz="1500" dirty="0">
                <a:solidFill>
                  <a:schemeClr val="tx1"/>
                </a:solidFill>
              </a:rPr>
              <a:t>contribuer à la prévention et à la protection de la santé physique et mentale et de la sécurité des travailleurs (C. trav. art. L 4612-1, 1° ancien) ;</a:t>
            </a:r>
          </a:p>
          <a:p>
            <a:pPr lvl="1"/>
            <a:r>
              <a:rPr lang="fr-FR" sz="1500" dirty="0">
                <a:solidFill>
                  <a:schemeClr val="tx1"/>
                </a:solidFill>
              </a:rPr>
              <a:t>veiller à l'observation des prescriptions légales prises en matière de santé et de sécurité (C. trav. art. L 4612-1, 3° ancien) ;</a:t>
            </a:r>
          </a:p>
          <a:p>
            <a:pPr lvl="1"/>
            <a:r>
              <a:rPr lang="fr-FR" sz="1500" dirty="0">
                <a:solidFill>
                  <a:schemeClr val="tx1"/>
                </a:solidFill>
              </a:rPr>
              <a:t>analyser les conditions de travail (C. trav. art. L 4612-2).</a:t>
            </a:r>
          </a:p>
          <a:p>
            <a:pPr marL="457200" lvl="1" indent="0">
              <a:buNone/>
            </a:pPr>
            <a:endParaRPr lang="fr-FR" sz="800" dirty="0"/>
          </a:p>
          <a:p>
            <a:pPr indent="-285750"/>
            <a:r>
              <a:rPr lang="fr-FR" dirty="0"/>
              <a:t>Le CSE est </a:t>
            </a:r>
            <a:r>
              <a:rPr lang="fr-FR" b="1" dirty="0">
                <a:solidFill>
                  <a:srgbClr val="C00000"/>
                </a:solidFill>
              </a:rPr>
              <a:t>informé de la visite de l’inspecteur du travail </a:t>
            </a:r>
            <a:r>
              <a:rPr lang="fr-FR" dirty="0"/>
              <a:t>par l’employeur et peut présenter ses observations. Un membre du CSE, s’il le souhaite, peut accompagner l’inspecteur du travail.</a:t>
            </a:r>
          </a:p>
        </p:txBody>
      </p:sp>
    </p:spTree>
    <p:extLst>
      <p:ext uri="{BB962C8B-B14F-4D97-AF65-F5344CB8AC3E}">
        <p14:creationId xmlns="" xmlns:p14="http://schemas.microsoft.com/office/powerpoint/2010/main" val="27167365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121B6083-69A2-40F9-9567-84AB66B983B7}"/>
              </a:ext>
            </a:extLst>
          </p:cNvPr>
          <p:cNvSpPr>
            <a:spLocks noGrp="1"/>
          </p:cNvSpPr>
          <p:nvPr>
            <p:ph type="title"/>
          </p:nvPr>
        </p:nvSpPr>
        <p:spPr>
          <a:xfrm>
            <a:off x="310341" y="36600"/>
            <a:ext cx="9285317" cy="515565"/>
          </a:xfrm>
        </p:spPr>
        <p:txBody>
          <a:bodyPr/>
          <a:lstStyle/>
          <a:p>
            <a:r>
              <a:rPr lang="fr-FR" sz="2000" b="1" dirty="0" smtClean="0"/>
              <a:t>La </a:t>
            </a:r>
            <a:r>
              <a:rPr lang="fr-FR" sz="2000" b="1" dirty="0"/>
              <a:t>commission santé, sécurité et conditions de </a:t>
            </a:r>
            <a:r>
              <a:rPr lang="fr-FR" sz="2000" b="1" dirty="0" smtClean="0"/>
              <a:t>travail</a:t>
            </a:r>
            <a:endParaRPr lang="fr-FR" sz="2000" b="1" dirty="0"/>
          </a:p>
        </p:txBody>
      </p:sp>
      <p:sp>
        <p:nvSpPr>
          <p:cNvPr id="3" name="Espace réservé du contenu 2">
            <a:extLst>
              <a:ext uri="{FF2B5EF4-FFF2-40B4-BE49-F238E27FC236}">
                <a16:creationId xmlns:a16="http://schemas.microsoft.com/office/drawing/2014/main" xmlns="" id="{31928714-2BE9-440C-AD9E-95C90306D266}"/>
              </a:ext>
            </a:extLst>
          </p:cNvPr>
          <p:cNvSpPr>
            <a:spLocks noGrp="1"/>
          </p:cNvSpPr>
          <p:nvPr>
            <p:ph idx="1"/>
          </p:nvPr>
        </p:nvSpPr>
        <p:spPr>
          <a:xfrm>
            <a:off x="290978" y="1050446"/>
            <a:ext cx="9261190" cy="5444954"/>
          </a:xfrm>
        </p:spPr>
        <p:txBody>
          <a:bodyPr/>
          <a:lstStyle/>
          <a:p>
            <a:r>
              <a:rPr lang="fr-FR" b="1" dirty="0" smtClean="0">
                <a:solidFill>
                  <a:schemeClr val="accent1"/>
                </a:solidFill>
              </a:rPr>
              <a:t>Ce n’est pas une instance autonome</a:t>
            </a:r>
            <a:r>
              <a:rPr lang="fr-FR" b="1" dirty="0" smtClean="0"/>
              <a:t> </a:t>
            </a:r>
            <a:r>
              <a:rPr lang="fr-FR" dirty="0" smtClean="0"/>
              <a:t>(pas de personnalité morale, ne peut décider elle-même d’une expertise, etc.)</a:t>
            </a:r>
          </a:p>
          <a:p>
            <a:endParaRPr lang="fr-FR" sz="800" dirty="0" smtClean="0">
              <a:solidFill>
                <a:schemeClr val="accent1"/>
              </a:solidFill>
            </a:endParaRPr>
          </a:p>
          <a:p>
            <a:r>
              <a:rPr lang="fr-FR" b="1" dirty="0" smtClean="0">
                <a:solidFill>
                  <a:schemeClr val="accent1"/>
                </a:solidFill>
              </a:rPr>
              <a:t>Commission obligatoire dans les cas suivants :</a:t>
            </a:r>
            <a:endParaRPr lang="fr-FR" dirty="0"/>
          </a:p>
          <a:p>
            <a:pPr lvl="1"/>
            <a:r>
              <a:rPr lang="fr-FR" sz="1600" dirty="0">
                <a:solidFill>
                  <a:schemeClr val="tx1"/>
                </a:solidFill>
              </a:rPr>
              <a:t>Dans les entreprises et établissements distincts d’au moins 300 </a:t>
            </a:r>
            <a:r>
              <a:rPr lang="fr-FR" sz="1600" dirty="0" smtClean="0">
                <a:solidFill>
                  <a:schemeClr val="tx1"/>
                </a:solidFill>
              </a:rPr>
              <a:t>salariés.</a:t>
            </a:r>
            <a:endParaRPr lang="fr-FR" sz="1600" dirty="0">
              <a:solidFill>
                <a:schemeClr val="tx1"/>
              </a:solidFill>
            </a:endParaRPr>
          </a:p>
          <a:p>
            <a:pPr lvl="1"/>
            <a:r>
              <a:rPr lang="fr-FR" sz="1600" dirty="0" smtClean="0">
                <a:solidFill>
                  <a:schemeClr val="tx1"/>
                </a:solidFill>
              </a:rPr>
              <a:t>Une </a:t>
            </a:r>
            <a:r>
              <a:rPr lang="fr-FR" sz="1600" dirty="0">
                <a:solidFill>
                  <a:schemeClr val="tx1"/>
                </a:solidFill>
              </a:rPr>
              <a:t>CSSCT centrale est mise en place dans les entreprises d’au moins 300 salariés </a:t>
            </a:r>
            <a:r>
              <a:rPr lang="fr-FR" sz="1600" dirty="0" smtClean="0">
                <a:solidFill>
                  <a:schemeClr val="tx1"/>
                </a:solidFill>
              </a:rPr>
              <a:t>.</a:t>
            </a:r>
            <a:endParaRPr lang="fr-FR" sz="1600" dirty="0">
              <a:solidFill>
                <a:schemeClr val="tx1"/>
              </a:solidFill>
            </a:endParaRPr>
          </a:p>
          <a:p>
            <a:pPr lvl="1"/>
            <a:r>
              <a:rPr lang="fr-FR" sz="1600" dirty="0">
                <a:solidFill>
                  <a:schemeClr val="tx1"/>
                </a:solidFill>
              </a:rPr>
              <a:t>Dans les établissements (sans condition d’effectif) comprenant au moins une installation nucléaire de base ou une installation </a:t>
            </a:r>
            <a:r>
              <a:rPr lang="fr-FR" sz="1600" dirty="0" smtClean="0">
                <a:solidFill>
                  <a:schemeClr val="tx1"/>
                </a:solidFill>
              </a:rPr>
              <a:t>Seveso.</a:t>
            </a:r>
            <a:endParaRPr lang="fr-FR" sz="1600" dirty="0">
              <a:solidFill>
                <a:schemeClr val="tx1"/>
              </a:solidFill>
            </a:endParaRPr>
          </a:p>
          <a:p>
            <a:pPr lvl="1"/>
            <a:r>
              <a:rPr lang="fr-FR" sz="1600" dirty="0">
                <a:solidFill>
                  <a:schemeClr val="tx1"/>
                </a:solidFill>
              </a:rPr>
              <a:t>Dans les entreprises et établissements distincts de moins de 300 salariés si l’inspecteur du travail l’estime nécessaire notamment en raison de la nature des activités, de l’agencement ou de l’équipement des </a:t>
            </a:r>
            <a:r>
              <a:rPr lang="fr-FR" sz="1600" dirty="0" smtClean="0">
                <a:solidFill>
                  <a:schemeClr val="tx1"/>
                </a:solidFill>
              </a:rPr>
              <a:t>locaux.</a:t>
            </a:r>
            <a:endParaRPr lang="fr-FR" sz="1600" dirty="0">
              <a:solidFill>
                <a:schemeClr val="tx1"/>
              </a:solidFill>
            </a:endParaRPr>
          </a:p>
          <a:p>
            <a:endParaRPr lang="fr-FR" sz="800" b="1" dirty="0" smtClean="0">
              <a:solidFill>
                <a:schemeClr val="accent1"/>
              </a:solidFill>
            </a:endParaRPr>
          </a:p>
          <a:p>
            <a:r>
              <a:rPr lang="fr-FR" b="1" dirty="0" smtClean="0">
                <a:solidFill>
                  <a:schemeClr val="accent1"/>
                </a:solidFill>
              </a:rPr>
              <a:t>Sinon, elle est facultative :</a:t>
            </a:r>
            <a:endParaRPr lang="fr-FR" b="1" dirty="0">
              <a:solidFill>
                <a:schemeClr val="accent1"/>
              </a:solidFill>
            </a:endParaRPr>
          </a:p>
          <a:p>
            <a:pPr lvl="1"/>
            <a:r>
              <a:rPr lang="fr-FR" sz="1600" dirty="0">
                <a:solidFill>
                  <a:schemeClr val="tx1"/>
                </a:solidFill>
              </a:rPr>
              <a:t>Par accord d’entreprise </a:t>
            </a:r>
            <a:r>
              <a:rPr lang="fr-FR" sz="1600" dirty="0" smtClean="0">
                <a:solidFill>
                  <a:schemeClr val="tx1"/>
                </a:solidFill>
              </a:rPr>
              <a:t>(celui </a:t>
            </a:r>
            <a:r>
              <a:rPr lang="fr-FR" sz="1600" dirty="0">
                <a:solidFill>
                  <a:schemeClr val="tx1"/>
                </a:solidFill>
              </a:rPr>
              <a:t>qui détermine les établissements </a:t>
            </a:r>
            <a:r>
              <a:rPr lang="fr-FR" sz="1600" dirty="0" smtClean="0">
                <a:solidFill>
                  <a:schemeClr val="tx1"/>
                </a:solidFill>
              </a:rPr>
              <a:t>distincts).</a:t>
            </a:r>
          </a:p>
          <a:p>
            <a:pPr lvl="1"/>
            <a:r>
              <a:rPr lang="fr-FR" sz="1600" dirty="0" smtClean="0">
                <a:solidFill>
                  <a:schemeClr val="tx1"/>
                </a:solidFill>
              </a:rPr>
              <a:t>À </a:t>
            </a:r>
            <a:r>
              <a:rPr lang="fr-FR" sz="1600" dirty="0">
                <a:solidFill>
                  <a:schemeClr val="tx1"/>
                </a:solidFill>
              </a:rPr>
              <a:t>défaut de DS, par accord avec le </a:t>
            </a:r>
            <a:r>
              <a:rPr lang="fr-FR" sz="1600" dirty="0" smtClean="0">
                <a:solidFill>
                  <a:schemeClr val="tx1"/>
                </a:solidFill>
              </a:rPr>
              <a:t>CSE.</a:t>
            </a:r>
            <a:endParaRPr lang="fr-FR" sz="1600" dirty="0">
              <a:solidFill>
                <a:schemeClr val="tx1"/>
              </a:solidFill>
            </a:endParaRPr>
          </a:p>
          <a:p>
            <a:endParaRPr lang="fr-FR" sz="800" b="1" dirty="0" smtClean="0">
              <a:solidFill>
                <a:srgbClr val="C00000"/>
              </a:solidFill>
            </a:endParaRPr>
          </a:p>
          <a:p>
            <a:r>
              <a:rPr lang="fr-FR" b="1" dirty="0" smtClean="0">
                <a:solidFill>
                  <a:srgbClr val="C00000"/>
                </a:solidFill>
              </a:rPr>
              <a:t>Dans tous les cas, les </a:t>
            </a:r>
            <a:r>
              <a:rPr lang="fr-FR" b="1" dirty="0">
                <a:solidFill>
                  <a:srgbClr val="C00000"/>
                </a:solidFill>
              </a:rPr>
              <a:t>modalités de mise en place de la CSSCT </a:t>
            </a:r>
            <a:r>
              <a:rPr lang="fr-FR" dirty="0" smtClean="0"/>
              <a:t>se </a:t>
            </a:r>
            <a:r>
              <a:rPr lang="fr-FR" dirty="0"/>
              <a:t>feront par accord (celui </a:t>
            </a:r>
            <a:r>
              <a:rPr lang="fr-FR" dirty="0" smtClean="0"/>
              <a:t>qui détermine </a:t>
            </a:r>
            <a:r>
              <a:rPr lang="fr-FR" dirty="0"/>
              <a:t>les </a:t>
            </a:r>
            <a:r>
              <a:rPr lang="fr-FR" dirty="0" smtClean="0"/>
              <a:t>établissements distincts) ou par accord avec le CSE en l’absence </a:t>
            </a:r>
            <a:r>
              <a:rPr lang="fr-FR" dirty="0"/>
              <a:t>de </a:t>
            </a:r>
            <a:r>
              <a:rPr lang="fr-FR" dirty="0" smtClean="0"/>
              <a:t>DS, ou, à défaut, via le </a:t>
            </a:r>
            <a:r>
              <a:rPr lang="fr-FR" dirty="0"/>
              <a:t>règlement intérieur du CSE.</a:t>
            </a:r>
          </a:p>
          <a:p>
            <a:pPr marL="0" indent="0">
              <a:buNone/>
            </a:pPr>
            <a:endParaRPr lang="fr-FR" b="1" dirty="0">
              <a:solidFill>
                <a:srgbClr val="C00000"/>
              </a:solidFill>
            </a:endParaRPr>
          </a:p>
          <a:p>
            <a:endParaRPr lang="fr-FR" sz="1100" dirty="0"/>
          </a:p>
          <a:p>
            <a:endParaRPr lang="fr-FR" dirty="0"/>
          </a:p>
        </p:txBody>
      </p:sp>
    </p:spTree>
    <p:extLst>
      <p:ext uri="{BB962C8B-B14F-4D97-AF65-F5344CB8AC3E}">
        <p14:creationId xmlns="" xmlns:p14="http://schemas.microsoft.com/office/powerpoint/2010/main" val="258296381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E9A90895-91AD-4B3A-A884-2D88D8ABD905}"/>
              </a:ext>
            </a:extLst>
          </p:cNvPr>
          <p:cNvSpPr>
            <a:spLocks noGrp="1"/>
          </p:cNvSpPr>
          <p:nvPr>
            <p:ph type="title"/>
          </p:nvPr>
        </p:nvSpPr>
        <p:spPr/>
        <p:txBody>
          <a:bodyPr/>
          <a:lstStyle/>
          <a:p>
            <a:r>
              <a:rPr lang="fr-FR" b="1" dirty="0"/>
              <a:t>La périodicité des réunions du CSE</a:t>
            </a:r>
          </a:p>
        </p:txBody>
      </p:sp>
      <p:graphicFrame>
        <p:nvGraphicFramePr>
          <p:cNvPr id="5" name="Espace réservé du contenu 4">
            <a:extLst>
              <a:ext uri="{FF2B5EF4-FFF2-40B4-BE49-F238E27FC236}">
                <a16:creationId xmlns:a16="http://schemas.microsoft.com/office/drawing/2014/main" xmlns="" id="{6DB14962-44BB-49F8-B62B-1298035E2D38}"/>
              </a:ext>
            </a:extLst>
          </p:cNvPr>
          <p:cNvGraphicFramePr>
            <a:graphicFrameLocks noGrp="1"/>
          </p:cNvGraphicFramePr>
          <p:nvPr>
            <p:ph idx="1"/>
            <p:extLst>
              <p:ext uri="{D42A27DB-BD31-4B8C-83A1-F6EECF244321}">
                <p14:modId xmlns="" xmlns:p14="http://schemas.microsoft.com/office/powerpoint/2010/main" val="1159133020"/>
              </p:ext>
            </p:extLst>
          </p:nvPr>
        </p:nvGraphicFramePr>
        <p:xfrm>
          <a:off x="1578950" y="818540"/>
          <a:ext cx="8097095" cy="539447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 xmlns:p14="http://schemas.microsoft.com/office/powerpoint/2010/main" val="24343938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EB07A092-4059-4A53-94A9-45CFE86E437B}"/>
              </a:ext>
            </a:extLst>
          </p:cNvPr>
          <p:cNvSpPr>
            <a:spLocks noGrp="1"/>
          </p:cNvSpPr>
          <p:nvPr>
            <p:ph type="title"/>
          </p:nvPr>
        </p:nvSpPr>
        <p:spPr/>
        <p:txBody>
          <a:bodyPr/>
          <a:lstStyle/>
          <a:p>
            <a:r>
              <a:rPr lang="fr-FR" b="1" dirty="0"/>
              <a:t>La procédure de consultation du CSE </a:t>
            </a:r>
          </a:p>
        </p:txBody>
      </p:sp>
      <p:sp>
        <p:nvSpPr>
          <p:cNvPr id="3" name="Espace réservé du contenu 2">
            <a:extLst>
              <a:ext uri="{FF2B5EF4-FFF2-40B4-BE49-F238E27FC236}">
                <a16:creationId xmlns:a16="http://schemas.microsoft.com/office/drawing/2014/main" xmlns="" id="{C296F0B4-7FD8-4EFF-8258-DCC231A3CCE4}"/>
              </a:ext>
            </a:extLst>
          </p:cNvPr>
          <p:cNvSpPr>
            <a:spLocks noGrp="1"/>
          </p:cNvSpPr>
          <p:nvPr>
            <p:ph idx="1"/>
          </p:nvPr>
        </p:nvSpPr>
        <p:spPr>
          <a:xfrm>
            <a:off x="377922" y="2181718"/>
            <a:ext cx="9059642" cy="3967648"/>
          </a:xfrm>
        </p:spPr>
        <p:txBody>
          <a:bodyPr numCol="2" spcCol="360000"/>
          <a:lstStyle/>
          <a:p>
            <a:endParaRPr lang="fr-FR" dirty="0" smtClean="0"/>
          </a:p>
          <a:p>
            <a:r>
              <a:rPr lang="fr-FR" b="1" dirty="0" smtClean="0">
                <a:solidFill>
                  <a:srgbClr val="C00000"/>
                </a:solidFill>
              </a:rPr>
              <a:t>Dispositions </a:t>
            </a:r>
            <a:r>
              <a:rPr lang="fr-FR" b="1" dirty="0">
                <a:solidFill>
                  <a:srgbClr val="C00000"/>
                </a:solidFill>
              </a:rPr>
              <a:t>inchangées : </a:t>
            </a:r>
          </a:p>
          <a:p>
            <a:pPr lvl="1"/>
            <a:r>
              <a:rPr lang="fr-FR" dirty="0">
                <a:solidFill>
                  <a:schemeClr val="tx1"/>
                </a:solidFill>
              </a:rPr>
              <a:t>Caractère préalable de la consultation</a:t>
            </a:r>
          </a:p>
          <a:p>
            <a:pPr lvl="1"/>
            <a:r>
              <a:rPr lang="fr-FR" dirty="0">
                <a:solidFill>
                  <a:schemeClr val="tx1"/>
                </a:solidFill>
              </a:rPr>
              <a:t>En cas d’informations insuffisantes, saisine du président du TGI en référé (saisine non suspensive)</a:t>
            </a:r>
          </a:p>
          <a:p>
            <a:pPr lvl="1"/>
            <a:r>
              <a:rPr lang="fr-FR" dirty="0">
                <a:solidFill>
                  <a:schemeClr val="tx1"/>
                </a:solidFill>
              </a:rPr>
              <a:t>Fixation du délai par accord majoritaire (sans référendum), à défaut de DS par accord avec le CSE, à défaut par décret</a:t>
            </a:r>
          </a:p>
          <a:p>
            <a:pPr lvl="1"/>
            <a:r>
              <a:rPr lang="fr-FR" dirty="0">
                <a:solidFill>
                  <a:schemeClr val="tx1"/>
                </a:solidFill>
              </a:rPr>
              <a:t>À l’expiration du délai, si le CSE ne rend pas son avis, cela équivaut à un avis négatif</a:t>
            </a:r>
          </a:p>
          <a:p>
            <a:pPr lvl="1"/>
            <a:r>
              <a:rPr lang="fr-FR" dirty="0">
                <a:solidFill>
                  <a:schemeClr val="tx1"/>
                </a:solidFill>
              </a:rPr>
              <a:t>Avis </a:t>
            </a:r>
            <a:r>
              <a:rPr lang="fr-FR" dirty="0" smtClean="0">
                <a:solidFill>
                  <a:schemeClr val="tx1"/>
                </a:solidFill>
              </a:rPr>
              <a:t>consultatif (sauf rares exceptions)</a:t>
            </a:r>
            <a:endParaRPr lang="fr-FR" dirty="0">
              <a:solidFill>
                <a:schemeClr val="tx1"/>
              </a:solidFill>
            </a:endParaRPr>
          </a:p>
          <a:p>
            <a:pPr lvl="1"/>
            <a:r>
              <a:rPr lang="fr-FR" dirty="0" smtClean="0">
                <a:solidFill>
                  <a:schemeClr val="tx1"/>
                </a:solidFill>
              </a:rPr>
              <a:t>Articulation </a:t>
            </a:r>
            <a:r>
              <a:rPr lang="fr-FR" dirty="0">
                <a:solidFill>
                  <a:schemeClr val="tx1"/>
                </a:solidFill>
              </a:rPr>
              <a:t>des compétences CSE central et d’établissement </a:t>
            </a:r>
          </a:p>
          <a:p>
            <a:pPr marL="457200" lvl="1" indent="0">
              <a:buNone/>
            </a:pPr>
            <a:endParaRPr lang="fr-FR" dirty="0"/>
          </a:p>
          <a:p>
            <a:endParaRPr lang="fr-FR" dirty="0" smtClean="0"/>
          </a:p>
          <a:p>
            <a:r>
              <a:rPr lang="fr-FR" b="1" dirty="0" smtClean="0">
                <a:solidFill>
                  <a:srgbClr val="C00000"/>
                </a:solidFill>
              </a:rPr>
              <a:t>Evolutions </a:t>
            </a:r>
            <a:r>
              <a:rPr lang="fr-FR" b="1" dirty="0">
                <a:solidFill>
                  <a:srgbClr val="C00000"/>
                </a:solidFill>
              </a:rPr>
              <a:t>concernant le délai </a:t>
            </a:r>
            <a:r>
              <a:rPr lang="fr-FR" b="1" dirty="0" smtClean="0">
                <a:solidFill>
                  <a:srgbClr val="C00000"/>
                </a:solidFill>
              </a:rPr>
              <a:t>d’examen :</a:t>
            </a:r>
            <a:endParaRPr lang="fr-FR" b="1" dirty="0">
              <a:solidFill>
                <a:srgbClr val="C00000"/>
              </a:solidFill>
            </a:endParaRPr>
          </a:p>
          <a:p>
            <a:pPr lvl="1"/>
            <a:r>
              <a:rPr lang="fr-FR" dirty="0" smtClean="0">
                <a:solidFill>
                  <a:schemeClr val="tx1"/>
                </a:solidFill>
              </a:rPr>
              <a:t>Les délais d’examen sont fixé par accord, l’ancien minimum de 15 jours étant supprimé. </a:t>
            </a:r>
          </a:p>
          <a:p>
            <a:pPr lvl="1"/>
            <a:r>
              <a:rPr lang="fr-FR" dirty="0" smtClean="0">
                <a:solidFill>
                  <a:schemeClr val="tx1"/>
                </a:solidFill>
              </a:rPr>
              <a:t>En l’absence d’accord, le délai est de 1 mois, 2 </a:t>
            </a:r>
            <a:r>
              <a:rPr lang="fr-FR" dirty="0">
                <a:solidFill>
                  <a:schemeClr val="tx1"/>
                </a:solidFill>
              </a:rPr>
              <a:t>mois </a:t>
            </a:r>
            <a:r>
              <a:rPr lang="fr-FR" dirty="0" smtClean="0">
                <a:solidFill>
                  <a:schemeClr val="tx1"/>
                </a:solidFill>
              </a:rPr>
              <a:t>en cas d’expertise, 3 mois en cas d’expertises multiples.</a:t>
            </a:r>
          </a:p>
          <a:p>
            <a:pPr lvl="1"/>
            <a:r>
              <a:rPr lang="fr-FR" dirty="0" smtClean="0">
                <a:solidFill>
                  <a:schemeClr val="tx1"/>
                </a:solidFill>
              </a:rPr>
              <a:t>Si le CSEC </a:t>
            </a:r>
            <a:r>
              <a:rPr lang="fr-FR" dirty="0">
                <a:solidFill>
                  <a:schemeClr val="tx1"/>
                </a:solidFill>
              </a:rPr>
              <a:t>et </a:t>
            </a:r>
            <a:r>
              <a:rPr lang="fr-FR" dirty="0" smtClean="0">
                <a:solidFill>
                  <a:schemeClr val="tx1"/>
                </a:solidFill>
              </a:rPr>
              <a:t>des CSE sont consultés, il y a un délai unique pour le CSEC, les CSE devant transmettre leur avis au CSEC 7 </a:t>
            </a:r>
            <a:r>
              <a:rPr lang="fr-FR" dirty="0">
                <a:solidFill>
                  <a:schemeClr val="tx1"/>
                </a:solidFill>
              </a:rPr>
              <a:t>jours </a:t>
            </a:r>
            <a:r>
              <a:rPr lang="fr-FR" dirty="0" smtClean="0">
                <a:solidFill>
                  <a:schemeClr val="tx1"/>
                </a:solidFill>
              </a:rPr>
              <a:t>avant l’expiration du délai.</a:t>
            </a:r>
            <a:endParaRPr lang="fr-FR" dirty="0">
              <a:solidFill>
                <a:schemeClr val="tx1"/>
              </a:solidFill>
            </a:endParaRPr>
          </a:p>
          <a:p>
            <a:pPr marL="457200" lvl="1" indent="0">
              <a:buNone/>
            </a:pPr>
            <a:endParaRPr lang="fr-FR" sz="400" dirty="0">
              <a:solidFill>
                <a:schemeClr val="tx1"/>
              </a:solidFill>
            </a:endParaRPr>
          </a:p>
          <a:p>
            <a:r>
              <a:rPr lang="fr-FR" b="1" dirty="0">
                <a:solidFill>
                  <a:srgbClr val="C00000"/>
                </a:solidFill>
              </a:rPr>
              <a:t>Evolutions concernant les informations :</a:t>
            </a:r>
          </a:p>
          <a:p>
            <a:pPr lvl="1"/>
            <a:r>
              <a:rPr lang="fr-FR" dirty="0">
                <a:solidFill>
                  <a:schemeClr val="tx1"/>
                </a:solidFill>
              </a:rPr>
              <a:t>Par accord il est possible de prévoir que les informations transmises via la BDES concerne les consultations récurrentes </a:t>
            </a:r>
            <a:r>
              <a:rPr lang="fr-FR" u="sng" dirty="0" smtClean="0">
                <a:solidFill>
                  <a:schemeClr val="tx1"/>
                </a:solidFill>
              </a:rPr>
              <a:t>et ponctuelles</a:t>
            </a:r>
            <a:r>
              <a:rPr lang="fr-FR" dirty="0" smtClean="0">
                <a:solidFill>
                  <a:schemeClr val="tx1"/>
                </a:solidFill>
              </a:rPr>
              <a:t>.</a:t>
            </a:r>
            <a:endParaRPr lang="fr-FR" dirty="0">
              <a:solidFill>
                <a:schemeClr val="tx1"/>
              </a:solidFill>
            </a:endParaRPr>
          </a:p>
        </p:txBody>
      </p:sp>
      <p:graphicFrame>
        <p:nvGraphicFramePr>
          <p:cNvPr id="10" name="Diagramme 9">
            <a:extLst>
              <a:ext uri="{FF2B5EF4-FFF2-40B4-BE49-F238E27FC236}">
                <a16:creationId xmlns="" xmlns:a16="http://schemas.microsoft.com/office/drawing/2014/main" id="{F6A28D83-D184-4E93-BF4A-4D212EF21233}"/>
              </a:ext>
            </a:extLst>
          </p:cNvPr>
          <p:cNvGraphicFramePr/>
          <p:nvPr>
            <p:extLst>
              <p:ext uri="{D42A27DB-BD31-4B8C-83A1-F6EECF244321}">
                <p14:modId xmlns="" xmlns:p14="http://schemas.microsoft.com/office/powerpoint/2010/main" val="3871662249"/>
              </p:ext>
            </p:extLst>
          </p:nvPr>
        </p:nvGraphicFramePr>
        <p:xfrm>
          <a:off x="377921" y="-72384"/>
          <a:ext cx="9059642" cy="306493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 xmlns:p14="http://schemas.microsoft.com/office/powerpoint/2010/main" val="155674283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0654BEBC-23B5-4DCA-B6AE-E297DBE48917}"/>
              </a:ext>
            </a:extLst>
          </p:cNvPr>
          <p:cNvSpPr>
            <a:spLocks noGrp="1"/>
          </p:cNvSpPr>
          <p:nvPr>
            <p:ph type="title"/>
          </p:nvPr>
        </p:nvSpPr>
        <p:spPr/>
        <p:txBody>
          <a:bodyPr/>
          <a:lstStyle/>
          <a:p>
            <a:r>
              <a:rPr lang="fr-FR" b="1" dirty="0" smtClean="0"/>
              <a:t>Type et aménagement des consultations</a:t>
            </a:r>
            <a:endParaRPr lang="fr-FR" b="1" dirty="0"/>
          </a:p>
        </p:txBody>
      </p:sp>
      <p:sp>
        <p:nvSpPr>
          <p:cNvPr id="3" name="Espace réservé du contenu 2">
            <a:extLst>
              <a:ext uri="{FF2B5EF4-FFF2-40B4-BE49-F238E27FC236}">
                <a16:creationId xmlns:a16="http://schemas.microsoft.com/office/drawing/2014/main" xmlns="" id="{07775572-9F92-40B8-8514-44F10968E369}"/>
              </a:ext>
            </a:extLst>
          </p:cNvPr>
          <p:cNvSpPr>
            <a:spLocks noGrp="1"/>
          </p:cNvSpPr>
          <p:nvPr>
            <p:ph idx="1"/>
          </p:nvPr>
        </p:nvSpPr>
        <p:spPr>
          <a:xfrm>
            <a:off x="280799" y="1364810"/>
            <a:ext cx="9303775" cy="4301470"/>
          </a:xfrm>
        </p:spPr>
        <p:txBody>
          <a:bodyPr/>
          <a:lstStyle/>
          <a:p>
            <a:r>
              <a:rPr lang="fr-FR" sz="1800" dirty="0"/>
              <a:t>Les </a:t>
            </a:r>
            <a:r>
              <a:rPr lang="fr-FR" sz="1800" b="1" dirty="0">
                <a:solidFill>
                  <a:srgbClr val="C00000"/>
                </a:solidFill>
              </a:rPr>
              <a:t>trois consultations récurrentes </a:t>
            </a:r>
            <a:r>
              <a:rPr lang="fr-FR" sz="1800" dirty="0"/>
              <a:t>demeurent </a:t>
            </a:r>
            <a:r>
              <a:rPr lang="fr-FR" sz="1800" dirty="0" smtClean="0"/>
              <a:t>d’ordre </a:t>
            </a:r>
            <a:r>
              <a:rPr lang="fr-FR" sz="1800" dirty="0"/>
              <a:t>public</a:t>
            </a:r>
          </a:p>
          <a:p>
            <a:pPr lvl="1"/>
            <a:r>
              <a:rPr lang="fr-FR" sz="1800" dirty="0">
                <a:solidFill>
                  <a:schemeClr val="tx1"/>
                </a:solidFill>
              </a:rPr>
              <a:t>Orientations stratégiques</a:t>
            </a:r>
          </a:p>
          <a:p>
            <a:pPr lvl="1"/>
            <a:r>
              <a:rPr lang="fr-FR" sz="1800" dirty="0">
                <a:solidFill>
                  <a:schemeClr val="tx1"/>
                </a:solidFill>
              </a:rPr>
              <a:t>Situation économique et financière</a:t>
            </a:r>
          </a:p>
          <a:p>
            <a:pPr lvl="1"/>
            <a:r>
              <a:rPr lang="fr-FR" sz="1800" dirty="0">
                <a:solidFill>
                  <a:schemeClr val="tx1"/>
                </a:solidFill>
              </a:rPr>
              <a:t>Politique sociale</a:t>
            </a:r>
          </a:p>
          <a:p>
            <a:pPr marL="457200" lvl="1" indent="0">
              <a:buNone/>
            </a:pPr>
            <a:endParaRPr lang="fr-FR" sz="1200" dirty="0"/>
          </a:p>
          <a:p>
            <a:r>
              <a:rPr lang="fr-FR" sz="1800" dirty="0"/>
              <a:t>Les </a:t>
            </a:r>
            <a:r>
              <a:rPr lang="fr-FR" sz="1800" b="1" dirty="0">
                <a:solidFill>
                  <a:srgbClr val="C00000"/>
                </a:solidFill>
              </a:rPr>
              <a:t>consultations ponctuelles </a:t>
            </a:r>
            <a:r>
              <a:rPr lang="fr-FR" sz="1800" dirty="0"/>
              <a:t>sont globalement préservées et relèvent de l’ordre public.</a:t>
            </a:r>
          </a:p>
          <a:p>
            <a:pPr marL="0" indent="0">
              <a:buNone/>
            </a:pPr>
            <a:endParaRPr lang="fr-FR" sz="1200" dirty="0"/>
          </a:p>
          <a:p>
            <a:r>
              <a:rPr lang="fr-FR" sz="1800" dirty="0"/>
              <a:t>Un </a:t>
            </a:r>
            <a:r>
              <a:rPr lang="fr-FR" sz="1800" b="1" dirty="0">
                <a:solidFill>
                  <a:srgbClr val="C00000"/>
                </a:solidFill>
              </a:rPr>
              <a:t>accord d’entreprise </a:t>
            </a:r>
            <a:r>
              <a:rPr lang="fr-FR" sz="1800" dirty="0" smtClean="0"/>
              <a:t>ou, </a:t>
            </a:r>
            <a:r>
              <a:rPr lang="fr-FR" sz="1800" dirty="0"/>
              <a:t>à défaut de </a:t>
            </a:r>
            <a:r>
              <a:rPr lang="fr-FR" sz="1800" dirty="0" smtClean="0"/>
              <a:t>DS, </a:t>
            </a:r>
            <a:r>
              <a:rPr lang="fr-FR" sz="1800" dirty="0"/>
              <a:t>un accord avec le CSE, peut aménager les consultations récurrentes de manière plus large qu’auparavant ainsi que les consultations </a:t>
            </a:r>
            <a:r>
              <a:rPr lang="fr-FR" sz="1800" dirty="0" smtClean="0"/>
              <a:t>ponctuelles et le contenu de la BDES.</a:t>
            </a:r>
          </a:p>
          <a:p>
            <a:endParaRPr lang="fr-FR" sz="1200" dirty="0" smtClean="0"/>
          </a:p>
          <a:p>
            <a:r>
              <a:rPr lang="fr-FR" sz="1800" dirty="0" smtClean="0"/>
              <a:t>L’accord porte sur la périodicité, les contenus et les modalités.</a:t>
            </a:r>
            <a:endParaRPr lang="fr-FR" sz="1800" dirty="0"/>
          </a:p>
          <a:p>
            <a:pPr marL="457200" lvl="1" indent="0">
              <a:buNone/>
            </a:pPr>
            <a:endParaRPr lang="fr-FR" sz="1200" dirty="0"/>
          </a:p>
          <a:p>
            <a:r>
              <a:rPr lang="fr-FR" sz="1800" dirty="0"/>
              <a:t>Un tel accord peut être négocié </a:t>
            </a:r>
            <a:r>
              <a:rPr lang="fr-FR" sz="1800" b="1" dirty="0">
                <a:solidFill>
                  <a:srgbClr val="C00000"/>
                </a:solidFill>
              </a:rPr>
              <a:t>avant la mise en œuvre du </a:t>
            </a:r>
            <a:r>
              <a:rPr lang="fr-FR" sz="1800" b="1" dirty="0" smtClean="0">
                <a:solidFill>
                  <a:srgbClr val="C00000"/>
                </a:solidFill>
              </a:rPr>
              <a:t>CSE</a:t>
            </a:r>
            <a:r>
              <a:rPr lang="fr-FR" sz="1800" dirty="0" smtClean="0"/>
              <a:t>. Dans </a:t>
            </a:r>
            <a:r>
              <a:rPr lang="fr-FR" sz="1800" dirty="0"/>
              <a:t>ce cas, il s’applique aux </a:t>
            </a:r>
            <a:r>
              <a:rPr lang="fr-FR" sz="1800" dirty="0" smtClean="0"/>
              <a:t>consultations des IRP </a:t>
            </a:r>
            <a:r>
              <a:rPr lang="fr-FR" sz="1800" dirty="0"/>
              <a:t>existantes </a:t>
            </a:r>
            <a:r>
              <a:rPr lang="fr-FR" sz="1800" dirty="0" smtClean="0"/>
              <a:t>jusqu’à leur remplacement par le CSE.</a:t>
            </a:r>
            <a:endParaRPr lang="fr-FR" sz="1800" dirty="0"/>
          </a:p>
          <a:p>
            <a:pPr marL="0" indent="0">
              <a:buNone/>
            </a:pPr>
            <a:endParaRPr lang="fr-FR" dirty="0"/>
          </a:p>
        </p:txBody>
      </p:sp>
    </p:spTree>
    <p:extLst>
      <p:ext uri="{BB962C8B-B14F-4D97-AF65-F5344CB8AC3E}">
        <p14:creationId xmlns="" xmlns:p14="http://schemas.microsoft.com/office/powerpoint/2010/main" val="235906027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xmlns="" id="{60446847-98F6-4456-BA57-4B72BA7C9F70}"/>
              </a:ext>
            </a:extLst>
          </p:cNvPr>
          <p:cNvSpPr>
            <a:spLocks noGrp="1"/>
          </p:cNvSpPr>
          <p:nvPr>
            <p:ph idx="1"/>
          </p:nvPr>
        </p:nvSpPr>
        <p:spPr>
          <a:xfrm>
            <a:off x="299258" y="711255"/>
            <a:ext cx="9285316" cy="5347707"/>
          </a:xfrm>
        </p:spPr>
        <p:txBody>
          <a:bodyPr/>
          <a:lstStyle/>
          <a:p>
            <a:endParaRPr lang="fr-FR" dirty="0"/>
          </a:p>
          <a:p>
            <a:endParaRPr lang="fr-FR" dirty="0"/>
          </a:p>
          <a:p>
            <a:endParaRPr lang="fr-FR" dirty="0"/>
          </a:p>
          <a:p>
            <a:endParaRPr lang="fr-FR" dirty="0"/>
          </a:p>
          <a:p>
            <a:endParaRPr lang="fr-FR" dirty="0"/>
          </a:p>
          <a:p>
            <a:endParaRPr lang="fr-FR" dirty="0"/>
          </a:p>
          <a:p>
            <a:endParaRPr lang="fr-FR" dirty="0"/>
          </a:p>
          <a:p>
            <a:endParaRPr lang="fr-FR" dirty="0"/>
          </a:p>
          <a:p>
            <a:endParaRPr lang="fr-FR" dirty="0"/>
          </a:p>
          <a:p>
            <a:endParaRPr lang="fr-FR" dirty="0"/>
          </a:p>
          <a:p>
            <a:endParaRPr lang="fr-FR" dirty="0"/>
          </a:p>
          <a:p>
            <a:endParaRPr lang="fr-FR" dirty="0"/>
          </a:p>
          <a:p>
            <a:pPr marL="0" indent="0">
              <a:buNone/>
            </a:pPr>
            <a:endParaRPr lang="fr-FR" dirty="0"/>
          </a:p>
        </p:txBody>
      </p:sp>
      <p:graphicFrame>
        <p:nvGraphicFramePr>
          <p:cNvPr id="5" name="Tableau 4">
            <a:extLst>
              <a:ext uri="{FF2B5EF4-FFF2-40B4-BE49-F238E27FC236}">
                <a16:creationId xmlns:a16="http://schemas.microsoft.com/office/drawing/2014/main" xmlns="" id="{DF2FE570-610B-4D8D-A844-BD49578CC85F}"/>
              </a:ext>
            </a:extLst>
          </p:cNvPr>
          <p:cNvGraphicFramePr>
            <a:graphicFrameLocks noGrp="1"/>
          </p:cNvGraphicFramePr>
          <p:nvPr>
            <p:extLst>
              <p:ext uri="{D42A27DB-BD31-4B8C-83A1-F6EECF244321}">
                <p14:modId xmlns="" xmlns:p14="http://schemas.microsoft.com/office/powerpoint/2010/main" val="2062645265"/>
              </p:ext>
            </p:extLst>
          </p:nvPr>
        </p:nvGraphicFramePr>
        <p:xfrm>
          <a:off x="410208" y="1034781"/>
          <a:ext cx="9085584" cy="4690787"/>
        </p:xfrm>
        <a:graphic>
          <a:graphicData uri="http://schemas.openxmlformats.org/drawingml/2006/table">
            <a:tbl>
              <a:tblPr firstRow="1" bandRow="1">
                <a:tableStyleId>{5C22544A-7EE6-4342-B048-85BDC9FD1C3A}</a:tableStyleId>
              </a:tblPr>
              <a:tblGrid>
                <a:gridCol w="1645120">
                  <a:extLst>
                    <a:ext uri="{9D8B030D-6E8A-4147-A177-3AD203B41FA5}">
                      <a16:colId xmlns:a16="http://schemas.microsoft.com/office/drawing/2014/main" xmlns="" val="3206946891"/>
                    </a:ext>
                  </a:extLst>
                </a:gridCol>
                <a:gridCol w="1403131">
                  <a:extLst>
                    <a:ext uri="{9D8B030D-6E8A-4147-A177-3AD203B41FA5}">
                      <a16:colId xmlns:a16="http://schemas.microsoft.com/office/drawing/2014/main" xmlns="" val="3376765858"/>
                    </a:ext>
                  </a:extLst>
                </a:gridCol>
                <a:gridCol w="2434341">
                  <a:extLst>
                    <a:ext uri="{9D8B030D-6E8A-4147-A177-3AD203B41FA5}">
                      <a16:colId xmlns:a16="http://schemas.microsoft.com/office/drawing/2014/main" xmlns="" val="1727602677"/>
                    </a:ext>
                  </a:extLst>
                </a:gridCol>
                <a:gridCol w="3602992">
                  <a:extLst>
                    <a:ext uri="{9D8B030D-6E8A-4147-A177-3AD203B41FA5}">
                      <a16:colId xmlns:a16="http://schemas.microsoft.com/office/drawing/2014/main" xmlns="" val="560835058"/>
                    </a:ext>
                  </a:extLst>
                </a:gridCol>
              </a:tblGrid>
              <a:tr h="388650">
                <a:tc>
                  <a:txBody>
                    <a:bodyPr/>
                    <a:lstStyle/>
                    <a:p>
                      <a:pPr algn="ctr"/>
                      <a:r>
                        <a:rPr lang="fr-FR" sz="1400" dirty="0"/>
                        <a:t>Thèmes</a:t>
                      </a:r>
                    </a:p>
                  </a:txBody>
                  <a:tcPr/>
                </a:tc>
                <a:tc>
                  <a:txBody>
                    <a:bodyPr/>
                    <a:lstStyle/>
                    <a:p>
                      <a:pPr algn="ctr"/>
                      <a:r>
                        <a:rPr lang="fr-FR" sz="1400" dirty="0"/>
                        <a:t>Ordre public</a:t>
                      </a:r>
                    </a:p>
                  </a:txBody>
                  <a:tcPr/>
                </a:tc>
                <a:tc>
                  <a:txBody>
                    <a:bodyPr/>
                    <a:lstStyle/>
                    <a:p>
                      <a:pPr algn="ctr"/>
                      <a:r>
                        <a:rPr lang="fr-FR" sz="1400" dirty="0"/>
                        <a:t>Règles ouvertes à la négociation</a:t>
                      </a:r>
                    </a:p>
                  </a:txBody>
                  <a:tcPr/>
                </a:tc>
                <a:tc>
                  <a:txBody>
                    <a:bodyPr/>
                    <a:lstStyle/>
                    <a:p>
                      <a:pPr algn="ctr"/>
                      <a:r>
                        <a:rPr lang="fr-FR" sz="1400" dirty="0"/>
                        <a:t>Règles supplétives</a:t>
                      </a:r>
                    </a:p>
                  </a:txBody>
                  <a:tcPr/>
                </a:tc>
                <a:extLst>
                  <a:ext uri="{0D108BD9-81ED-4DB2-BD59-A6C34878D82A}">
                    <a16:rowId xmlns:a16="http://schemas.microsoft.com/office/drawing/2014/main" xmlns="" val="2710626632"/>
                  </a:ext>
                </a:extLst>
              </a:tr>
              <a:tr h="720315">
                <a:tc>
                  <a:txBody>
                    <a:bodyPr/>
                    <a:lstStyle/>
                    <a:p>
                      <a:pPr algn="ctr"/>
                      <a:r>
                        <a:rPr lang="fr-FR" sz="1400" b="1" dirty="0"/>
                        <a:t>Orientations stratégiques de l’entreprise</a:t>
                      </a:r>
                    </a:p>
                  </a:txBody>
                  <a:tcPr/>
                </a:tc>
                <a:tc rowSpan="3">
                  <a:txBody>
                    <a:bodyPr/>
                    <a:lstStyle/>
                    <a:p>
                      <a:pPr algn="just"/>
                      <a:endParaRPr lang="fr-FR" sz="1400" b="0" dirty="0"/>
                    </a:p>
                    <a:p>
                      <a:pPr algn="just"/>
                      <a:endParaRPr lang="fr-FR" sz="1400" b="0" dirty="0"/>
                    </a:p>
                    <a:p>
                      <a:pPr algn="just"/>
                      <a:endParaRPr lang="fr-FR" sz="1400" b="0" dirty="0"/>
                    </a:p>
                    <a:p>
                      <a:pPr algn="just"/>
                      <a:r>
                        <a:rPr lang="fr-FR" sz="1400" b="0" dirty="0" smtClean="0"/>
                        <a:t>Consulter </a:t>
                      </a:r>
                      <a:r>
                        <a:rPr lang="fr-FR" sz="1400" b="0" dirty="0"/>
                        <a:t>le CSE </a:t>
                      </a:r>
                      <a:r>
                        <a:rPr lang="fr-FR" sz="1400" b="1" dirty="0">
                          <a:solidFill>
                            <a:srgbClr val="C00000"/>
                          </a:solidFill>
                        </a:rPr>
                        <a:t>au moins tous les 3 </a:t>
                      </a:r>
                      <a:r>
                        <a:rPr lang="fr-FR" sz="1400" b="1" dirty="0" smtClean="0">
                          <a:solidFill>
                            <a:srgbClr val="C00000"/>
                          </a:solidFill>
                        </a:rPr>
                        <a:t>ans</a:t>
                      </a:r>
                      <a:r>
                        <a:rPr lang="fr-FR" sz="1400" b="0" dirty="0" smtClean="0">
                          <a:solidFill>
                            <a:srgbClr val="C00000"/>
                          </a:solidFill>
                        </a:rPr>
                        <a:t>.</a:t>
                      </a:r>
                      <a:endParaRPr lang="fr-FR" sz="1400" b="0" dirty="0">
                        <a:solidFill>
                          <a:srgbClr val="C00000"/>
                        </a:solidFill>
                      </a:endParaRPr>
                    </a:p>
                    <a:p>
                      <a:pPr algn="just"/>
                      <a:endParaRPr lang="fr-FR" sz="1400" b="0" dirty="0"/>
                    </a:p>
                    <a:p>
                      <a:pPr algn="just"/>
                      <a:r>
                        <a:rPr lang="fr-FR" sz="1400" b="0" dirty="0" smtClean="0"/>
                        <a:t>L’information trimestrielle est maintenus dans les entreprises d’au moins 300 salariés.</a:t>
                      </a:r>
                    </a:p>
                    <a:p>
                      <a:pPr algn="just"/>
                      <a:endParaRPr lang="fr-FR" sz="1400" b="0" dirty="0" smtClean="0"/>
                    </a:p>
                    <a:p>
                      <a:pPr algn="just"/>
                      <a:r>
                        <a:rPr lang="fr-FR" sz="1400" b="0" dirty="0" smtClean="0"/>
                        <a:t>Plus</a:t>
                      </a:r>
                      <a:r>
                        <a:rPr lang="fr-FR" sz="1400" b="0" baseline="0" dirty="0" smtClean="0"/>
                        <a:t> de</a:t>
                      </a:r>
                      <a:r>
                        <a:rPr lang="fr-FR" sz="1400" b="0" dirty="0" smtClean="0"/>
                        <a:t> bilan social d’ordre  public.</a:t>
                      </a:r>
                      <a:endParaRPr lang="fr-FR" sz="1400" b="0" dirty="0"/>
                    </a:p>
                  </a:txBody>
                  <a:tcPr/>
                </a:tc>
                <a:tc rowSpan="3">
                  <a:txBody>
                    <a:bodyPr/>
                    <a:lstStyle/>
                    <a:p>
                      <a:pPr marL="285750" indent="-285750" algn="just">
                        <a:buFontTx/>
                        <a:buChar char="-"/>
                      </a:pPr>
                      <a:endParaRPr lang="fr-FR" sz="1400" dirty="0" smtClean="0"/>
                    </a:p>
                    <a:p>
                      <a:pPr marL="285750" indent="-285750" algn="just">
                        <a:buFontTx/>
                        <a:buChar char="-"/>
                      </a:pPr>
                      <a:endParaRPr lang="fr-FR" sz="1400" dirty="0" smtClean="0"/>
                    </a:p>
                    <a:p>
                      <a:pPr marL="285750" indent="-285750" algn="just">
                        <a:buFontTx/>
                        <a:buChar char="-"/>
                      </a:pPr>
                      <a:endParaRPr lang="fr-FR" sz="1400" dirty="0" smtClean="0"/>
                    </a:p>
                    <a:p>
                      <a:pPr marL="285750" indent="-285750" algn="just">
                        <a:buFontTx/>
                        <a:buChar char="-"/>
                      </a:pPr>
                      <a:r>
                        <a:rPr lang="fr-FR" sz="1400" dirty="0" smtClean="0"/>
                        <a:t>Contenu</a:t>
                      </a:r>
                      <a:r>
                        <a:rPr lang="fr-FR" sz="1400" dirty="0"/>
                        <a:t>, modalités et périodicité </a:t>
                      </a:r>
                      <a:r>
                        <a:rPr lang="fr-FR" sz="1400" dirty="0" smtClean="0"/>
                        <a:t>(3 ans au plus) </a:t>
                      </a:r>
                      <a:r>
                        <a:rPr lang="fr-FR" sz="1400" dirty="0"/>
                        <a:t>des </a:t>
                      </a:r>
                      <a:r>
                        <a:rPr lang="fr-FR" sz="1400" dirty="0" smtClean="0"/>
                        <a:t>consultations.</a:t>
                      </a:r>
                      <a:endParaRPr lang="fr-FR" sz="1400" dirty="0"/>
                    </a:p>
                    <a:p>
                      <a:pPr marL="285750" indent="-285750" algn="just">
                        <a:buFontTx/>
                        <a:buChar char="-"/>
                      </a:pPr>
                      <a:r>
                        <a:rPr lang="fr-FR" sz="1400" dirty="0"/>
                        <a:t>Liste et contenu des informations nécessaires</a:t>
                      </a:r>
                    </a:p>
                    <a:p>
                      <a:pPr marL="285750" indent="-285750" algn="just">
                        <a:buFontTx/>
                        <a:buChar char="-"/>
                      </a:pPr>
                      <a:r>
                        <a:rPr lang="fr-FR" sz="1400" dirty="0"/>
                        <a:t>Niveaux et articulation des consultations (CSEC/CSEE</a:t>
                      </a:r>
                      <a:r>
                        <a:rPr lang="fr-FR" sz="1400" dirty="0" smtClean="0"/>
                        <a:t>).</a:t>
                      </a:r>
                      <a:endParaRPr lang="fr-FR" sz="1400" dirty="0"/>
                    </a:p>
                    <a:p>
                      <a:pPr marL="285750" indent="-285750" algn="just">
                        <a:buFontTx/>
                        <a:buChar char="-"/>
                      </a:pPr>
                      <a:r>
                        <a:rPr lang="fr-FR" sz="1400" dirty="0"/>
                        <a:t>Nombre </a:t>
                      </a:r>
                      <a:r>
                        <a:rPr lang="fr-FR" sz="1400" dirty="0" smtClean="0"/>
                        <a:t>d’avis.</a:t>
                      </a:r>
                      <a:endParaRPr lang="fr-FR" sz="1400" dirty="0"/>
                    </a:p>
                    <a:p>
                      <a:pPr marL="285750" indent="-285750" algn="just">
                        <a:buFontTx/>
                        <a:buChar char="-"/>
                      </a:pPr>
                      <a:r>
                        <a:rPr lang="fr-FR" sz="1400" dirty="0"/>
                        <a:t>Délais du CSE pour rendre son ou ses </a:t>
                      </a:r>
                      <a:r>
                        <a:rPr lang="fr-FR" sz="1400" dirty="0" smtClean="0"/>
                        <a:t>avis.</a:t>
                      </a:r>
                      <a:endParaRPr lang="fr-FR" sz="1400" dirty="0"/>
                    </a:p>
                    <a:p>
                      <a:pPr marL="285750" indent="-285750" algn="just">
                        <a:buFontTx/>
                        <a:buChar char="-"/>
                      </a:pPr>
                      <a:r>
                        <a:rPr lang="fr-FR" sz="1400" dirty="0" smtClean="0"/>
                        <a:t>Mise </a:t>
                      </a:r>
                      <a:r>
                        <a:rPr lang="fr-FR" sz="1400" dirty="0"/>
                        <a:t>en place d’une consultation au niveau du comité de groupe sur la stratégie du groupe (par accord de groupe</a:t>
                      </a:r>
                      <a:r>
                        <a:rPr lang="fr-FR" sz="1400" dirty="0" smtClean="0"/>
                        <a:t>).</a:t>
                      </a:r>
                      <a:endParaRPr lang="fr-FR" sz="1400" dirty="0"/>
                    </a:p>
                  </a:txBody>
                  <a:tcPr/>
                </a:tc>
                <a:tc rowSpan="2">
                  <a:txBody>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lang="fr-FR" sz="1400" dirty="0"/>
                        <a:t>Consultation au niveau de l’entreprise (</a:t>
                      </a:r>
                      <a:r>
                        <a:rPr lang="fr-FR" sz="1400" u="sng" dirty="0"/>
                        <a:t>sauf décision contraire de l’employeur)</a:t>
                      </a:r>
                      <a:r>
                        <a:rPr lang="fr-FR" sz="1400" dirty="0"/>
                        <a:t>, selon une périodicité </a:t>
                      </a:r>
                      <a:r>
                        <a:rPr lang="fr-FR" sz="1400" b="1" dirty="0"/>
                        <a:t>annuelle</a:t>
                      </a:r>
                      <a:r>
                        <a:rPr lang="fr-FR" sz="1400" dirty="0"/>
                        <a:t> et des règles identiques à celles en vigueur avant l’ordonnance (objet et modalités identiques)</a:t>
                      </a:r>
                    </a:p>
                    <a:p>
                      <a:pPr marL="0" marR="0" lvl="0" indent="0" algn="just" defTabSz="457200" rtl="0" eaLnBrk="1" fontAlgn="auto" latinLnBrk="0" hangingPunct="1">
                        <a:lnSpc>
                          <a:spcPct val="100000"/>
                        </a:lnSpc>
                        <a:spcBef>
                          <a:spcPts val="0"/>
                        </a:spcBef>
                        <a:spcAft>
                          <a:spcPts val="0"/>
                        </a:spcAft>
                        <a:buClrTx/>
                        <a:buSzTx/>
                        <a:buFontTx/>
                        <a:buNone/>
                        <a:tabLst/>
                        <a:defRPr/>
                      </a:pPr>
                      <a:endParaRPr lang="fr-FR" sz="1400" dirty="0"/>
                    </a:p>
                    <a:p>
                      <a:pPr marL="0" marR="0" lvl="0" indent="0" algn="just" defTabSz="457200" rtl="0" eaLnBrk="1" fontAlgn="auto" latinLnBrk="0" hangingPunct="1">
                        <a:lnSpc>
                          <a:spcPct val="100000"/>
                        </a:lnSpc>
                        <a:spcBef>
                          <a:spcPts val="0"/>
                        </a:spcBef>
                        <a:spcAft>
                          <a:spcPts val="0"/>
                        </a:spcAft>
                        <a:buClrTx/>
                        <a:buSzTx/>
                        <a:buFontTx/>
                        <a:buNone/>
                        <a:tabLst/>
                        <a:defRPr/>
                      </a:pPr>
                      <a:r>
                        <a:rPr lang="fr-FR" sz="1400" b="1" dirty="0"/>
                        <a:t>Dans les entreprises à établissements multiples : </a:t>
                      </a:r>
                      <a:r>
                        <a:rPr lang="fr-FR" sz="1400" b="1" dirty="0">
                          <a:solidFill>
                            <a:srgbClr val="C00000"/>
                          </a:solidFill>
                        </a:rPr>
                        <a:t>seul le CSEC est compétent</a:t>
                      </a:r>
                      <a:r>
                        <a:rPr lang="fr-FR" sz="1400" b="1" dirty="0"/>
                        <a:t>.</a:t>
                      </a:r>
                    </a:p>
                    <a:p>
                      <a:pPr algn="just"/>
                      <a:endParaRPr lang="fr-FR" sz="1400" dirty="0"/>
                    </a:p>
                  </a:txBody>
                  <a:tcPr/>
                </a:tc>
                <a:extLst>
                  <a:ext uri="{0D108BD9-81ED-4DB2-BD59-A6C34878D82A}">
                    <a16:rowId xmlns:a16="http://schemas.microsoft.com/office/drawing/2014/main" xmlns="" val="1225853902"/>
                  </a:ext>
                </a:extLst>
              </a:tr>
              <a:tr h="1029023">
                <a:tc>
                  <a:txBody>
                    <a:bodyPr/>
                    <a:lstStyle/>
                    <a:p>
                      <a:pPr algn="ctr"/>
                      <a:endParaRPr lang="fr-FR" sz="1400" b="1" dirty="0"/>
                    </a:p>
                    <a:p>
                      <a:pPr algn="ctr"/>
                      <a:r>
                        <a:rPr lang="fr-FR" sz="1400" b="1" dirty="0"/>
                        <a:t>Situation économique et financière de l’entreprise</a:t>
                      </a:r>
                    </a:p>
                  </a:txBody>
                  <a:tcPr/>
                </a:tc>
                <a:tc vMerge="1">
                  <a:txBody>
                    <a:bodyPr/>
                    <a:lstStyle/>
                    <a:p>
                      <a:endParaRPr lang="fr-FR" dirty="0"/>
                    </a:p>
                  </a:txBody>
                  <a:tcPr/>
                </a:tc>
                <a:tc vMerge="1">
                  <a:txBody>
                    <a:bodyPr/>
                    <a:lstStyle/>
                    <a:p>
                      <a:endParaRPr lang="fr-FR" dirty="0"/>
                    </a:p>
                  </a:txBody>
                  <a:tcPr/>
                </a:tc>
                <a:tc vMerge="1">
                  <a:txBody>
                    <a:bodyPr/>
                    <a:lstStyle/>
                    <a:p>
                      <a:endParaRPr lang="fr-FR" dirty="0"/>
                    </a:p>
                  </a:txBody>
                  <a:tcPr/>
                </a:tc>
                <a:extLst>
                  <a:ext uri="{0D108BD9-81ED-4DB2-BD59-A6C34878D82A}">
                    <a16:rowId xmlns:a16="http://schemas.microsoft.com/office/drawing/2014/main" xmlns="" val="4214777453"/>
                  </a:ext>
                </a:extLst>
              </a:tr>
              <a:tr h="2160947">
                <a:tc>
                  <a:txBody>
                    <a:bodyPr/>
                    <a:lstStyle/>
                    <a:p>
                      <a:pPr algn="ctr"/>
                      <a:endParaRPr lang="fr-FR" sz="1400" b="1" dirty="0"/>
                    </a:p>
                    <a:p>
                      <a:pPr algn="ctr"/>
                      <a:endParaRPr lang="fr-FR" sz="1400" b="1" dirty="0"/>
                    </a:p>
                    <a:p>
                      <a:pPr algn="ctr"/>
                      <a:endParaRPr lang="fr-FR" sz="1400" b="1" dirty="0"/>
                    </a:p>
                    <a:p>
                      <a:pPr algn="ctr"/>
                      <a:r>
                        <a:rPr lang="fr-FR" sz="1400" b="1" dirty="0"/>
                        <a:t>Politique sociale, conditions de travail et emploi</a:t>
                      </a:r>
                    </a:p>
                  </a:txBody>
                  <a:tcPr/>
                </a:tc>
                <a:tc vMerge="1">
                  <a:txBody>
                    <a:bodyPr/>
                    <a:lstStyle/>
                    <a:p>
                      <a:endParaRPr lang="fr-FR" dirty="0"/>
                    </a:p>
                  </a:txBody>
                  <a:tcPr/>
                </a:tc>
                <a:tc vMerge="1">
                  <a:txBody>
                    <a:bodyPr/>
                    <a:lstStyle/>
                    <a:p>
                      <a:endParaRPr lang="fr-FR" dirty="0"/>
                    </a:p>
                  </a:txBody>
                  <a:tcPr/>
                </a:tc>
                <a:tc>
                  <a:txBody>
                    <a:bodyPr/>
                    <a:lstStyle/>
                    <a:p>
                      <a:pPr marL="285750" indent="-285750">
                        <a:buFontTx/>
                        <a:buChar char="-"/>
                      </a:pPr>
                      <a:r>
                        <a:rPr lang="fr-FR" sz="1400" dirty="0"/>
                        <a:t>Consultation </a:t>
                      </a:r>
                      <a:r>
                        <a:rPr lang="fr-FR" sz="1400" b="1" dirty="0" smtClean="0"/>
                        <a:t>annuelle.</a:t>
                      </a:r>
                      <a:endParaRPr lang="fr-FR" sz="1400" b="1" dirty="0"/>
                    </a:p>
                    <a:p>
                      <a:pPr marL="285750" indent="-285750">
                        <a:buFontTx/>
                        <a:buChar char="-"/>
                      </a:pPr>
                      <a:r>
                        <a:rPr lang="fr-FR" sz="1400" b="0" dirty="0" smtClean="0">
                          <a:solidFill>
                            <a:schemeClr val="tx1"/>
                          </a:solidFill>
                        </a:rPr>
                        <a:t>Inclut</a:t>
                      </a:r>
                      <a:r>
                        <a:rPr lang="fr-FR" sz="1400" b="1" dirty="0" smtClean="0">
                          <a:solidFill>
                            <a:srgbClr val="C00000"/>
                          </a:solidFill>
                        </a:rPr>
                        <a:t> </a:t>
                      </a:r>
                      <a:r>
                        <a:rPr lang="fr-FR" sz="1400" b="1" dirty="0">
                          <a:solidFill>
                            <a:srgbClr val="C00000"/>
                          </a:solidFill>
                        </a:rPr>
                        <a:t>la santé et la </a:t>
                      </a:r>
                      <a:r>
                        <a:rPr lang="fr-FR" sz="1400" b="1" dirty="0" smtClean="0">
                          <a:solidFill>
                            <a:srgbClr val="C00000"/>
                          </a:solidFill>
                        </a:rPr>
                        <a:t>sécurité</a:t>
                      </a:r>
                      <a:r>
                        <a:rPr lang="fr-FR" sz="1400" dirty="0" smtClean="0">
                          <a:solidFill>
                            <a:srgbClr val="C00000"/>
                          </a:solidFill>
                        </a:rPr>
                        <a:t>.</a:t>
                      </a:r>
                      <a:endParaRPr lang="fr-FR" sz="1400" dirty="0">
                        <a:solidFill>
                          <a:srgbClr val="C00000"/>
                        </a:solidFill>
                      </a:endParaRPr>
                    </a:p>
                    <a:p>
                      <a:pPr marL="285750" indent="-285750">
                        <a:buFontTx/>
                        <a:buChar char="-"/>
                      </a:pPr>
                      <a:r>
                        <a:rPr lang="fr-FR" sz="1400" dirty="0"/>
                        <a:t>Au niveau central et au niveau </a:t>
                      </a:r>
                      <a:r>
                        <a:rPr lang="fr-FR" sz="1400" dirty="0" smtClean="0"/>
                        <a:t>des établissements </a:t>
                      </a:r>
                      <a:r>
                        <a:rPr lang="fr-FR" sz="1400" dirty="0"/>
                        <a:t>si des mesures d’adaptation </a:t>
                      </a:r>
                      <a:r>
                        <a:rPr lang="fr-FR" sz="1400" dirty="0" smtClean="0"/>
                        <a:t>y sont prévues.</a:t>
                      </a:r>
                      <a:endParaRPr lang="fr-FR" sz="1400" dirty="0"/>
                    </a:p>
                    <a:p>
                      <a:pPr marL="285750" indent="-285750">
                        <a:buFontTx/>
                        <a:buChar char="-"/>
                      </a:pPr>
                      <a:r>
                        <a:rPr lang="fr-FR" sz="1400" dirty="0"/>
                        <a:t>Fusion de la consultation CE et CHSCT sur le </a:t>
                      </a:r>
                      <a:r>
                        <a:rPr lang="fr-FR" sz="1400" b="1" dirty="0">
                          <a:solidFill>
                            <a:srgbClr val="C00000"/>
                          </a:solidFill>
                        </a:rPr>
                        <a:t>bilan général de la santé et le programme annuel de </a:t>
                      </a:r>
                      <a:r>
                        <a:rPr lang="fr-FR" sz="1400" b="1" dirty="0" smtClean="0">
                          <a:solidFill>
                            <a:srgbClr val="C00000"/>
                          </a:solidFill>
                        </a:rPr>
                        <a:t>prévention.</a:t>
                      </a:r>
                      <a:endParaRPr lang="fr-FR" sz="1400" b="1" dirty="0">
                        <a:solidFill>
                          <a:srgbClr val="C00000"/>
                        </a:solidFill>
                      </a:endParaRPr>
                    </a:p>
                  </a:txBody>
                  <a:tcPr/>
                </a:tc>
                <a:extLst>
                  <a:ext uri="{0D108BD9-81ED-4DB2-BD59-A6C34878D82A}">
                    <a16:rowId xmlns:a16="http://schemas.microsoft.com/office/drawing/2014/main" xmlns="" val="2199501596"/>
                  </a:ext>
                </a:extLst>
              </a:tr>
            </a:tbl>
          </a:graphicData>
        </a:graphic>
      </p:graphicFrame>
      <p:sp>
        <p:nvSpPr>
          <p:cNvPr id="2" name="Titre 1">
            <a:extLst>
              <a:ext uri="{FF2B5EF4-FFF2-40B4-BE49-F238E27FC236}">
                <a16:creationId xmlns:a16="http://schemas.microsoft.com/office/drawing/2014/main" xmlns="" id="{CA2556EB-BC85-41F2-926B-7A94DE607EF0}"/>
              </a:ext>
            </a:extLst>
          </p:cNvPr>
          <p:cNvSpPr>
            <a:spLocks noGrp="1"/>
          </p:cNvSpPr>
          <p:nvPr>
            <p:ph type="title"/>
          </p:nvPr>
        </p:nvSpPr>
        <p:spPr/>
        <p:txBody>
          <a:bodyPr/>
          <a:lstStyle/>
          <a:p>
            <a:r>
              <a:rPr lang="fr-FR" b="1" dirty="0" smtClean="0"/>
              <a:t>Aménagement des </a:t>
            </a:r>
            <a:r>
              <a:rPr lang="fr-FR" b="1" dirty="0"/>
              <a:t>consultations </a:t>
            </a:r>
            <a:r>
              <a:rPr lang="fr-FR" b="1" dirty="0" smtClean="0"/>
              <a:t>récurrentes</a:t>
            </a:r>
            <a:endParaRPr lang="fr-FR" b="1" dirty="0"/>
          </a:p>
        </p:txBody>
      </p:sp>
    </p:spTree>
    <p:extLst>
      <p:ext uri="{BB962C8B-B14F-4D97-AF65-F5344CB8AC3E}">
        <p14:creationId xmlns="" xmlns:p14="http://schemas.microsoft.com/office/powerpoint/2010/main" val="423621687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40385B0C-EDCA-4E6E-AE6D-2291AB621DDD}"/>
              </a:ext>
            </a:extLst>
          </p:cNvPr>
          <p:cNvSpPr>
            <a:spLocks noGrp="1"/>
          </p:cNvSpPr>
          <p:nvPr>
            <p:ph type="title"/>
          </p:nvPr>
        </p:nvSpPr>
        <p:spPr>
          <a:xfrm>
            <a:off x="310356" y="152367"/>
            <a:ext cx="9285317" cy="515565"/>
          </a:xfrm>
        </p:spPr>
        <p:txBody>
          <a:bodyPr/>
          <a:lstStyle/>
          <a:p>
            <a:r>
              <a:rPr lang="fr-FR" b="1" dirty="0" smtClean="0"/>
              <a:t>Aménagement des consultations ponctuelles</a:t>
            </a:r>
            <a:endParaRPr lang="fr-FR" b="1" dirty="0"/>
          </a:p>
        </p:txBody>
      </p:sp>
      <p:graphicFrame>
        <p:nvGraphicFramePr>
          <p:cNvPr id="5" name="Espace réservé du contenu 4">
            <a:extLst>
              <a:ext uri="{FF2B5EF4-FFF2-40B4-BE49-F238E27FC236}">
                <a16:creationId xmlns:a16="http://schemas.microsoft.com/office/drawing/2014/main" xmlns="" id="{60FC66B0-C2F2-49ED-8B5F-F6805075BDCA}"/>
              </a:ext>
            </a:extLst>
          </p:cNvPr>
          <p:cNvGraphicFramePr>
            <a:graphicFrameLocks noGrp="1"/>
          </p:cNvGraphicFramePr>
          <p:nvPr>
            <p:ph idx="1"/>
            <p:extLst>
              <p:ext uri="{D42A27DB-BD31-4B8C-83A1-F6EECF244321}">
                <p14:modId xmlns="" xmlns:p14="http://schemas.microsoft.com/office/powerpoint/2010/main" val="809653945"/>
              </p:ext>
            </p:extLst>
          </p:nvPr>
        </p:nvGraphicFramePr>
        <p:xfrm>
          <a:off x="310356" y="767648"/>
          <a:ext cx="9285287" cy="47069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ZoneTexte 6">
            <a:extLst>
              <a:ext uri="{FF2B5EF4-FFF2-40B4-BE49-F238E27FC236}">
                <a16:creationId xmlns:a16="http://schemas.microsoft.com/office/drawing/2014/main" xmlns="" id="{DF56E55F-A9BB-4A84-BCD3-35784CA6C5A7}"/>
              </a:ext>
            </a:extLst>
          </p:cNvPr>
          <p:cNvSpPr txBox="1"/>
          <p:nvPr/>
        </p:nvSpPr>
        <p:spPr>
          <a:xfrm>
            <a:off x="3590144" y="2896646"/>
            <a:ext cx="2731529" cy="2308324"/>
          </a:xfrm>
          <a:prstGeom prst="rect">
            <a:avLst/>
          </a:prstGeom>
          <a:noFill/>
        </p:spPr>
        <p:txBody>
          <a:bodyPr wrap="square" rtlCol="0">
            <a:spAutoFit/>
          </a:bodyPr>
          <a:lstStyle/>
          <a:p>
            <a:pPr algn="just"/>
            <a:r>
              <a:rPr lang="fr-FR" sz="1200" i="1" dirty="0"/>
              <a:t>Garde-fous: les modalités de la consultation restent d’ordre public concernant:</a:t>
            </a:r>
          </a:p>
          <a:p>
            <a:pPr marL="171450" indent="-171450" algn="just">
              <a:buFontTx/>
              <a:buChar char="-"/>
            </a:pPr>
            <a:r>
              <a:rPr lang="fr-FR" sz="1200" i="1" dirty="0"/>
              <a:t>Restructurations, compressions d’effectif et licenciement collectif pour motif </a:t>
            </a:r>
            <a:r>
              <a:rPr lang="fr-FR" sz="1200" i="1" dirty="0" smtClean="0"/>
              <a:t>économique.</a:t>
            </a:r>
            <a:endParaRPr lang="fr-FR" sz="1200" i="1" dirty="0"/>
          </a:p>
          <a:p>
            <a:pPr marL="171450" indent="-171450" algn="just">
              <a:buFontTx/>
              <a:buChar char="-"/>
            </a:pPr>
            <a:r>
              <a:rPr lang="fr-FR" sz="1200" i="1" dirty="0"/>
              <a:t>Procédure de sauvegarde, redressement et liquidation judiciaire</a:t>
            </a:r>
          </a:p>
          <a:p>
            <a:pPr marL="171450" indent="-171450" algn="just">
              <a:buFontTx/>
              <a:buChar char="-"/>
            </a:pPr>
            <a:r>
              <a:rPr lang="fr-FR" sz="1200" i="1" dirty="0"/>
              <a:t>Opération de concentration / </a:t>
            </a:r>
            <a:r>
              <a:rPr lang="fr-FR" sz="1200" i="1" dirty="0" smtClean="0"/>
              <a:t>OPA.</a:t>
            </a:r>
            <a:endParaRPr lang="fr-FR" sz="1200" i="1" dirty="0"/>
          </a:p>
          <a:p>
            <a:pPr marL="171450" indent="-171450" algn="just">
              <a:buFontTx/>
              <a:buChar char="-"/>
            </a:pPr>
            <a:r>
              <a:rPr lang="fr-FR" sz="1200" i="1" dirty="0"/>
              <a:t>Méthodes de recrutement et moyens de contrôle de l’activité des </a:t>
            </a:r>
            <a:r>
              <a:rPr lang="fr-FR" sz="1200" i="1" dirty="0" smtClean="0"/>
              <a:t>salariés.</a:t>
            </a:r>
            <a:endParaRPr lang="fr-FR" sz="1200" i="1" dirty="0"/>
          </a:p>
          <a:p>
            <a:pPr marL="171450" indent="-171450">
              <a:buFontTx/>
              <a:buChar char="-"/>
            </a:pPr>
            <a:endParaRPr lang="fr-FR" sz="1200" dirty="0"/>
          </a:p>
        </p:txBody>
      </p:sp>
      <p:sp>
        <p:nvSpPr>
          <p:cNvPr id="8" name="ZoneTexte 7">
            <a:extLst>
              <a:ext uri="{FF2B5EF4-FFF2-40B4-BE49-F238E27FC236}">
                <a16:creationId xmlns:a16="http://schemas.microsoft.com/office/drawing/2014/main" xmlns="" id="{13F72A77-2BA0-4AA3-AFC2-0B0004041FF7}"/>
              </a:ext>
            </a:extLst>
          </p:cNvPr>
          <p:cNvSpPr txBox="1"/>
          <p:nvPr/>
        </p:nvSpPr>
        <p:spPr>
          <a:xfrm>
            <a:off x="508699" y="5578116"/>
            <a:ext cx="8806390" cy="584775"/>
          </a:xfrm>
          <a:prstGeom prst="rect">
            <a:avLst/>
          </a:prstGeom>
          <a:noFill/>
        </p:spPr>
        <p:txBody>
          <a:bodyPr wrap="square" rtlCol="0">
            <a:spAutoFit/>
          </a:bodyPr>
          <a:lstStyle/>
          <a:p>
            <a:r>
              <a:rPr lang="fr-FR" sz="1600" dirty="0"/>
              <a:t>Un </a:t>
            </a:r>
            <a:r>
              <a:rPr lang="fr-FR" sz="1600" b="1" dirty="0">
                <a:solidFill>
                  <a:srgbClr val="C00000"/>
                </a:solidFill>
              </a:rPr>
              <a:t>accord de groupe </a:t>
            </a:r>
            <a:r>
              <a:rPr lang="fr-FR" sz="1600" dirty="0"/>
              <a:t>peut prévoir que les consultations ponctuelles sont effectuées au niveau du comité de groupe (Les CSE restent consultés sur les conséquences des projets sur l’entreprise</a:t>
            </a:r>
            <a:r>
              <a:rPr lang="fr-FR" sz="1600" dirty="0" smtClean="0"/>
              <a:t>).</a:t>
            </a:r>
            <a:endParaRPr lang="fr-FR" sz="1600" dirty="0"/>
          </a:p>
        </p:txBody>
      </p:sp>
    </p:spTree>
    <p:extLst>
      <p:ext uri="{BB962C8B-B14F-4D97-AF65-F5344CB8AC3E}">
        <p14:creationId xmlns="" xmlns:p14="http://schemas.microsoft.com/office/powerpoint/2010/main" val="112580822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F8D95179-BD98-4256-A1A0-510AB9074D0D}"/>
              </a:ext>
            </a:extLst>
          </p:cNvPr>
          <p:cNvSpPr>
            <a:spLocks noGrp="1"/>
          </p:cNvSpPr>
          <p:nvPr>
            <p:ph type="title"/>
          </p:nvPr>
        </p:nvSpPr>
        <p:spPr/>
        <p:txBody>
          <a:bodyPr/>
          <a:lstStyle/>
          <a:p>
            <a:r>
              <a:rPr lang="fr-FR" b="1" dirty="0"/>
              <a:t>Une BDES </a:t>
            </a:r>
            <a:r>
              <a:rPr lang="fr-FR" b="1" dirty="0" err="1" smtClean="0"/>
              <a:t>low</a:t>
            </a:r>
            <a:r>
              <a:rPr lang="fr-FR" b="1" dirty="0" smtClean="0"/>
              <a:t>-</a:t>
            </a:r>
            <a:r>
              <a:rPr lang="fr-FR" b="1" dirty="0" err="1" smtClean="0"/>
              <a:t>coast</a:t>
            </a:r>
            <a:endParaRPr lang="fr-FR" b="1" dirty="0"/>
          </a:p>
        </p:txBody>
      </p:sp>
      <p:graphicFrame>
        <p:nvGraphicFramePr>
          <p:cNvPr id="5" name="Espace réservé du contenu 4">
            <a:extLst>
              <a:ext uri="{FF2B5EF4-FFF2-40B4-BE49-F238E27FC236}">
                <a16:creationId xmlns:a16="http://schemas.microsoft.com/office/drawing/2014/main" xmlns="" id="{AB7FE49B-C4E3-4ABB-8533-5B180865B72F}"/>
              </a:ext>
            </a:extLst>
          </p:cNvPr>
          <p:cNvGraphicFramePr>
            <a:graphicFrameLocks noGrp="1"/>
          </p:cNvGraphicFramePr>
          <p:nvPr>
            <p:ph idx="1"/>
            <p:extLst>
              <p:ext uri="{D42A27DB-BD31-4B8C-83A1-F6EECF244321}">
                <p14:modId xmlns="" xmlns:p14="http://schemas.microsoft.com/office/powerpoint/2010/main" val="3358137716"/>
              </p:ext>
            </p:extLst>
          </p:nvPr>
        </p:nvGraphicFramePr>
        <p:xfrm>
          <a:off x="330576" y="899311"/>
          <a:ext cx="9267017" cy="327663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Espace réservé du contenu 2">
            <a:extLst>
              <a:ext uri="{FF2B5EF4-FFF2-40B4-BE49-F238E27FC236}">
                <a16:creationId xmlns:a16="http://schemas.microsoft.com/office/drawing/2014/main" xmlns="" id="{E8AF96A9-7555-4F13-87A8-2D9117346112}"/>
              </a:ext>
            </a:extLst>
          </p:cNvPr>
          <p:cNvSpPr txBox="1">
            <a:spLocks/>
          </p:cNvSpPr>
          <p:nvPr/>
        </p:nvSpPr>
        <p:spPr>
          <a:xfrm>
            <a:off x="308407" y="4408293"/>
            <a:ext cx="9267017" cy="1642116"/>
          </a:xfrm>
          <a:prstGeom prst="rect">
            <a:avLst/>
          </a:prstGeom>
        </p:spPr>
        <p:txBody>
          <a:bodyPr/>
          <a:lstStyle>
            <a:lvl1pPr marL="266700" indent="-266700" algn="just" defTabSz="457200" rtl="0" eaLnBrk="1" latinLnBrk="0" hangingPunct="1">
              <a:spcBef>
                <a:spcPct val="20000"/>
              </a:spcBef>
              <a:buClr>
                <a:schemeClr val="tx1"/>
              </a:buClr>
              <a:buFont typeface="Wingdings 3" panose="05040102010807070707" pitchFamily="18" charset="2"/>
              <a:buChar char=""/>
              <a:defRPr lang="fr-FR" sz="1600" kern="1200" dirty="0" smtClean="0">
                <a:solidFill>
                  <a:schemeClr val="tx1"/>
                </a:solidFill>
                <a:latin typeface="+mn-lt"/>
                <a:ea typeface="+mn-ea"/>
                <a:cs typeface="Arial"/>
              </a:defRPr>
            </a:lvl1pPr>
            <a:lvl2pPr marL="742950" indent="-285750" algn="just" defTabSz="457200" rtl="0" eaLnBrk="1" latinLnBrk="0" hangingPunct="1">
              <a:spcBef>
                <a:spcPct val="20000"/>
              </a:spcBef>
              <a:buClr>
                <a:schemeClr val="bg1">
                  <a:lumMod val="50000"/>
                </a:schemeClr>
              </a:buClr>
              <a:buFont typeface="Arial" panose="020B0604020202020204" pitchFamily="34" charset="0"/>
              <a:buChar char="‒"/>
              <a:defRPr lang="fr-FR" sz="1400" kern="1200" dirty="0" smtClean="0">
                <a:solidFill>
                  <a:schemeClr val="tx1">
                    <a:lumMod val="65000"/>
                    <a:lumOff val="35000"/>
                  </a:schemeClr>
                </a:solidFill>
                <a:latin typeface="+mn-lt"/>
                <a:ea typeface="+mn-ea"/>
                <a:cs typeface="Arial"/>
              </a:defRPr>
            </a:lvl2pPr>
            <a:lvl3pPr marL="1143000" indent="-228600" algn="l" defTabSz="457200" rtl="0" eaLnBrk="1" latinLnBrk="0" hangingPunct="1">
              <a:spcBef>
                <a:spcPct val="20000"/>
              </a:spcBef>
              <a:buFont typeface="Arial"/>
              <a:buChar char="•"/>
              <a:defRPr sz="1200" kern="1200">
                <a:solidFill>
                  <a:schemeClr val="bg1">
                    <a:lumMod val="50000"/>
                  </a:schemeClr>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fr-FR" b="1" dirty="0" smtClean="0">
                <a:solidFill>
                  <a:srgbClr val="C00000"/>
                </a:solidFill>
              </a:rPr>
              <a:t>Une obligation : </a:t>
            </a:r>
            <a:r>
              <a:rPr lang="fr-FR" dirty="0" smtClean="0"/>
              <a:t>la BDES doit permettre </a:t>
            </a:r>
            <a:r>
              <a:rPr lang="fr-FR" dirty="0"/>
              <a:t>aux CSE </a:t>
            </a:r>
            <a:r>
              <a:rPr lang="fr-FR" b="1" dirty="0"/>
              <a:t>d’exercer utilement </a:t>
            </a:r>
            <a:r>
              <a:rPr lang="fr-FR" dirty="0"/>
              <a:t>ses compétences </a:t>
            </a:r>
            <a:r>
              <a:rPr lang="fr-FR" dirty="0" smtClean="0"/>
              <a:t>(L.2312-18)</a:t>
            </a:r>
          </a:p>
          <a:p>
            <a:r>
              <a:rPr lang="fr-FR" dirty="0" smtClean="0"/>
              <a:t>Un accord organisant la BDES doit prévoir au moins 7 rubriques (investissement </a:t>
            </a:r>
            <a:r>
              <a:rPr lang="fr-FR" dirty="0"/>
              <a:t>social, matériel et immatériel / égalité professionnelle / fonds </a:t>
            </a:r>
            <a:r>
              <a:rPr lang="fr-FR" dirty="0" smtClean="0"/>
              <a:t>propres </a:t>
            </a:r>
            <a:r>
              <a:rPr lang="fr-FR" dirty="0"/>
              <a:t>et endettement / éléments de rémunération des salariés et dirigeants / ASC / rémunération des financeurs / Flux financiers à destination de l’entreprise</a:t>
            </a:r>
            <a:r>
              <a:rPr lang="fr-FR" dirty="0" smtClean="0"/>
              <a:t>).</a:t>
            </a:r>
            <a:endParaRPr lang="fr-FR" dirty="0"/>
          </a:p>
          <a:p>
            <a:r>
              <a:rPr lang="fr-FR" dirty="0" smtClean="0"/>
              <a:t>Un </a:t>
            </a:r>
            <a:r>
              <a:rPr lang="fr-FR" b="1" dirty="0">
                <a:solidFill>
                  <a:srgbClr val="C00000"/>
                </a:solidFill>
              </a:rPr>
              <a:t>accord de branche </a:t>
            </a:r>
            <a:r>
              <a:rPr lang="fr-FR" dirty="0"/>
              <a:t>peut être conclu sur le sujet mais il ne s’appliquera que dans les entreprises de moins de 300 </a:t>
            </a:r>
            <a:r>
              <a:rPr lang="fr-FR" dirty="0" smtClean="0"/>
              <a:t>salariés.</a:t>
            </a:r>
            <a:endParaRPr lang="fr-FR" dirty="0"/>
          </a:p>
        </p:txBody>
      </p:sp>
    </p:spTree>
    <p:extLst>
      <p:ext uri="{BB962C8B-B14F-4D97-AF65-F5344CB8AC3E}">
        <p14:creationId xmlns="" xmlns:p14="http://schemas.microsoft.com/office/powerpoint/2010/main" val="38688230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4B2CD60F-FE17-4305-82CD-5F80A309EF38}"/>
              </a:ext>
            </a:extLst>
          </p:cNvPr>
          <p:cNvSpPr>
            <a:spLocks noGrp="1"/>
          </p:cNvSpPr>
          <p:nvPr>
            <p:ph type="title"/>
          </p:nvPr>
        </p:nvSpPr>
        <p:spPr/>
        <p:txBody>
          <a:bodyPr/>
          <a:lstStyle/>
          <a:p>
            <a:r>
              <a:rPr lang="fr-FR" b="1" dirty="0" smtClean="0"/>
              <a:t>Un « nouveau modèle social en marche »</a:t>
            </a:r>
            <a:endParaRPr lang="fr-FR" b="1" dirty="0"/>
          </a:p>
        </p:txBody>
      </p:sp>
      <p:sp>
        <p:nvSpPr>
          <p:cNvPr id="3" name="Sous-titre 2">
            <a:extLst>
              <a:ext uri="{FF2B5EF4-FFF2-40B4-BE49-F238E27FC236}">
                <a16:creationId xmlns:a16="http://schemas.microsoft.com/office/drawing/2014/main" xmlns="" id="{34089927-0796-4E1A-8108-EFFB6039D3B2}"/>
              </a:ext>
            </a:extLst>
          </p:cNvPr>
          <p:cNvSpPr>
            <a:spLocks noGrp="1"/>
          </p:cNvSpPr>
          <p:nvPr>
            <p:ph idx="1"/>
          </p:nvPr>
        </p:nvSpPr>
        <p:spPr/>
        <p:txBody>
          <a:bodyPr/>
          <a:lstStyle/>
          <a:p>
            <a:pPr lvl="0"/>
            <a:r>
              <a:rPr lang="fr-FR" sz="1800" dirty="0" smtClean="0"/>
              <a:t>La </a:t>
            </a:r>
            <a:r>
              <a:rPr lang="fr-FR" sz="1800" dirty="0"/>
              <a:t>loi cède la place aux accords collectifs, y compris pour décider des </a:t>
            </a:r>
            <a:r>
              <a:rPr lang="fr-FR" sz="1800" b="1" u="sng" dirty="0"/>
              <a:t>règles</a:t>
            </a:r>
            <a:r>
              <a:rPr lang="fr-FR" sz="1800" dirty="0"/>
              <a:t> de négociation et de représentation des </a:t>
            </a:r>
            <a:r>
              <a:rPr lang="fr-FR" sz="1800" dirty="0" smtClean="0"/>
              <a:t>salariés.</a:t>
            </a:r>
          </a:p>
          <a:p>
            <a:pPr lvl="0"/>
            <a:endParaRPr lang="fr-FR" sz="1800" dirty="0"/>
          </a:p>
          <a:p>
            <a:pPr lvl="0"/>
            <a:r>
              <a:rPr lang="fr-FR" sz="1800" dirty="0" smtClean="0"/>
              <a:t>La </a:t>
            </a:r>
            <a:r>
              <a:rPr lang="fr-FR" sz="1800" dirty="0"/>
              <a:t>négociation collective est déséquilibrée au profit du patronat : primauté à l’accord d’entreprise, libre choix du périmètre de négociation, contournement des </a:t>
            </a:r>
            <a:r>
              <a:rPr lang="fr-FR" sz="1800" dirty="0" smtClean="0"/>
              <a:t>syndicats, </a:t>
            </a:r>
            <a:r>
              <a:rPr lang="fr-FR" sz="1800" dirty="0"/>
              <a:t>diminution </a:t>
            </a:r>
            <a:r>
              <a:rPr lang="fr-FR" sz="1800" dirty="0" smtClean="0"/>
              <a:t>sévère des </a:t>
            </a:r>
            <a:r>
              <a:rPr lang="fr-FR" sz="1800" dirty="0"/>
              <a:t>moyens des </a:t>
            </a:r>
            <a:r>
              <a:rPr lang="fr-FR" sz="1800" dirty="0" smtClean="0"/>
              <a:t>IRP.</a:t>
            </a:r>
          </a:p>
          <a:p>
            <a:pPr lvl="0"/>
            <a:endParaRPr lang="fr-FR" sz="1800" dirty="0"/>
          </a:p>
          <a:p>
            <a:pPr lvl="0"/>
            <a:r>
              <a:rPr lang="fr-FR" sz="1800" dirty="0" smtClean="0"/>
              <a:t>Accords </a:t>
            </a:r>
            <a:r>
              <a:rPr lang="fr-FR" sz="1800" dirty="0"/>
              <a:t>collectifs à l’abri </a:t>
            </a:r>
            <a:r>
              <a:rPr lang="fr-FR" sz="1800" dirty="0" smtClean="0"/>
              <a:t>du juge.</a:t>
            </a:r>
          </a:p>
          <a:p>
            <a:pPr lvl="0"/>
            <a:endParaRPr lang="fr-FR" sz="1800" dirty="0"/>
          </a:p>
          <a:p>
            <a:pPr lvl="0"/>
            <a:r>
              <a:rPr lang="fr-FR" sz="1800" dirty="0" smtClean="0"/>
              <a:t>Des </a:t>
            </a:r>
            <a:r>
              <a:rPr lang="fr-FR" sz="1800" dirty="0"/>
              <a:t>droits fondamentaux bafoués (force du contrat individuel, droit au recours, droit à la réparation) ou détournés (principe constitutionnel de participation</a:t>
            </a:r>
            <a:r>
              <a:rPr lang="fr-FR" sz="1800" dirty="0" smtClean="0"/>
              <a:t>).</a:t>
            </a:r>
          </a:p>
          <a:p>
            <a:pPr lvl="0"/>
            <a:endParaRPr lang="fr-FR" sz="1800" dirty="0"/>
          </a:p>
          <a:p>
            <a:r>
              <a:rPr lang="fr-FR" sz="1800" dirty="0"/>
              <a:t>SURTOUT : un changement assumé du rôle du droit du travail (cf. divers préambules, rapports sur les ordonnances et dossiers de presse), passant de la protection des salariés à l’organisation des rapports sociaux au service de la rentabilité </a:t>
            </a:r>
            <a:r>
              <a:rPr lang="fr-FR" sz="1800" dirty="0" smtClean="0"/>
              <a:t>financière.</a:t>
            </a:r>
            <a:endParaRPr lang="fr-FR" sz="1800" dirty="0"/>
          </a:p>
          <a:p>
            <a:pPr marL="0" indent="0">
              <a:buNone/>
            </a:pPr>
            <a:endParaRPr lang="fr-FR" dirty="0"/>
          </a:p>
          <a:p>
            <a:endParaRPr lang="fr-FR" dirty="0"/>
          </a:p>
        </p:txBody>
      </p:sp>
    </p:spTree>
    <p:extLst>
      <p:ext uri="{BB962C8B-B14F-4D97-AF65-F5344CB8AC3E}">
        <p14:creationId xmlns="" xmlns:p14="http://schemas.microsoft.com/office/powerpoint/2010/main" val="114842004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882E9653-BBFD-40AC-9AE2-AC9AF190B882}"/>
              </a:ext>
            </a:extLst>
          </p:cNvPr>
          <p:cNvSpPr>
            <a:spLocks noGrp="1"/>
          </p:cNvSpPr>
          <p:nvPr>
            <p:ph type="title"/>
          </p:nvPr>
        </p:nvSpPr>
        <p:spPr/>
        <p:txBody>
          <a:bodyPr/>
          <a:lstStyle/>
          <a:p>
            <a:r>
              <a:rPr lang="fr-FR" b="1" dirty="0"/>
              <a:t>Cas de recours à l’expertise globalement </a:t>
            </a:r>
            <a:r>
              <a:rPr lang="fr-FR" b="1" dirty="0" smtClean="0"/>
              <a:t>inchangés</a:t>
            </a:r>
            <a:endParaRPr lang="fr-FR" b="1" dirty="0"/>
          </a:p>
        </p:txBody>
      </p:sp>
      <p:sp>
        <p:nvSpPr>
          <p:cNvPr id="3" name="Espace réservé du contenu 2">
            <a:extLst>
              <a:ext uri="{FF2B5EF4-FFF2-40B4-BE49-F238E27FC236}">
                <a16:creationId xmlns:a16="http://schemas.microsoft.com/office/drawing/2014/main" xmlns="" id="{CA07E540-8E3A-414F-9D42-5CD2B9137B9E}"/>
              </a:ext>
            </a:extLst>
          </p:cNvPr>
          <p:cNvSpPr>
            <a:spLocks noGrp="1"/>
          </p:cNvSpPr>
          <p:nvPr>
            <p:ph idx="1"/>
          </p:nvPr>
        </p:nvSpPr>
        <p:spPr>
          <a:xfrm>
            <a:off x="329137" y="882550"/>
            <a:ext cx="9285316" cy="4729947"/>
          </a:xfrm>
        </p:spPr>
        <p:txBody>
          <a:bodyPr/>
          <a:lstStyle/>
          <a:p>
            <a:pPr marL="0" indent="0"/>
            <a:r>
              <a:rPr lang="fr-FR" dirty="0" smtClean="0"/>
              <a:t>Les </a:t>
            </a:r>
            <a:r>
              <a:rPr lang="fr-FR" b="1" dirty="0" smtClean="0">
                <a:solidFill>
                  <a:srgbClr val="C00000"/>
                </a:solidFill>
              </a:rPr>
              <a:t>commissions du </a:t>
            </a:r>
            <a:r>
              <a:rPr lang="fr-FR" b="1" dirty="0">
                <a:solidFill>
                  <a:srgbClr val="C00000"/>
                </a:solidFill>
              </a:rPr>
              <a:t>CSE </a:t>
            </a:r>
            <a:r>
              <a:rPr lang="fr-FR" dirty="0" smtClean="0"/>
              <a:t>peuvent proposer des expertises, mais le CSE peut seul décider.</a:t>
            </a:r>
            <a:endParaRPr lang="fr-FR" dirty="0"/>
          </a:p>
        </p:txBody>
      </p:sp>
      <p:graphicFrame>
        <p:nvGraphicFramePr>
          <p:cNvPr id="5" name="Diagramme 4">
            <a:extLst>
              <a:ext uri="{FF2B5EF4-FFF2-40B4-BE49-F238E27FC236}">
                <a16:creationId xmlns:a16="http://schemas.microsoft.com/office/drawing/2014/main" xmlns="" id="{F2D5037F-A01B-4690-87F7-CBD7C6AF9EF6}"/>
              </a:ext>
            </a:extLst>
          </p:cNvPr>
          <p:cNvGraphicFramePr/>
          <p:nvPr>
            <p:extLst>
              <p:ext uri="{D42A27DB-BD31-4B8C-83A1-F6EECF244321}">
                <p14:modId xmlns="" xmlns:p14="http://schemas.microsoft.com/office/powerpoint/2010/main" val="2317955351"/>
              </p:ext>
            </p:extLst>
          </p:nvPr>
        </p:nvGraphicFramePr>
        <p:xfrm>
          <a:off x="321427" y="1245503"/>
          <a:ext cx="9285316" cy="490350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 xmlns:p14="http://schemas.microsoft.com/office/powerpoint/2010/main" val="161355304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24C3B6C9-B112-4015-9F81-D35E111CC8A2}"/>
              </a:ext>
            </a:extLst>
          </p:cNvPr>
          <p:cNvSpPr>
            <a:spLocks noGrp="1"/>
          </p:cNvSpPr>
          <p:nvPr>
            <p:ph type="title"/>
          </p:nvPr>
        </p:nvSpPr>
        <p:spPr/>
        <p:txBody>
          <a:bodyPr/>
          <a:lstStyle/>
          <a:p>
            <a:r>
              <a:rPr lang="fr-FR" b="1" dirty="0"/>
              <a:t>Mise en place facultative du conseil d’entreprise</a:t>
            </a:r>
          </a:p>
        </p:txBody>
      </p:sp>
      <p:sp>
        <p:nvSpPr>
          <p:cNvPr id="3" name="Espace réservé du contenu 2">
            <a:extLst>
              <a:ext uri="{FF2B5EF4-FFF2-40B4-BE49-F238E27FC236}">
                <a16:creationId xmlns:a16="http://schemas.microsoft.com/office/drawing/2014/main" xmlns="" id="{14204F57-FCD4-4495-AC8B-00BEAE2D60F2}"/>
              </a:ext>
            </a:extLst>
          </p:cNvPr>
          <p:cNvSpPr>
            <a:spLocks noGrp="1"/>
          </p:cNvSpPr>
          <p:nvPr>
            <p:ph idx="1"/>
          </p:nvPr>
        </p:nvSpPr>
        <p:spPr>
          <a:xfrm>
            <a:off x="299258" y="912344"/>
            <a:ext cx="9285316" cy="4706464"/>
          </a:xfrm>
        </p:spPr>
        <p:txBody>
          <a:bodyPr/>
          <a:lstStyle/>
          <a:p>
            <a:r>
              <a:rPr lang="fr-FR" dirty="0"/>
              <a:t>Par </a:t>
            </a:r>
            <a:r>
              <a:rPr lang="fr-FR" b="1" dirty="0">
                <a:solidFill>
                  <a:srgbClr val="C00000"/>
                </a:solidFill>
              </a:rPr>
              <a:t>accord collectif </a:t>
            </a:r>
            <a:r>
              <a:rPr lang="fr-FR" dirty="0"/>
              <a:t>à durée indéterminée, quel que soit </a:t>
            </a:r>
            <a:r>
              <a:rPr lang="fr-FR" dirty="0" smtClean="0"/>
              <a:t>l’effectif.</a:t>
            </a:r>
            <a:endParaRPr lang="fr-FR" dirty="0"/>
          </a:p>
          <a:p>
            <a:pPr lvl="1"/>
            <a:r>
              <a:rPr lang="fr-FR" dirty="0">
                <a:solidFill>
                  <a:schemeClr val="tx1"/>
                </a:solidFill>
              </a:rPr>
              <a:t>Accord collectif </a:t>
            </a:r>
            <a:r>
              <a:rPr lang="fr-FR" dirty="0" smtClean="0">
                <a:solidFill>
                  <a:schemeClr val="tx1"/>
                </a:solidFill>
              </a:rPr>
              <a:t>.</a:t>
            </a:r>
            <a:endParaRPr lang="fr-FR" dirty="0">
              <a:solidFill>
                <a:schemeClr val="tx1"/>
              </a:solidFill>
            </a:endParaRPr>
          </a:p>
          <a:p>
            <a:pPr lvl="1"/>
            <a:r>
              <a:rPr lang="fr-FR" dirty="0">
                <a:solidFill>
                  <a:schemeClr val="tx1"/>
                </a:solidFill>
              </a:rPr>
              <a:t>De branche étendue, </a:t>
            </a:r>
            <a:r>
              <a:rPr lang="fr-FR" dirty="0" smtClean="0">
                <a:solidFill>
                  <a:schemeClr val="tx1"/>
                </a:solidFill>
              </a:rPr>
              <a:t>pour </a:t>
            </a:r>
            <a:r>
              <a:rPr lang="fr-FR" dirty="0">
                <a:solidFill>
                  <a:schemeClr val="tx1"/>
                </a:solidFill>
              </a:rPr>
              <a:t>les entreprises dépourvues de </a:t>
            </a:r>
            <a:r>
              <a:rPr lang="fr-FR" dirty="0" smtClean="0">
                <a:solidFill>
                  <a:schemeClr val="tx1"/>
                </a:solidFill>
              </a:rPr>
              <a:t>DS, l’employeur choisissant alors de le mettre en place ou non.</a:t>
            </a:r>
            <a:endParaRPr lang="fr-FR" dirty="0">
              <a:solidFill>
                <a:schemeClr val="tx1"/>
              </a:solidFill>
            </a:endParaRPr>
          </a:p>
          <a:p>
            <a:pPr marL="323850" indent="-285750"/>
            <a:r>
              <a:rPr lang="fr-FR" dirty="0" smtClean="0"/>
              <a:t>Institué </a:t>
            </a:r>
            <a:r>
              <a:rPr lang="fr-FR" dirty="0"/>
              <a:t>au niveau de</a:t>
            </a:r>
            <a:r>
              <a:rPr lang="fr-FR" dirty="0">
                <a:solidFill>
                  <a:srgbClr val="C00000"/>
                </a:solidFill>
              </a:rPr>
              <a:t> </a:t>
            </a:r>
            <a:r>
              <a:rPr lang="fr-FR" b="1" dirty="0" smtClean="0">
                <a:solidFill>
                  <a:srgbClr val="C00000"/>
                </a:solidFill>
              </a:rPr>
              <a:t>l’entreprise</a:t>
            </a:r>
            <a:r>
              <a:rPr lang="fr-FR" dirty="0" smtClean="0"/>
              <a:t>. </a:t>
            </a:r>
            <a:endParaRPr lang="fr-FR" dirty="0"/>
          </a:p>
          <a:p>
            <a:pPr marL="800100" lvl="1"/>
            <a:r>
              <a:rPr lang="fr-FR" dirty="0">
                <a:solidFill>
                  <a:schemeClr val="tx1"/>
                </a:solidFill>
              </a:rPr>
              <a:t>Pas au niveau des établissements MAIS son champ de compétence s’étend aux </a:t>
            </a:r>
            <a:r>
              <a:rPr lang="fr-FR" dirty="0" smtClean="0">
                <a:solidFill>
                  <a:schemeClr val="tx1"/>
                </a:solidFill>
              </a:rPr>
              <a:t>établissements.</a:t>
            </a:r>
            <a:endParaRPr lang="fr-FR" dirty="0">
              <a:solidFill>
                <a:schemeClr val="tx1"/>
              </a:solidFill>
            </a:endParaRPr>
          </a:p>
          <a:p>
            <a:pPr marL="800100" lvl="1"/>
            <a:r>
              <a:rPr lang="fr-FR" dirty="0" smtClean="0">
                <a:solidFill>
                  <a:schemeClr val="tx1"/>
                </a:solidFill>
              </a:rPr>
              <a:t>Ou au </a:t>
            </a:r>
            <a:r>
              <a:rPr lang="fr-FR" dirty="0">
                <a:solidFill>
                  <a:schemeClr val="tx1"/>
                </a:solidFill>
              </a:rPr>
              <a:t>niveau de </a:t>
            </a:r>
            <a:r>
              <a:rPr lang="fr-FR" dirty="0" smtClean="0">
                <a:solidFill>
                  <a:schemeClr val="tx1"/>
                </a:solidFill>
              </a:rPr>
              <a:t>l’UES. </a:t>
            </a:r>
            <a:endParaRPr lang="fr-FR" dirty="0">
              <a:solidFill>
                <a:schemeClr val="tx1"/>
              </a:solidFill>
            </a:endParaRPr>
          </a:p>
          <a:p>
            <a:pPr marL="323850" indent="-285750"/>
            <a:r>
              <a:rPr lang="fr-FR" b="1" dirty="0">
                <a:solidFill>
                  <a:srgbClr val="C00000"/>
                </a:solidFill>
              </a:rPr>
              <a:t>Mentions</a:t>
            </a:r>
            <a:r>
              <a:rPr lang="fr-FR" dirty="0"/>
              <a:t> de l’accord : </a:t>
            </a:r>
          </a:p>
          <a:p>
            <a:pPr marL="38100" indent="0">
              <a:buNone/>
            </a:pPr>
            <a:endParaRPr lang="fr-FR" dirty="0"/>
          </a:p>
        </p:txBody>
      </p:sp>
      <p:graphicFrame>
        <p:nvGraphicFramePr>
          <p:cNvPr id="6" name="Tableau 5">
            <a:extLst>
              <a:ext uri="{FF2B5EF4-FFF2-40B4-BE49-F238E27FC236}">
                <a16:creationId xmlns:a16="http://schemas.microsoft.com/office/drawing/2014/main" xmlns="" id="{36EBF03A-FEF6-4A15-9934-299161B82A54}"/>
              </a:ext>
            </a:extLst>
          </p:cNvPr>
          <p:cNvGraphicFramePr>
            <a:graphicFrameLocks noGrp="1"/>
          </p:cNvGraphicFramePr>
          <p:nvPr>
            <p:extLst>
              <p:ext uri="{D42A27DB-BD31-4B8C-83A1-F6EECF244321}">
                <p14:modId xmlns="" xmlns:p14="http://schemas.microsoft.com/office/powerpoint/2010/main" val="2741792124"/>
              </p:ext>
            </p:extLst>
          </p:nvPr>
        </p:nvGraphicFramePr>
        <p:xfrm>
          <a:off x="448186" y="3219140"/>
          <a:ext cx="9009628" cy="2667000"/>
        </p:xfrm>
        <a:graphic>
          <a:graphicData uri="http://schemas.openxmlformats.org/drawingml/2006/table">
            <a:tbl>
              <a:tblPr firstRow="1" bandRow="1">
                <a:tableStyleId>{5C22544A-7EE6-4342-B048-85BDC9FD1C3A}</a:tableStyleId>
              </a:tblPr>
              <a:tblGrid>
                <a:gridCol w="4504814">
                  <a:extLst>
                    <a:ext uri="{9D8B030D-6E8A-4147-A177-3AD203B41FA5}">
                      <a16:colId xmlns:a16="http://schemas.microsoft.com/office/drawing/2014/main" xmlns="" val="2118128068"/>
                    </a:ext>
                  </a:extLst>
                </a:gridCol>
                <a:gridCol w="4504814">
                  <a:extLst>
                    <a:ext uri="{9D8B030D-6E8A-4147-A177-3AD203B41FA5}">
                      <a16:colId xmlns:a16="http://schemas.microsoft.com/office/drawing/2014/main" xmlns="" val="982616624"/>
                    </a:ext>
                  </a:extLst>
                </a:gridCol>
              </a:tblGrid>
              <a:tr h="370840">
                <a:tc>
                  <a:txBody>
                    <a:bodyPr/>
                    <a:lstStyle/>
                    <a:p>
                      <a:pPr algn="just"/>
                      <a:r>
                        <a:rPr lang="fr-FR" sz="1400" dirty="0"/>
                        <a:t>Liste des thèmes soumis à l’avis conforme (dont la formation)</a:t>
                      </a:r>
                    </a:p>
                  </a:txBody>
                  <a:tcPr/>
                </a:tc>
                <a:tc>
                  <a:txBody>
                    <a:bodyPr/>
                    <a:lstStyle/>
                    <a:p>
                      <a:pPr algn="ctr"/>
                      <a:r>
                        <a:rPr lang="fr-FR" sz="1400" dirty="0"/>
                        <a:t>Obligatoire</a:t>
                      </a:r>
                    </a:p>
                  </a:txBody>
                  <a:tcPr/>
                </a:tc>
                <a:extLst>
                  <a:ext uri="{0D108BD9-81ED-4DB2-BD59-A6C34878D82A}">
                    <a16:rowId xmlns:a16="http://schemas.microsoft.com/office/drawing/2014/main" xmlns="" val="1475067859"/>
                  </a:ext>
                </a:extLst>
              </a:tr>
              <a:tr h="370840">
                <a:tc>
                  <a:txBody>
                    <a:bodyPr/>
                    <a:lstStyle/>
                    <a:p>
                      <a:pPr algn="just"/>
                      <a:r>
                        <a:rPr lang="fr-FR" sz="1400" dirty="0"/>
                        <a:t>Le nombre d’heures de délégation des membres de cette instance participant aux négociations </a:t>
                      </a:r>
                    </a:p>
                  </a:txBody>
                  <a:tcPr/>
                </a:tc>
                <a:tc>
                  <a:txBody>
                    <a:bodyPr/>
                    <a:lstStyle/>
                    <a:p>
                      <a:pPr algn="ctr"/>
                      <a:r>
                        <a:rPr lang="fr-FR" sz="1400" dirty="0"/>
                        <a:t>Obligatoire</a:t>
                      </a:r>
                    </a:p>
                  </a:txBody>
                  <a:tcPr/>
                </a:tc>
                <a:extLst>
                  <a:ext uri="{0D108BD9-81ED-4DB2-BD59-A6C34878D82A}">
                    <a16:rowId xmlns:a16="http://schemas.microsoft.com/office/drawing/2014/main" xmlns="" val="3680552060"/>
                  </a:ext>
                </a:extLst>
              </a:tr>
              <a:tr h="370840">
                <a:tc>
                  <a:txBody>
                    <a:bodyPr/>
                    <a:lstStyle/>
                    <a:p>
                      <a:pPr algn="just"/>
                      <a:r>
                        <a:rPr lang="fr-FR" sz="1400" dirty="0"/>
                        <a:t>Les modalités d’indemnisation des frais de déplacement des membres participant aux négociations</a:t>
                      </a:r>
                    </a:p>
                  </a:txBody>
                  <a:tcPr/>
                </a:tc>
                <a:tc>
                  <a:txBody>
                    <a:bodyPr/>
                    <a:lstStyle/>
                    <a:p>
                      <a:pPr algn="ctr"/>
                      <a:r>
                        <a:rPr lang="fr-FR" sz="1400" dirty="0"/>
                        <a:t>Obligatoire</a:t>
                      </a:r>
                    </a:p>
                  </a:txBody>
                  <a:tcPr/>
                </a:tc>
                <a:extLst>
                  <a:ext uri="{0D108BD9-81ED-4DB2-BD59-A6C34878D82A}">
                    <a16:rowId xmlns:a16="http://schemas.microsoft.com/office/drawing/2014/main" xmlns="" val="4274910660"/>
                  </a:ext>
                </a:extLst>
              </a:tr>
              <a:tr h="370840">
                <a:tc>
                  <a:txBody>
                    <a:bodyPr/>
                    <a:lstStyle/>
                    <a:p>
                      <a:pPr algn="just"/>
                      <a:r>
                        <a:rPr lang="fr-FR" sz="1400" dirty="0"/>
                        <a:t>Composition de la délégation chargée des négociations</a:t>
                      </a:r>
                    </a:p>
                  </a:txBody>
                  <a:tcPr/>
                </a:tc>
                <a:tc>
                  <a:txBody>
                    <a:bodyPr/>
                    <a:lstStyle/>
                    <a:p>
                      <a:pPr algn="ctr"/>
                      <a:r>
                        <a:rPr lang="fr-FR" sz="1400" dirty="0"/>
                        <a:t>Facultatif</a:t>
                      </a:r>
                    </a:p>
                  </a:txBody>
                  <a:tcPr/>
                </a:tc>
                <a:extLst>
                  <a:ext uri="{0D108BD9-81ED-4DB2-BD59-A6C34878D82A}">
                    <a16:rowId xmlns:a16="http://schemas.microsoft.com/office/drawing/2014/main" xmlns="" val="1938208764"/>
                  </a:ext>
                </a:extLst>
              </a:tr>
              <a:tr h="370840">
                <a:tc>
                  <a:txBody>
                    <a:bodyPr/>
                    <a:lstStyle/>
                    <a:p>
                      <a:pPr algn="just"/>
                      <a:r>
                        <a:rPr lang="fr-FR" sz="1400" dirty="0"/>
                        <a:t>Modalités de négociation au niveau des établissements</a:t>
                      </a:r>
                    </a:p>
                  </a:txBody>
                  <a:tcPr/>
                </a:tc>
                <a:tc>
                  <a:txBody>
                    <a:bodyPr/>
                    <a:lstStyle/>
                    <a:p>
                      <a:pPr algn="ctr"/>
                      <a:r>
                        <a:rPr lang="fr-FR" sz="1400" dirty="0"/>
                        <a:t>Facultatif</a:t>
                      </a:r>
                    </a:p>
                  </a:txBody>
                  <a:tcPr/>
                </a:tc>
                <a:extLst>
                  <a:ext uri="{0D108BD9-81ED-4DB2-BD59-A6C34878D82A}">
                    <a16:rowId xmlns:a16="http://schemas.microsoft.com/office/drawing/2014/main" xmlns="" val="3580354955"/>
                  </a:ext>
                </a:extLst>
              </a:tr>
              <a:tr h="370840">
                <a:tc>
                  <a:txBody>
                    <a:bodyPr/>
                    <a:lstStyle/>
                    <a:p>
                      <a:pPr algn="just"/>
                      <a:r>
                        <a:rPr lang="fr-FR" sz="1400" dirty="0"/>
                        <a:t>Périodicité de tout ou partie des thèmes de négociation</a:t>
                      </a:r>
                    </a:p>
                  </a:txBody>
                  <a:tcPr/>
                </a:tc>
                <a:tc>
                  <a:txBody>
                    <a:bodyPr/>
                    <a:lstStyle/>
                    <a:p>
                      <a:pPr algn="ctr"/>
                      <a:r>
                        <a:rPr lang="fr-FR" sz="1400" dirty="0"/>
                        <a:t>Facultatif</a:t>
                      </a:r>
                    </a:p>
                  </a:txBody>
                  <a:tcPr/>
                </a:tc>
                <a:extLst>
                  <a:ext uri="{0D108BD9-81ED-4DB2-BD59-A6C34878D82A}">
                    <a16:rowId xmlns:a16="http://schemas.microsoft.com/office/drawing/2014/main" xmlns="" val="1607096004"/>
                  </a:ext>
                </a:extLst>
              </a:tr>
            </a:tbl>
          </a:graphicData>
        </a:graphic>
      </p:graphicFrame>
    </p:spTree>
    <p:extLst>
      <p:ext uri="{BB962C8B-B14F-4D97-AF65-F5344CB8AC3E}">
        <p14:creationId xmlns="" xmlns:p14="http://schemas.microsoft.com/office/powerpoint/2010/main" val="78564307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3FFCFD93-7CE7-4240-B2F0-79634E116938}"/>
              </a:ext>
            </a:extLst>
          </p:cNvPr>
          <p:cNvSpPr>
            <a:spLocks noGrp="1"/>
          </p:cNvSpPr>
          <p:nvPr>
            <p:ph type="title"/>
          </p:nvPr>
        </p:nvSpPr>
        <p:spPr/>
        <p:txBody>
          <a:bodyPr/>
          <a:lstStyle/>
          <a:p>
            <a:r>
              <a:rPr lang="fr-FR" sz="2000" b="1" dirty="0" smtClean="0"/>
              <a:t>Synthèse : ce que </a:t>
            </a:r>
            <a:r>
              <a:rPr lang="fr-FR" sz="2000" b="1" dirty="0" smtClean="0"/>
              <a:t>peuvent </a:t>
            </a:r>
            <a:r>
              <a:rPr lang="fr-FR" sz="2000" b="1" dirty="0"/>
              <a:t>contenir </a:t>
            </a:r>
            <a:r>
              <a:rPr lang="fr-FR" sz="2000" b="1" dirty="0" smtClean="0"/>
              <a:t>les accords </a:t>
            </a:r>
            <a:r>
              <a:rPr lang="fr-FR" sz="2000" b="1" dirty="0" smtClean="0"/>
              <a:t>de </a:t>
            </a:r>
            <a:r>
              <a:rPr lang="fr-FR" sz="2000" b="1" dirty="0"/>
              <a:t>mise en place du </a:t>
            </a:r>
            <a:r>
              <a:rPr lang="fr-FR" sz="2000" b="1" dirty="0" smtClean="0"/>
              <a:t>CSE</a:t>
            </a:r>
            <a:endParaRPr lang="fr-FR" sz="2000" b="1" dirty="0"/>
          </a:p>
        </p:txBody>
      </p:sp>
      <p:sp>
        <p:nvSpPr>
          <p:cNvPr id="8" name="Rectangle : coins arrondis 7">
            <a:extLst>
              <a:ext uri="{FF2B5EF4-FFF2-40B4-BE49-F238E27FC236}">
                <a16:creationId xmlns:a16="http://schemas.microsoft.com/office/drawing/2014/main" xmlns="" id="{663C127D-2172-44FC-9A6D-D101333DFB3C}"/>
              </a:ext>
            </a:extLst>
          </p:cNvPr>
          <p:cNvSpPr/>
          <p:nvPr/>
        </p:nvSpPr>
        <p:spPr>
          <a:xfrm>
            <a:off x="317237" y="942387"/>
            <a:ext cx="3228392" cy="1119673"/>
          </a:xfrm>
          <a:prstGeom prst="roundRect">
            <a:avLst/>
          </a:prstGeom>
          <a:solidFill>
            <a:schemeClr val="tx2">
              <a:lumMod val="20000"/>
              <a:lumOff val="80000"/>
            </a:schemeClr>
          </a:solidFill>
          <a:ln>
            <a:solidFill>
              <a:srgbClr val="002060"/>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fr-FR" sz="1400" b="1" dirty="0">
                <a:solidFill>
                  <a:srgbClr val="002060"/>
                </a:solidFill>
              </a:rPr>
              <a:t>Représentants de proximité </a:t>
            </a:r>
          </a:p>
          <a:p>
            <a:pPr algn="ctr"/>
            <a:r>
              <a:rPr lang="fr-FR" sz="1200" i="1" dirty="0"/>
              <a:t>Nombre</a:t>
            </a:r>
          </a:p>
          <a:p>
            <a:pPr algn="ctr"/>
            <a:r>
              <a:rPr lang="fr-FR" sz="1200" i="1" dirty="0"/>
              <a:t>Attributions</a:t>
            </a:r>
          </a:p>
          <a:p>
            <a:pPr algn="ctr"/>
            <a:r>
              <a:rPr lang="fr-FR" sz="1200" i="1" dirty="0"/>
              <a:t>Modalités de désignation</a:t>
            </a:r>
          </a:p>
          <a:p>
            <a:pPr algn="ctr"/>
            <a:r>
              <a:rPr lang="fr-FR" sz="1200" i="1" dirty="0"/>
              <a:t>Modalités de fonctionnement</a:t>
            </a:r>
          </a:p>
        </p:txBody>
      </p:sp>
      <p:sp>
        <p:nvSpPr>
          <p:cNvPr id="9" name="Rectangle : coins arrondis 8">
            <a:extLst>
              <a:ext uri="{FF2B5EF4-FFF2-40B4-BE49-F238E27FC236}">
                <a16:creationId xmlns:a16="http://schemas.microsoft.com/office/drawing/2014/main" xmlns="" id="{CF8F38E8-B9AE-4C5E-B330-538BB1043AA0}"/>
              </a:ext>
            </a:extLst>
          </p:cNvPr>
          <p:cNvSpPr/>
          <p:nvPr/>
        </p:nvSpPr>
        <p:spPr>
          <a:xfrm>
            <a:off x="3754010" y="942387"/>
            <a:ext cx="3673151" cy="1632858"/>
          </a:xfrm>
          <a:prstGeom prst="roundRect">
            <a:avLst/>
          </a:prstGeom>
          <a:solidFill>
            <a:schemeClr val="accent2">
              <a:lumMod val="20000"/>
              <a:lumOff val="80000"/>
            </a:schemeClr>
          </a:solidFill>
        </p:spPr>
        <p:style>
          <a:lnRef idx="2">
            <a:schemeClr val="accent2"/>
          </a:lnRef>
          <a:fillRef idx="1">
            <a:schemeClr val="lt1"/>
          </a:fillRef>
          <a:effectRef idx="0">
            <a:schemeClr val="accent2"/>
          </a:effectRef>
          <a:fontRef idx="minor">
            <a:schemeClr val="dk1"/>
          </a:fontRef>
        </p:style>
        <p:txBody>
          <a:bodyPr rtlCol="0" anchor="ctr"/>
          <a:lstStyle/>
          <a:p>
            <a:pPr algn="ctr"/>
            <a:r>
              <a:rPr lang="fr-FR" sz="1400" b="1" dirty="0">
                <a:solidFill>
                  <a:schemeClr val="accent1"/>
                </a:solidFill>
              </a:rPr>
              <a:t>Consultations récurrentes:</a:t>
            </a:r>
          </a:p>
          <a:p>
            <a:pPr algn="ctr"/>
            <a:r>
              <a:rPr lang="fr-FR" sz="1200" i="1" dirty="0"/>
              <a:t>Contenu, périodicité, modalités</a:t>
            </a:r>
          </a:p>
          <a:p>
            <a:pPr algn="ctr"/>
            <a:r>
              <a:rPr lang="fr-FR" sz="1200" i="1" dirty="0"/>
              <a:t>Liste des informations</a:t>
            </a:r>
          </a:p>
          <a:p>
            <a:pPr algn="ctr"/>
            <a:r>
              <a:rPr lang="fr-FR" sz="1200" i="1" dirty="0"/>
              <a:t>Nombre de réunions annuelles</a:t>
            </a:r>
          </a:p>
          <a:p>
            <a:pPr algn="ctr"/>
            <a:r>
              <a:rPr lang="fr-FR" sz="1200" i="1" dirty="0"/>
              <a:t>Niveaux de consultations et articulations CSEC - CSE</a:t>
            </a:r>
          </a:p>
          <a:p>
            <a:pPr algn="ctr"/>
            <a:r>
              <a:rPr lang="fr-FR" sz="1200" i="1" dirty="0"/>
              <a:t>Délais de consultations – point de départ</a:t>
            </a:r>
          </a:p>
          <a:p>
            <a:pPr algn="ctr"/>
            <a:r>
              <a:rPr lang="fr-FR" sz="1200" i="1" dirty="0"/>
              <a:t>Avis unique ou séparé</a:t>
            </a:r>
          </a:p>
          <a:p>
            <a:pPr algn="ctr"/>
            <a:r>
              <a:rPr lang="fr-FR" sz="1200" i="1" dirty="0"/>
              <a:t>Expertises</a:t>
            </a:r>
          </a:p>
        </p:txBody>
      </p:sp>
      <p:sp>
        <p:nvSpPr>
          <p:cNvPr id="10" name="Rectangle : coins arrondis 9">
            <a:extLst>
              <a:ext uri="{FF2B5EF4-FFF2-40B4-BE49-F238E27FC236}">
                <a16:creationId xmlns:a16="http://schemas.microsoft.com/office/drawing/2014/main" xmlns="" id="{E0C77024-2D21-41E4-A69F-A8D5989554ED}"/>
              </a:ext>
            </a:extLst>
          </p:cNvPr>
          <p:cNvSpPr/>
          <p:nvPr/>
        </p:nvSpPr>
        <p:spPr>
          <a:xfrm>
            <a:off x="317237" y="2128902"/>
            <a:ext cx="3228392" cy="1119673"/>
          </a:xfrm>
          <a:prstGeom prst="roundRect">
            <a:avLst/>
          </a:prstGeom>
          <a:solidFill>
            <a:schemeClr val="bg1">
              <a:lumMod val="85000"/>
            </a:schemeClr>
          </a:solidFill>
          <a:ln>
            <a:solidFill>
              <a:schemeClr val="tx1"/>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fr-FR" sz="1400" b="1" dirty="0">
                <a:solidFill>
                  <a:schemeClr val="tx1"/>
                </a:solidFill>
              </a:rPr>
              <a:t>Le conseil d’entreprise </a:t>
            </a:r>
          </a:p>
          <a:p>
            <a:pPr algn="ctr"/>
            <a:r>
              <a:rPr lang="fr-FR" sz="1200" i="1" dirty="0"/>
              <a:t>Création</a:t>
            </a:r>
          </a:p>
          <a:p>
            <a:pPr algn="ctr"/>
            <a:r>
              <a:rPr lang="fr-FR" sz="1200" i="1" dirty="0"/>
              <a:t>Fonctionnement</a:t>
            </a:r>
          </a:p>
          <a:p>
            <a:pPr algn="ctr"/>
            <a:r>
              <a:rPr lang="fr-FR" sz="1200" i="1" dirty="0"/>
              <a:t>Heures de délégation pour négocier</a:t>
            </a:r>
          </a:p>
        </p:txBody>
      </p:sp>
      <p:sp>
        <p:nvSpPr>
          <p:cNvPr id="11" name="Rectangle : coins arrondis 10">
            <a:extLst>
              <a:ext uri="{FF2B5EF4-FFF2-40B4-BE49-F238E27FC236}">
                <a16:creationId xmlns:a16="http://schemas.microsoft.com/office/drawing/2014/main" xmlns="" id="{C3064D5A-9E14-4D10-A5F3-65D01F455E3A}"/>
              </a:ext>
            </a:extLst>
          </p:cNvPr>
          <p:cNvSpPr/>
          <p:nvPr/>
        </p:nvSpPr>
        <p:spPr>
          <a:xfrm>
            <a:off x="3754010" y="2645198"/>
            <a:ext cx="3673151" cy="853777"/>
          </a:xfrm>
          <a:prstGeom prst="roundRect">
            <a:avLst/>
          </a:prstGeom>
          <a:solidFill>
            <a:schemeClr val="accent2">
              <a:lumMod val="20000"/>
              <a:lumOff val="80000"/>
            </a:schemeClr>
          </a:solidFill>
        </p:spPr>
        <p:style>
          <a:lnRef idx="2">
            <a:schemeClr val="accent2"/>
          </a:lnRef>
          <a:fillRef idx="1">
            <a:schemeClr val="lt1"/>
          </a:fillRef>
          <a:effectRef idx="0">
            <a:schemeClr val="accent2"/>
          </a:effectRef>
          <a:fontRef idx="minor">
            <a:schemeClr val="dk1"/>
          </a:fontRef>
        </p:style>
        <p:txBody>
          <a:bodyPr rtlCol="0" anchor="ctr"/>
          <a:lstStyle/>
          <a:p>
            <a:pPr algn="ctr"/>
            <a:r>
              <a:rPr lang="fr-FR" sz="1400" b="1" dirty="0">
                <a:solidFill>
                  <a:schemeClr val="accent1"/>
                </a:solidFill>
              </a:rPr>
              <a:t>Consultations ponctuelles</a:t>
            </a:r>
          </a:p>
          <a:p>
            <a:pPr algn="ctr"/>
            <a:r>
              <a:rPr lang="fr-FR" sz="1200" i="1" dirty="0"/>
              <a:t>Contenu des consultations et informations</a:t>
            </a:r>
          </a:p>
          <a:p>
            <a:pPr algn="ctr"/>
            <a:r>
              <a:rPr lang="fr-FR" sz="1200" i="1" dirty="0"/>
              <a:t>Modalités des consultations et nombre de réunions</a:t>
            </a:r>
          </a:p>
          <a:p>
            <a:pPr algn="ctr"/>
            <a:r>
              <a:rPr lang="fr-FR" sz="1200" i="1" dirty="0"/>
              <a:t>Délais de consultations</a:t>
            </a:r>
          </a:p>
        </p:txBody>
      </p:sp>
      <p:sp>
        <p:nvSpPr>
          <p:cNvPr id="12" name="Rectangle : coins arrondis 11">
            <a:extLst>
              <a:ext uri="{FF2B5EF4-FFF2-40B4-BE49-F238E27FC236}">
                <a16:creationId xmlns:a16="http://schemas.microsoft.com/office/drawing/2014/main" xmlns="" id="{FBBD0498-A17A-437E-898D-0FC27CEFE03B}"/>
              </a:ext>
            </a:extLst>
          </p:cNvPr>
          <p:cNvSpPr/>
          <p:nvPr/>
        </p:nvSpPr>
        <p:spPr>
          <a:xfrm>
            <a:off x="317237" y="3348895"/>
            <a:ext cx="3228392" cy="420264"/>
          </a:xfrm>
          <a:prstGeom prst="roundRect">
            <a:avLst/>
          </a:prstGeom>
          <a:solidFill>
            <a:schemeClr val="accent2">
              <a:lumMod val="20000"/>
              <a:lumOff val="80000"/>
            </a:schemeClr>
          </a:solidFill>
        </p:spPr>
        <p:style>
          <a:lnRef idx="2">
            <a:schemeClr val="accent2"/>
          </a:lnRef>
          <a:fillRef idx="1">
            <a:schemeClr val="lt1"/>
          </a:fillRef>
          <a:effectRef idx="0">
            <a:schemeClr val="accent2"/>
          </a:effectRef>
          <a:fontRef idx="minor">
            <a:schemeClr val="dk1"/>
          </a:fontRef>
        </p:style>
        <p:txBody>
          <a:bodyPr rtlCol="0" anchor="ctr"/>
          <a:lstStyle/>
          <a:p>
            <a:pPr algn="ctr"/>
            <a:r>
              <a:rPr lang="fr-FR" sz="1400" b="1" dirty="0">
                <a:solidFill>
                  <a:schemeClr val="accent1"/>
                </a:solidFill>
              </a:rPr>
              <a:t>Les commissions supplémentaires</a:t>
            </a:r>
            <a:endParaRPr lang="fr-FR" sz="1200" i="1" dirty="0"/>
          </a:p>
        </p:txBody>
      </p:sp>
      <p:sp>
        <p:nvSpPr>
          <p:cNvPr id="13" name="Rectangle : coins arrondis 12">
            <a:extLst>
              <a:ext uri="{FF2B5EF4-FFF2-40B4-BE49-F238E27FC236}">
                <a16:creationId xmlns:a16="http://schemas.microsoft.com/office/drawing/2014/main" xmlns="" id="{62AE88F9-BF8F-4F24-910C-155BAA3A96DB}"/>
              </a:ext>
            </a:extLst>
          </p:cNvPr>
          <p:cNvSpPr/>
          <p:nvPr/>
        </p:nvSpPr>
        <p:spPr>
          <a:xfrm>
            <a:off x="3708911" y="3604775"/>
            <a:ext cx="2418187" cy="1338052"/>
          </a:xfrm>
          <a:prstGeom prst="roundRect">
            <a:avLst/>
          </a:prstGeom>
          <a:solidFill>
            <a:schemeClr val="accent2">
              <a:lumMod val="20000"/>
              <a:lumOff val="80000"/>
            </a:schemeClr>
          </a:solidFill>
        </p:spPr>
        <p:style>
          <a:lnRef idx="2">
            <a:schemeClr val="accent2"/>
          </a:lnRef>
          <a:fillRef idx="1">
            <a:schemeClr val="lt1"/>
          </a:fillRef>
          <a:effectRef idx="0">
            <a:schemeClr val="accent2"/>
          </a:effectRef>
          <a:fontRef idx="minor">
            <a:schemeClr val="dk1"/>
          </a:fontRef>
        </p:style>
        <p:txBody>
          <a:bodyPr rtlCol="0" anchor="ctr"/>
          <a:lstStyle/>
          <a:p>
            <a:pPr algn="ctr"/>
            <a:r>
              <a:rPr lang="fr-FR" sz="1400" b="1" dirty="0">
                <a:solidFill>
                  <a:schemeClr val="accent1"/>
                </a:solidFill>
              </a:rPr>
              <a:t>BDES</a:t>
            </a:r>
          </a:p>
          <a:p>
            <a:pPr algn="ctr"/>
            <a:r>
              <a:rPr lang="fr-FR" sz="1200" i="1" dirty="0">
                <a:solidFill>
                  <a:schemeClr val="tx1"/>
                </a:solidFill>
              </a:rPr>
              <a:t>Organisation</a:t>
            </a:r>
          </a:p>
          <a:p>
            <a:pPr algn="ctr"/>
            <a:r>
              <a:rPr lang="fr-FR" sz="1200" i="1" dirty="0">
                <a:solidFill>
                  <a:schemeClr val="tx1"/>
                </a:solidFill>
              </a:rPr>
              <a:t>Contenu</a:t>
            </a:r>
          </a:p>
          <a:p>
            <a:pPr algn="ctr"/>
            <a:r>
              <a:rPr lang="fr-FR" sz="1200" i="1" dirty="0">
                <a:solidFill>
                  <a:schemeClr val="tx1"/>
                </a:solidFill>
              </a:rPr>
              <a:t>Architecture</a:t>
            </a:r>
          </a:p>
          <a:p>
            <a:pPr algn="ctr"/>
            <a:r>
              <a:rPr lang="fr-FR" sz="1200" i="1" dirty="0">
                <a:solidFill>
                  <a:schemeClr val="tx1"/>
                </a:solidFill>
              </a:rPr>
              <a:t>Modalités de fonctionnement</a:t>
            </a:r>
            <a:endParaRPr lang="fr-FR" sz="1100" i="1" dirty="0">
              <a:solidFill>
                <a:schemeClr val="tx1"/>
              </a:solidFill>
            </a:endParaRPr>
          </a:p>
        </p:txBody>
      </p:sp>
      <p:sp>
        <p:nvSpPr>
          <p:cNvPr id="14" name="Rectangle : coins arrondis 13">
            <a:extLst>
              <a:ext uri="{FF2B5EF4-FFF2-40B4-BE49-F238E27FC236}">
                <a16:creationId xmlns:a16="http://schemas.microsoft.com/office/drawing/2014/main" xmlns="" id="{781EE10B-A07C-48D1-926F-15828E2F2CDA}"/>
              </a:ext>
            </a:extLst>
          </p:cNvPr>
          <p:cNvSpPr/>
          <p:nvPr/>
        </p:nvSpPr>
        <p:spPr>
          <a:xfrm>
            <a:off x="279915" y="3928188"/>
            <a:ext cx="3265714" cy="2205896"/>
          </a:xfrm>
          <a:prstGeom prst="roundRect">
            <a:avLst/>
          </a:prstGeom>
          <a:solidFill>
            <a:schemeClr val="tx2">
              <a:lumMod val="20000"/>
              <a:lumOff val="80000"/>
            </a:schemeClr>
          </a:solidFill>
          <a:ln>
            <a:solidFill>
              <a:srgbClr val="002060"/>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fr-FR" sz="1400" b="1" dirty="0">
                <a:solidFill>
                  <a:srgbClr val="002060"/>
                </a:solidFill>
              </a:rPr>
              <a:t>Commissions SSCT</a:t>
            </a:r>
          </a:p>
          <a:p>
            <a:pPr algn="ctr"/>
            <a:r>
              <a:rPr lang="fr-FR" sz="1200" i="1" dirty="0"/>
              <a:t>Nombre de membres</a:t>
            </a:r>
          </a:p>
          <a:p>
            <a:pPr algn="ctr"/>
            <a:r>
              <a:rPr lang="fr-FR" sz="1200" i="1" dirty="0"/>
              <a:t>Missions déléguées par le CSE</a:t>
            </a:r>
          </a:p>
          <a:p>
            <a:pPr algn="ctr"/>
            <a:r>
              <a:rPr lang="fr-FR" sz="1200" i="1" dirty="0"/>
              <a:t>Modalités de fonctionnement (qui doit incomber à l’employeur) </a:t>
            </a:r>
          </a:p>
          <a:p>
            <a:pPr algn="ctr"/>
            <a:r>
              <a:rPr lang="fr-FR" sz="1200" i="1" dirty="0"/>
              <a:t>Modalités de formation (tous les membres CSE formés et pas seulement ceux de la commission)</a:t>
            </a:r>
          </a:p>
          <a:p>
            <a:pPr algn="ctr"/>
            <a:r>
              <a:rPr lang="fr-FR" sz="1200" i="1" dirty="0"/>
              <a:t>Moyens alloués</a:t>
            </a:r>
          </a:p>
          <a:p>
            <a:pPr algn="ctr"/>
            <a:r>
              <a:rPr lang="fr-FR" sz="1200" i="1" dirty="0"/>
              <a:t>Nombre et périmètre des CSSCT</a:t>
            </a:r>
          </a:p>
        </p:txBody>
      </p:sp>
      <p:sp>
        <p:nvSpPr>
          <p:cNvPr id="15" name="Rectangle : coins arrondis 14">
            <a:extLst>
              <a:ext uri="{FF2B5EF4-FFF2-40B4-BE49-F238E27FC236}">
                <a16:creationId xmlns:a16="http://schemas.microsoft.com/office/drawing/2014/main" xmlns="" id="{E0857E55-5DE2-4DEB-9915-EEC390931EC4}"/>
              </a:ext>
            </a:extLst>
          </p:cNvPr>
          <p:cNvSpPr/>
          <p:nvPr/>
        </p:nvSpPr>
        <p:spPr>
          <a:xfrm>
            <a:off x="3763340" y="5048627"/>
            <a:ext cx="5847186" cy="312547"/>
          </a:xfrm>
          <a:prstGeom prst="roundRect">
            <a:avLst/>
          </a:prstGeom>
          <a:solidFill>
            <a:schemeClr val="tx2">
              <a:lumMod val="20000"/>
              <a:lumOff val="80000"/>
            </a:schemeClr>
          </a:solidFill>
          <a:ln>
            <a:solidFill>
              <a:srgbClr val="002060"/>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fr-FR" sz="1400" b="1" dirty="0">
                <a:solidFill>
                  <a:srgbClr val="002060"/>
                </a:solidFill>
              </a:rPr>
              <a:t>Le nombre et périmètre des établissements distincts</a:t>
            </a:r>
            <a:endParaRPr lang="fr-FR" sz="1200" i="1" dirty="0">
              <a:solidFill>
                <a:srgbClr val="002060"/>
              </a:solidFill>
            </a:endParaRPr>
          </a:p>
        </p:txBody>
      </p:sp>
      <p:sp>
        <p:nvSpPr>
          <p:cNvPr id="16" name="Rectangle : coins arrondis 15">
            <a:extLst>
              <a:ext uri="{FF2B5EF4-FFF2-40B4-BE49-F238E27FC236}">
                <a16:creationId xmlns:a16="http://schemas.microsoft.com/office/drawing/2014/main" xmlns="" id="{2F541966-D46A-47EB-92E9-1D0DA82342A9}"/>
              </a:ext>
            </a:extLst>
          </p:cNvPr>
          <p:cNvSpPr/>
          <p:nvPr/>
        </p:nvSpPr>
        <p:spPr>
          <a:xfrm>
            <a:off x="3754010" y="5435081"/>
            <a:ext cx="5856516" cy="699003"/>
          </a:xfrm>
          <a:prstGeom prst="roundRect">
            <a:avLst/>
          </a:prstGeom>
          <a:solidFill>
            <a:schemeClr val="accent2">
              <a:lumMod val="20000"/>
              <a:lumOff val="80000"/>
            </a:schemeClr>
          </a:solidFill>
        </p:spPr>
        <p:style>
          <a:lnRef idx="2">
            <a:schemeClr val="accent2"/>
          </a:lnRef>
          <a:fillRef idx="1">
            <a:schemeClr val="lt1"/>
          </a:fillRef>
          <a:effectRef idx="0">
            <a:schemeClr val="accent2"/>
          </a:effectRef>
          <a:fontRef idx="minor">
            <a:schemeClr val="dk1"/>
          </a:fontRef>
        </p:style>
        <p:txBody>
          <a:bodyPr rtlCol="0" anchor="ctr"/>
          <a:lstStyle/>
          <a:p>
            <a:pPr algn="ctr"/>
            <a:r>
              <a:rPr lang="fr-FR" sz="1400" b="1" dirty="0">
                <a:solidFill>
                  <a:schemeClr val="accent1"/>
                </a:solidFill>
              </a:rPr>
              <a:t>Le trésorier au CSEC </a:t>
            </a:r>
          </a:p>
          <a:p>
            <a:pPr algn="ctr"/>
            <a:r>
              <a:rPr lang="fr-FR" sz="1400" b="1" dirty="0">
                <a:solidFill>
                  <a:schemeClr val="accent1"/>
                </a:solidFill>
              </a:rPr>
              <a:t>Le secrétaire adjoint chargé des questions santé-sécurité au CSE</a:t>
            </a:r>
          </a:p>
        </p:txBody>
      </p:sp>
      <p:sp>
        <p:nvSpPr>
          <p:cNvPr id="17" name="Rectangle : coins arrondis 16">
            <a:extLst>
              <a:ext uri="{FF2B5EF4-FFF2-40B4-BE49-F238E27FC236}">
                <a16:creationId xmlns:a16="http://schemas.microsoft.com/office/drawing/2014/main" xmlns="" id="{5F51626E-456B-4E8B-A22A-283A9234E58E}"/>
              </a:ext>
            </a:extLst>
          </p:cNvPr>
          <p:cNvSpPr/>
          <p:nvPr/>
        </p:nvSpPr>
        <p:spPr>
          <a:xfrm>
            <a:off x="7508026" y="978997"/>
            <a:ext cx="2102500" cy="624617"/>
          </a:xfrm>
          <a:prstGeom prst="roundRect">
            <a:avLst/>
          </a:prstGeom>
          <a:solidFill>
            <a:schemeClr val="accent2">
              <a:lumMod val="20000"/>
              <a:lumOff val="80000"/>
            </a:schemeClr>
          </a:solidFill>
        </p:spPr>
        <p:style>
          <a:lnRef idx="2">
            <a:schemeClr val="accent2"/>
          </a:lnRef>
          <a:fillRef idx="1">
            <a:schemeClr val="lt1"/>
          </a:fillRef>
          <a:effectRef idx="0">
            <a:schemeClr val="accent2"/>
          </a:effectRef>
          <a:fontRef idx="minor">
            <a:schemeClr val="dk1"/>
          </a:fontRef>
        </p:style>
        <p:txBody>
          <a:bodyPr rtlCol="0" anchor="ctr"/>
          <a:lstStyle/>
          <a:p>
            <a:pPr algn="ctr"/>
            <a:r>
              <a:rPr lang="fr-FR" sz="1400" b="1" dirty="0">
                <a:solidFill>
                  <a:schemeClr val="accent1"/>
                </a:solidFill>
              </a:rPr>
              <a:t>L’assistance des suppléants aux réunions</a:t>
            </a:r>
            <a:endParaRPr lang="fr-FR" sz="1200" i="1" dirty="0"/>
          </a:p>
        </p:txBody>
      </p:sp>
      <p:sp>
        <p:nvSpPr>
          <p:cNvPr id="18" name="Rectangle : coins arrondis 17">
            <a:extLst>
              <a:ext uri="{FF2B5EF4-FFF2-40B4-BE49-F238E27FC236}">
                <a16:creationId xmlns:a16="http://schemas.microsoft.com/office/drawing/2014/main" xmlns="" id="{E8065C25-74BE-4749-8B23-D868AA7A70FD}"/>
              </a:ext>
            </a:extLst>
          </p:cNvPr>
          <p:cNvSpPr/>
          <p:nvPr/>
        </p:nvSpPr>
        <p:spPr>
          <a:xfrm>
            <a:off x="7508026" y="1742444"/>
            <a:ext cx="2102500" cy="459666"/>
          </a:xfrm>
          <a:prstGeom prst="roundRect">
            <a:avLst/>
          </a:prstGeom>
          <a:solidFill>
            <a:schemeClr val="accent2">
              <a:lumMod val="20000"/>
              <a:lumOff val="80000"/>
            </a:schemeClr>
          </a:solidFill>
        </p:spPr>
        <p:style>
          <a:lnRef idx="2">
            <a:schemeClr val="accent2"/>
          </a:lnRef>
          <a:fillRef idx="1">
            <a:schemeClr val="lt1"/>
          </a:fillRef>
          <a:effectRef idx="0">
            <a:schemeClr val="accent2"/>
          </a:effectRef>
          <a:fontRef idx="minor">
            <a:schemeClr val="dk1"/>
          </a:fontRef>
        </p:style>
        <p:txBody>
          <a:bodyPr rtlCol="0" anchor="ctr"/>
          <a:lstStyle/>
          <a:p>
            <a:pPr algn="ctr"/>
            <a:r>
              <a:rPr lang="fr-FR" sz="1400" b="1" dirty="0">
                <a:solidFill>
                  <a:schemeClr val="accent1"/>
                </a:solidFill>
              </a:rPr>
              <a:t>Le nombre de réunions</a:t>
            </a:r>
            <a:endParaRPr lang="fr-FR" sz="1200" i="1" dirty="0"/>
          </a:p>
        </p:txBody>
      </p:sp>
      <p:sp>
        <p:nvSpPr>
          <p:cNvPr id="19" name="Rectangle : coins arrondis 18">
            <a:extLst>
              <a:ext uri="{FF2B5EF4-FFF2-40B4-BE49-F238E27FC236}">
                <a16:creationId xmlns:a16="http://schemas.microsoft.com/office/drawing/2014/main" xmlns="" id="{3FF1F8E3-15B0-4941-8DA9-BA510C5A7BE7}"/>
              </a:ext>
            </a:extLst>
          </p:cNvPr>
          <p:cNvSpPr/>
          <p:nvPr/>
        </p:nvSpPr>
        <p:spPr>
          <a:xfrm>
            <a:off x="7508026" y="2349568"/>
            <a:ext cx="2102500" cy="502934"/>
          </a:xfrm>
          <a:prstGeom prst="roundRect">
            <a:avLst/>
          </a:prstGeom>
          <a:solidFill>
            <a:schemeClr val="bg1"/>
          </a:solidFill>
          <a:ln>
            <a:solidFill>
              <a:srgbClr val="002060"/>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fr-FR" sz="1400" b="1" dirty="0">
                <a:solidFill>
                  <a:srgbClr val="002060"/>
                </a:solidFill>
              </a:rPr>
              <a:t>Le nombre d’heures de délégation</a:t>
            </a:r>
          </a:p>
        </p:txBody>
      </p:sp>
      <p:sp>
        <p:nvSpPr>
          <p:cNvPr id="20" name="Rectangle : coins arrondis 19">
            <a:extLst>
              <a:ext uri="{FF2B5EF4-FFF2-40B4-BE49-F238E27FC236}">
                <a16:creationId xmlns:a16="http://schemas.microsoft.com/office/drawing/2014/main" xmlns="" id="{E9767008-F678-4BBB-9B1B-747F60366601}"/>
              </a:ext>
            </a:extLst>
          </p:cNvPr>
          <p:cNvSpPr/>
          <p:nvPr/>
        </p:nvSpPr>
        <p:spPr>
          <a:xfrm>
            <a:off x="7508026" y="3009291"/>
            <a:ext cx="2102500" cy="468704"/>
          </a:xfrm>
          <a:prstGeom prst="roundRect">
            <a:avLst/>
          </a:prstGeom>
          <a:solidFill>
            <a:schemeClr val="accent2">
              <a:lumMod val="20000"/>
              <a:lumOff val="80000"/>
            </a:schemeClr>
          </a:solidFill>
        </p:spPr>
        <p:style>
          <a:lnRef idx="2">
            <a:schemeClr val="accent2"/>
          </a:lnRef>
          <a:fillRef idx="1">
            <a:schemeClr val="lt1"/>
          </a:fillRef>
          <a:effectRef idx="0">
            <a:schemeClr val="accent2"/>
          </a:effectRef>
          <a:fontRef idx="minor">
            <a:schemeClr val="dk1"/>
          </a:fontRef>
        </p:style>
        <p:txBody>
          <a:bodyPr rtlCol="0" anchor="ctr"/>
          <a:lstStyle/>
          <a:p>
            <a:pPr algn="ctr"/>
            <a:r>
              <a:rPr lang="fr-FR" sz="1400" b="1" dirty="0">
                <a:solidFill>
                  <a:schemeClr val="accent1"/>
                </a:solidFill>
              </a:rPr>
              <a:t>Le montant des ASC</a:t>
            </a:r>
          </a:p>
        </p:txBody>
      </p:sp>
      <p:sp>
        <p:nvSpPr>
          <p:cNvPr id="21" name="Rectangle : coins arrondis 20">
            <a:extLst>
              <a:ext uri="{FF2B5EF4-FFF2-40B4-BE49-F238E27FC236}">
                <a16:creationId xmlns:a16="http://schemas.microsoft.com/office/drawing/2014/main" xmlns="" id="{DBF55845-7C7E-4C39-8D5B-070820B8E448}"/>
              </a:ext>
            </a:extLst>
          </p:cNvPr>
          <p:cNvSpPr/>
          <p:nvPr/>
        </p:nvSpPr>
        <p:spPr>
          <a:xfrm>
            <a:off x="6260834" y="3632693"/>
            <a:ext cx="3349692" cy="502934"/>
          </a:xfrm>
          <a:prstGeom prst="roundRect">
            <a:avLst/>
          </a:prstGeom>
          <a:solidFill>
            <a:schemeClr val="accent2">
              <a:lumMod val="20000"/>
              <a:lumOff val="80000"/>
            </a:schemeClr>
          </a:solidFill>
        </p:spPr>
        <p:style>
          <a:lnRef idx="2">
            <a:schemeClr val="accent2"/>
          </a:lnRef>
          <a:fillRef idx="1">
            <a:schemeClr val="lt1"/>
          </a:fillRef>
          <a:effectRef idx="0">
            <a:schemeClr val="accent2"/>
          </a:effectRef>
          <a:fontRef idx="minor">
            <a:schemeClr val="dk1"/>
          </a:fontRef>
        </p:style>
        <p:txBody>
          <a:bodyPr rtlCol="0" anchor="ctr"/>
          <a:lstStyle/>
          <a:p>
            <a:pPr algn="ctr"/>
            <a:r>
              <a:rPr lang="fr-FR" sz="1400" b="1" dirty="0">
                <a:solidFill>
                  <a:schemeClr val="accent1"/>
                </a:solidFill>
              </a:rPr>
              <a:t>La répartition du budget par CSE établissement</a:t>
            </a:r>
          </a:p>
        </p:txBody>
      </p:sp>
      <p:sp>
        <p:nvSpPr>
          <p:cNvPr id="22" name="Rectangle : coins arrondis 21">
            <a:extLst>
              <a:ext uri="{FF2B5EF4-FFF2-40B4-BE49-F238E27FC236}">
                <a16:creationId xmlns:a16="http://schemas.microsoft.com/office/drawing/2014/main" xmlns="" id="{102172E4-0C92-4F20-98FE-43CCFAE32024}"/>
              </a:ext>
            </a:extLst>
          </p:cNvPr>
          <p:cNvSpPr/>
          <p:nvPr/>
        </p:nvSpPr>
        <p:spPr>
          <a:xfrm>
            <a:off x="6260834" y="4204806"/>
            <a:ext cx="3349692" cy="704991"/>
          </a:xfrm>
          <a:prstGeom prst="roundRect">
            <a:avLst/>
          </a:prstGeom>
          <a:solidFill>
            <a:schemeClr val="accent2">
              <a:lumMod val="20000"/>
              <a:lumOff val="80000"/>
            </a:schemeClr>
          </a:solidFill>
        </p:spPr>
        <p:style>
          <a:lnRef idx="2">
            <a:schemeClr val="accent2"/>
          </a:lnRef>
          <a:fillRef idx="1">
            <a:schemeClr val="lt1"/>
          </a:fillRef>
          <a:effectRef idx="0">
            <a:schemeClr val="accent2"/>
          </a:effectRef>
          <a:fontRef idx="minor">
            <a:schemeClr val="dk1"/>
          </a:fontRef>
        </p:style>
        <p:txBody>
          <a:bodyPr rtlCol="0" anchor="ctr"/>
          <a:lstStyle/>
          <a:p>
            <a:pPr algn="ctr"/>
            <a:r>
              <a:rPr lang="fr-FR" sz="1400" b="1" dirty="0">
                <a:solidFill>
                  <a:schemeClr val="accent1"/>
                </a:solidFill>
              </a:rPr>
              <a:t>La durée globale dans laquelle il y a maintien de rémunération lors des réunions internes du CSE</a:t>
            </a:r>
          </a:p>
        </p:txBody>
      </p:sp>
    </p:spTree>
    <p:extLst>
      <p:ext uri="{BB962C8B-B14F-4D97-AF65-F5344CB8AC3E}">
        <p14:creationId xmlns="" xmlns:p14="http://schemas.microsoft.com/office/powerpoint/2010/main" val="307183407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090C9478-1077-4DFB-AEB2-D1EC00417812}"/>
              </a:ext>
            </a:extLst>
          </p:cNvPr>
          <p:cNvSpPr>
            <a:spLocks noGrp="1"/>
          </p:cNvSpPr>
          <p:nvPr>
            <p:ph type="title"/>
          </p:nvPr>
        </p:nvSpPr>
        <p:spPr/>
        <p:txBody>
          <a:bodyPr/>
          <a:lstStyle/>
          <a:p>
            <a:r>
              <a:rPr lang="fr-FR" b="1" dirty="0" smtClean="0"/>
              <a:t>Articulation </a:t>
            </a:r>
            <a:r>
              <a:rPr lang="fr-FR" b="1" dirty="0"/>
              <a:t>entre entreprise et </a:t>
            </a:r>
            <a:r>
              <a:rPr lang="fr-FR" b="1" dirty="0" smtClean="0"/>
              <a:t>branche : 3 blocs sont définis</a:t>
            </a:r>
            <a:endParaRPr lang="fr-FR" b="1" dirty="0"/>
          </a:p>
        </p:txBody>
      </p:sp>
      <p:graphicFrame>
        <p:nvGraphicFramePr>
          <p:cNvPr id="5" name="Espace réservé du contenu 4">
            <a:extLst>
              <a:ext uri="{FF2B5EF4-FFF2-40B4-BE49-F238E27FC236}">
                <a16:creationId xmlns:a16="http://schemas.microsoft.com/office/drawing/2014/main" xmlns="" id="{5A063AC3-AF71-4F02-B312-B35EBBB6044E}"/>
              </a:ext>
            </a:extLst>
          </p:cNvPr>
          <p:cNvGraphicFramePr>
            <a:graphicFrameLocks noGrp="1"/>
          </p:cNvGraphicFramePr>
          <p:nvPr>
            <p:ph idx="1"/>
            <p:extLst>
              <p:ext uri="{D42A27DB-BD31-4B8C-83A1-F6EECF244321}">
                <p14:modId xmlns="" xmlns:p14="http://schemas.microsoft.com/office/powerpoint/2010/main" val="1247743340"/>
              </p:ext>
            </p:extLst>
          </p:nvPr>
        </p:nvGraphicFramePr>
        <p:xfrm>
          <a:off x="299258" y="924516"/>
          <a:ext cx="9285287" cy="516898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ZoneTexte 7"/>
          <p:cNvSpPr txBox="1"/>
          <p:nvPr/>
        </p:nvSpPr>
        <p:spPr>
          <a:xfrm>
            <a:off x="6947941" y="1738862"/>
            <a:ext cx="2488369" cy="1938992"/>
          </a:xfrm>
          <a:prstGeom prst="rect">
            <a:avLst/>
          </a:prstGeom>
          <a:noFill/>
          <a:ln w="12700">
            <a:solidFill>
              <a:srgbClr val="AE1816"/>
            </a:solidFill>
          </a:ln>
        </p:spPr>
        <p:txBody>
          <a:bodyPr wrap="square" rtlCol="0">
            <a:spAutoFit/>
          </a:bodyPr>
          <a:lstStyle/>
          <a:p>
            <a:pPr>
              <a:buFont typeface="Arial" pitchFamily="34" charset="0"/>
              <a:buChar char="•"/>
            </a:pPr>
            <a:r>
              <a:rPr lang="fr-FR" sz="1200" dirty="0" smtClean="0"/>
              <a:t>Heures d’équivalence</a:t>
            </a:r>
          </a:p>
          <a:p>
            <a:pPr>
              <a:buFont typeface="Arial" pitchFamily="34" charset="0"/>
              <a:buChar char="•"/>
            </a:pPr>
            <a:r>
              <a:rPr lang="fr-FR" sz="1200" dirty="0" smtClean="0"/>
              <a:t>Aménagement du temps de travail sur une période supérieure à l’année</a:t>
            </a:r>
          </a:p>
          <a:p>
            <a:pPr>
              <a:buFont typeface="Arial" pitchFamily="34" charset="0"/>
              <a:buChar char="•"/>
            </a:pPr>
            <a:r>
              <a:rPr lang="fr-FR" sz="1200" dirty="0" smtClean="0"/>
              <a:t>Nombre d’heures définissant le travail de nuit</a:t>
            </a:r>
          </a:p>
          <a:p>
            <a:pPr>
              <a:buFont typeface="Arial" pitchFamily="34" charset="0"/>
              <a:buChar char="•"/>
            </a:pPr>
            <a:r>
              <a:rPr lang="fr-FR" sz="1200" dirty="0" smtClean="0"/>
              <a:t>Temps partiel de moins de 24 h</a:t>
            </a:r>
          </a:p>
          <a:p>
            <a:pPr>
              <a:buFont typeface="Arial" pitchFamily="34" charset="0"/>
              <a:buChar char="•"/>
            </a:pPr>
            <a:r>
              <a:rPr lang="fr-FR" sz="1200" dirty="0" smtClean="0"/>
              <a:t>Taux de rémunération des heures complémentaires</a:t>
            </a:r>
          </a:p>
          <a:p>
            <a:pPr>
              <a:buFont typeface="Arial" pitchFamily="34" charset="0"/>
              <a:buChar char="•"/>
            </a:pPr>
            <a:r>
              <a:rPr lang="fr-FR" sz="1200" dirty="0" smtClean="0"/>
              <a:t>Augmentation ponctuelle de la durée du travail à temps partiel.</a:t>
            </a:r>
            <a:endParaRPr lang="fr-FR" sz="1200" dirty="0"/>
          </a:p>
        </p:txBody>
      </p:sp>
      <p:cxnSp>
        <p:nvCxnSpPr>
          <p:cNvPr id="13" name="Connecteur droit avec flèche 12"/>
          <p:cNvCxnSpPr/>
          <p:nvPr/>
        </p:nvCxnSpPr>
        <p:spPr>
          <a:xfrm>
            <a:off x="3455233" y="2570813"/>
            <a:ext cx="3492708" cy="0"/>
          </a:xfrm>
          <a:prstGeom prst="straightConnector1">
            <a:avLst/>
          </a:prstGeom>
          <a:ln w="12700">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 xmlns:p14="http://schemas.microsoft.com/office/powerpoint/2010/main" val="398136209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D0D4416E-7B09-43E3-9F20-3A21711C726D}"/>
              </a:ext>
            </a:extLst>
          </p:cNvPr>
          <p:cNvSpPr>
            <a:spLocks noGrp="1"/>
          </p:cNvSpPr>
          <p:nvPr>
            <p:ph type="title"/>
          </p:nvPr>
        </p:nvSpPr>
        <p:spPr/>
        <p:txBody>
          <a:bodyPr/>
          <a:lstStyle/>
          <a:p>
            <a:r>
              <a:rPr lang="fr-FR" b="1" dirty="0"/>
              <a:t>Bloc </a:t>
            </a:r>
            <a:r>
              <a:rPr lang="fr-FR" b="1" dirty="0" smtClean="0"/>
              <a:t>1 : primauté à l’accord </a:t>
            </a:r>
            <a:r>
              <a:rPr lang="fr-FR" b="1" dirty="0"/>
              <a:t>de branche</a:t>
            </a:r>
          </a:p>
        </p:txBody>
      </p:sp>
      <p:sp>
        <p:nvSpPr>
          <p:cNvPr id="3" name="Espace réservé du contenu 2">
            <a:extLst>
              <a:ext uri="{FF2B5EF4-FFF2-40B4-BE49-F238E27FC236}">
                <a16:creationId xmlns:a16="http://schemas.microsoft.com/office/drawing/2014/main" xmlns="" id="{B642D5F0-E74B-4AE1-B81E-EABCED7110FE}"/>
              </a:ext>
            </a:extLst>
          </p:cNvPr>
          <p:cNvSpPr>
            <a:spLocks noGrp="1"/>
          </p:cNvSpPr>
          <p:nvPr>
            <p:ph idx="1"/>
          </p:nvPr>
        </p:nvSpPr>
        <p:spPr>
          <a:xfrm>
            <a:off x="310342" y="1075767"/>
            <a:ext cx="9285316" cy="4941855"/>
          </a:xfrm>
        </p:spPr>
        <p:txBody>
          <a:bodyPr/>
          <a:lstStyle/>
          <a:p>
            <a:r>
              <a:rPr lang="fr-FR" sz="1700" dirty="0" smtClean="0"/>
              <a:t>Dans ces domaines, un accord d’entreprise </a:t>
            </a:r>
            <a:r>
              <a:rPr lang="fr-FR" sz="1700" b="1" dirty="0" smtClean="0">
                <a:solidFill>
                  <a:srgbClr val="C00000"/>
                </a:solidFill>
              </a:rPr>
              <a:t>ne peut déroger </a:t>
            </a:r>
            <a:r>
              <a:rPr lang="fr-FR" sz="1700" dirty="0" smtClean="0"/>
              <a:t>à un accord de branche.</a:t>
            </a:r>
          </a:p>
          <a:p>
            <a:endParaRPr lang="fr-FR" sz="1700" dirty="0" smtClean="0"/>
          </a:p>
          <a:p>
            <a:r>
              <a:rPr lang="fr-FR" sz="1700" dirty="0" smtClean="0"/>
              <a:t>Ce ne sont pas des </a:t>
            </a:r>
            <a:r>
              <a:rPr lang="fr-FR" sz="1700" b="1" dirty="0" smtClean="0">
                <a:solidFill>
                  <a:srgbClr val="C00000"/>
                </a:solidFill>
              </a:rPr>
              <a:t>domaines réservés.</a:t>
            </a:r>
          </a:p>
          <a:p>
            <a:pPr lvl="1"/>
            <a:r>
              <a:rPr lang="fr-FR" sz="1700" dirty="0">
                <a:solidFill>
                  <a:schemeClr val="tx1"/>
                </a:solidFill>
              </a:rPr>
              <a:t>Un accord d’entreprise peut être négocié, en principe pour des garanties </a:t>
            </a:r>
            <a:r>
              <a:rPr lang="fr-FR" sz="1700" dirty="0" smtClean="0">
                <a:solidFill>
                  <a:schemeClr val="tx1"/>
                </a:solidFill>
              </a:rPr>
              <a:t>supérieures.</a:t>
            </a:r>
          </a:p>
          <a:p>
            <a:pPr lvl="1"/>
            <a:r>
              <a:rPr lang="fr-FR" sz="1700" dirty="0" smtClean="0">
                <a:solidFill>
                  <a:schemeClr val="tx1"/>
                </a:solidFill>
              </a:rPr>
              <a:t>Mais un </a:t>
            </a:r>
            <a:r>
              <a:rPr lang="fr-FR" sz="1700" dirty="0">
                <a:solidFill>
                  <a:schemeClr val="tx1"/>
                </a:solidFill>
              </a:rPr>
              <a:t>accord d’entreprise peut </a:t>
            </a:r>
            <a:r>
              <a:rPr lang="fr-FR" sz="1700" dirty="0" smtClean="0">
                <a:solidFill>
                  <a:schemeClr val="tx1"/>
                </a:solidFill>
              </a:rPr>
              <a:t>s’appliquer </a:t>
            </a:r>
            <a:r>
              <a:rPr lang="fr-FR" sz="1700" dirty="0">
                <a:solidFill>
                  <a:schemeClr val="tx1"/>
                </a:solidFill>
              </a:rPr>
              <a:t>s’il assure des garanties au moins équivalentes à celles prévues par l’accord de </a:t>
            </a:r>
            <a:r>
              <a:rPr lang="fr-FR" sz="1700" dirty="0" smtClean="0">
                <a:solidFill>
                  <a:schemeClr val="tx1"/>
                </a:solidFill>
              </a:rPr>
              <a:t>branche, notion qu’aucun texte ne précise. </a:t>
            </a:r>
          </a:p>
          <a:p>
            <a:pPr lvl="1"/>
            <a:r>
              <a:rPr lang="fr-FR" sz="1700" dirty="0" smtClean="0">
                <a:solidFill>
                  <a:schemeClr val="tx1"/>
                </a:solidFill>
              </a:rPr>
              <a:t>Un accord d’entreprise peut aussi s’appliquer s’il n’y a pas d’accord de branche dans le domaine concerné, sous réserve du respect des dispositions légales et d’ordre public.</a:t>
            </a:r>
            <a:endParaRPr lang="fr-FR" sz="1700" dirty="0">
              <a:solidFill>
                <a:schemeClr val="tx1"/>
              </a:solidFill>
            </a:endParaRPr>
          </a:p>
          <a:p>
            <a:pPr lvl="1"/>
            <a:endParaRPr lang="fr-FR" sz="1700" dirty="0"/>
          </a:p>
          <a:p>
            <a:r>
              <a:rPr lang="fr-FR" sz="1700" dirty="0" smtClean="0"/>
              <a:t>La primauté de l’accord de branche est </a:t>
            </a:r>
            <a:r>
              <a:rPr lang="fr-FR" sz="1700" b="1" dirty="0" smtClean="0">
                <a:solidFill>
                  <a:srgbClr val="C00000"/>
                </a:solidFill>
              </a:rPr>
              <a:t>valable pour tous les accords</a:t>
            </a:r>
            <a:r>
              <a:rPr lang="fr-FR" sz="1700" dirty="0" smtClean="0"/>
              <a:t>, conclus antérieurement ou postérieurement aux ordonnances.</a:t>
            </a:r>
          </a:p>
          <a:p>
            <a:endParaRPr lang="fr-FR" sz="1700" dirty="0"/>
          </a:p>
          <a:p>
            <a:r>
              <a:rPr lang="fr-FR" sz="1700" dirty="0" smtClean="0"/>
              <a:t>Exiger </a:t>
            </a:r>
            <a:r>
              <a:rPr lang="fr-FR" sz="1700" b="1" dirty="0" smtClean="0">
                <a:solidFill>
                  <a:srgbClr val="AE1816"/>
                </a:solidFill>
              </a:rPr>
              <a:t>l’interprétation la plus large </a:t>
            </a:r>
            <a:r>
              <a:rPr lang="fr-FR" sz="1700" dirty="0" smtClean="0"/>
              <a:t>de la notion de domaine : ce doit être tout ce qui s’y rapporte même indirectement.</a:t>
            </a:r>
          </a:p>
          <a:p>
            <a:pPr lvl="1"/>
            <a:r>
              <a:rPr lang="fr-FR" sz="1700" dirty="0" smtClean="0">
                <a:solidFill>
                  <a:schemeClr val="tx1"/>
                </a:solidFill>
              </a:rPr>
              <a:t>un </a:t>
            </a:r>
            <a:r>
              <a:rPr lang="fr-FR" sz="1700" dirty="0">
                <a:solidFill>
                  <a:schemeClr val="tx1"/>
                </a:solidFill>
              </a:rPr>
              <a:t>bon exemple : les transports routiers;</a:t>
            </a:r>
          </a:p>
          <a:p>
            <a:pPr lvl="1"/>
            <a:r>
              <a:rPr lang="fr-FR" sz="1700" dirty="0" smtClean="0">
                <a:solidFill>
                  <a:schemeClr val="tx1"/>
                </a:solidFill>
              </a:rPr>
              <a:t>un </a:t>
            </a:r>
            <a:r>
              <a:rPr lang="fr-FR" sz="1700" dirty="0">
                <a:solidFill>
                  <a:schemeClr val="tx1"/>
                </a:solidFill>
              </a:rPr>
              <a:t>« cas d’école », l’égalité professionnelle.</a:t>
            </a:r>
          </a:p>
          <a:p>
            <a:pPr lvl="1"/>
            <a:endParaRPr lang="fr-FR" dirty="0"/>
          </a:p>
          <a:p>
            <a:endParaRPr lang="fr-FR" dirty="0"/>
          </a:p>
        </p:txBody>
      </p:sp>
    </p:spTree>
    <p:extLst>
      <p:ext uri="{BB962C8B-B14F-4D97-AF65-F5344CB8AC3E}">
        <p14:creationId xmlns="" xmlns:p14="http://schemas.microsoft.com/office/powerpoint/2010/main" val="172970033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D0D4416E-7B09-43E3-9F20-3A21711C726D}"/>
              </a:ext>
            </a:extLst>
          </p:cNvPr>
          <p:cNvSpPr>
            <a:spLocks noGrp="1"/>
          </p:cNvSpPr>
          <p:nvPr>
            <p:ph type="title"/>
          </p:nvPr>
        </p:nvSpPr>
        <p:spPr/>
        <p:txBody>
          <a:bodyPr/>
          <a:lstStyle/>
          <a:p>
            <a:r>
              <a:rPr lang="fr-FR" b="1" dirty="0"/>
              <a:t>Bloc </a:t>
            </a:r>
            <a:r>
              <a:rPr lang="fr-FR" b="1" dirty="0" smtClean="0"/>
              <a:t>2 : primauté à l’accord </a:t>
            </a:r>
            <a:r>
              <a:rPr lang="fr-FR" b="1" dirty="0"/>
              <a:t>de </a:t>
            </a:r>
            <a:r>
              <a:rPr lang="fr-FR" b="1" dirty="0" smtClean="0"/>
              <a:t>branche… sous conditions</a:t>
            </a:r>
            <a:endParaRPr lang="fr-FR" b="1" dirty="0"/>
          </a:p>
        </p:txBody>
      </p:sp>
      <p:sp>
        <p:nvSpPr>
          <p:cNvPr id="3" name="Espace réservé du contenu 2">
            <a:extLst>
              <a:ext uri="{FF2B5EF4-FFF2-40B4-BE49-F238E27FC236}">
                <a16:creationId xmlns:a16="http://schemas.microsoft.com/office/drawing/2014/main" xmlns="" id="{B642D5F0-E74B-4AE1-B81E-EABCED7110FE}"/>
              </a:ext>
            </a:extLst>
          </p:cNvPr>
          <p:cNvSpPr>
            <a:spLocks noGrp="1"/>
          </p:cNvSpPr>
          <p:nvPr>
            <p:ph idx="1"/>
          </p:nvPr>
        </p:nvSpPr>
        <p:spPr>
          <a:xfrm>
            <a:off x="310342" y="1075767"/>
            <a:ext cx="9285316" cy="4941855"/>
          </a:xfrm>
        </p:spPr>
        <p:txBody>
          <a:bodyPr/>
          <a:lstStyle/>
          <a:p>
            <a:r>
              <a:rPr lang="fr-FR" sz="1700" dirty="0" smtClean="0"/>
              <a:t>La primauté de l’accord de branche dans ces domaines </a:t>
            </a:r>
            <a:r>
              <a:rPr lang="fr-FR" sz="1700" b="1" dirty="0" smtClean="0">
                <a:solidFill>
                  <a:srgbClr val="AE1816"/>
                </a:solidFill>
              </a:rPr>
              <a:t>ne joue que </a:t>
            </a:r>
            <a:r>
              <a:rPr lang="fr-FR" sz="1700" dirty="0" smtClean="0"/>
              <a:t>:</a:t>
            </a:r>
          </a:p>
          <a:p>
            <a:pPr lvl="1"/>
            <a:r>
              <a:rPr lang="fr-FR" sz="1700" dirty="0">
                <a:solidFill>
                  <a:schemeClr val="tx1"/>
                </a:solidFill>
              </a:rPr>
              <a:t>Si l’accord de branche le « stipule expressément </a:t>
            </a:r>
            <a:r>
              <a:rPr lang="fr-FR" sz="1700" dirty="0" smtClean="0">
                <a:solidFill>
                  <a:schemeClr val="tx1"/>
                </a:solidFill>
              </a:rPr>
              <a:t>».</a:t>
            </a:r>
          </a:p>
          <a:p>
            <a:pPr lvl="1"/>
            <a:r>
              <a:rPr lang="fr-FR" sz="1700" dirty="0" smtClean="0">
                <a:solidFill>
                  <a:schemeClr val="tx1"/>
                </a:solidFill>
              </a:rPr>
              <a:t>Si l’accord d’entreprise est postérieur à l’accord de branche.</a:t>
            </a:r>
          </a:p>
          <a:p>
            <a:endParaRPr lang="fr-FR" sz="600" dirty="0" smtClean="0"/>
          </a:p>
          <a:p>
            <a:r>
              <a:rPr lang="fr-FR" sz="1700" dirty="0" smtClean="0"/>
              <a:t>Pour les </a:t>
            </a:r>
            <a:r>
              <a:rPr lang="fr-FR" sz="1700" b="1" dirty="0" smtClean="0">
                <a:solidFill>
                  <a:srgbClr val="AE1816"/>
                </a:solidFill>
              </a:rPr>
              <a:t>conventions de branche négociées antérieurement aux ordonnances </a:t>
            </a:r>
            <a:r>
              <a:rPr lang="fr-FR" sz="1700" dirty="0" smtClean="0"/>
              <a:t>et comportant une clause de primauté relative à un de ces domaines, cette clause doit être confirmée par avenant avant le 1</a:t>
            </a:r>
            <a:r>
              <a:rPr lang="fr-FR" sz="1700" baseline="30000" dirty="0" smtClean="0"/>
              <a:t>er</a:t>
            </a:r>
            <a:r>
              <a:rPr lang="fr-FR" sz="1700" dirty="0" smtClean="0"/>
              <a:t> janvier 2019. Sinon, l’accord d’entreprise y échappe… quelque soit sa date de signature.</a:t>
            </a:r>
          </a:p>
          <a:p>
            <a:endParaRPr lang="fr-FR" sz="600" dirty="0" smtClean="0"/>
          </a:p>
          <a:p>
            <a:r>
              <a:rPr lang="fr-FR" sz="1700" dirty="0" smtClean="0"/>
              <a:t>Les protections instaurées par l’article 45 de la loi Fillon du 4 mai 2004 sont supprimées.</a:t>
            </a:r>
          </a:p>
          <a:p>
            <a:endParaRPr lang="fr-FR" sz="600" b="1" dirty="0">
              <a:solidFill>
                <a:srgbClr val="C00000"/>
              </a:solidFill>
            </a:endParaRPr>
          </a:p>
          <a:p>
            <a:r>
              <a:rPr lang="fr-FR" sz="1700" dirty="0" smtClean="0"/>
              <a:t>Même dispositions concernant les </a:t>
            </a:r>
            <a:r>
              <a:rPr lang="fr-FR" sz="1700" b="1" dirty="0" smtClean="0">
                <a:solidFill>
                  <a:srgbClr val="C00000"/>
                </a:solidFill>
              </a:rPr>
              <a:t>négociations d’entreprise </a:t>
            </a:r>
            <a:r>
              <a:rPr lang="fr-FR" sz="1700" dirty="0" smtClean="0"/>
              <a:t>dans ces domaines que pour le bloc 1.</a:t>
            </a:r>
          </a:p>
          <a:p>
            <a:pPr lvl="1"/>
            <a:r>
              <a:rPr lang="fr-FR" sz="1700" dirty="0">
                <a:solidFill>
                  <a:schemeClr val="tx1"/>
                </a:solidFill>
              </a:rPr>
              <a:t>Un accord d’entreprise peut être négocié, en principe pour des garanties </a:t>
            </a:r>
            <a:r>
              <a:rPr lang="fr-FR" sz="1700" dirty="0" smtClean="0">
                <a:solidFill>
                  <a:schemeClr val="tx1"/>
                </a:solidFill>
              </a:rPr>
              <a:t>supérieures.</a:t>
            </a:r>
          </a:p>
          <a:p>
            <a:pPr lvl="1"/>
            <a:r>
              <a:rPr lang="fr-FR" sz="1700" dirty="0" smtClean="0">
                <a:solidFill>
                  <a:schemeClr val="tx1"/>
                </a:solidFill>
              </a:rPr>
              <a:t>Mais un </a:t>
            </a:r>
            <a:r>
              <a:rPr lang="fr-FR" sz="1700" dirty="0">
                <a:solidFill>
                  <a:schemeClr val="tx1"/>
                </a:solidFill>
              </a:rPr>
              <a:t>accord d’entreprise peut </a:t>
            </a:r>
            <a:r>
              <a:rPr lang="fr-FR" sz="1700" dirty="0" smtClean="0">
                <a:solidFill>
                  <a:schemeClr val="tx1"/>
                </a:solidFill>
              </a:rPr>
              <a:t>s’appliquer </a:t>
            </a:r>
            <a:r>
              <a:rPr lang="fr-FR" sz="1700" dirty="0">
                <a:solidFill>
                  <a:schemeClr val="tx1"/>
                </a:solidFill>
              </a:rPr>
              <a:t>s’il assure des garanties au moins équivalentes à celles prévues par l’accord de </a:t>
            </a:r>
            <a:r>
              <a:rPr lang="fr-FR" sz="1700" dirty="0" smtClean="0">
                <a:solidFill>
                  <a:schemeClr val="tx1"/>
                </a:solidFill>
              </a:rPr>
              <a:t>branche. </a:t>
            </a:r>
          </a:p>
          <a:p>
            <a:pPr lvl="1"/>
            <a:r>
              <a:rPr lang="fr-FR" sz="1700" dirty="0" smtClean="0">
                <a:solidFill>
                  <a:schemeClr val="tx1"/>
                </a:solidFill>
              </a:rPr>
              <a:t>Un accord d’entreprise peut aussi s’appliquer s’il n’y a pas d’accord de branche dans le domaine concerné, sous réserve du respect des dispositions légales et d’ordre public.</a:t>
            </a:r>
          </a:p>
          <a:p>
            <a:pPr lvl="1"/>
            <a:endParaRPr lang="fr-FR" sz="600" dirty="0">
              <a:solidFill>
                <a:schemeClr val="tx1"/>
              </a:solidFill>
            </a:endParaRPr>
          </a:p>
          <a:p>
            <a:pPr marL="0" lvl="1" indent="0" algn="ctr">
              <a:buClr>
                <a:schemeClr val="tx1"/>
              </a:buClr>
              <a:buNone/>
            </a:pPr>
            <a:r>
              <a:rPr lang="fr-FR" sz="2000" b="1" dirty="0">
                <a:solidFill>
                  <a:srgbClr val="C00000"/>
                </a:solidFill>
              </a:rPr>
              <a:t>Pour le bloc 3, la primauté de l’accord d’entreprise est automatique dès </a:t>
            </a:r>
            <a:r>
              <a:rPr lang="fr-FR" sz="2000" b="1" dirty="0" smtClean="0">
                <a:solidFill>
                  <a:srgbClr val="C00000"/>
                </a:solidFill>
              </a:rPr>
              <a:t>le</a:t>
            </a:r>
            <a:br>
              <a:rPr lang="fr-FR" sz="2000" b="1" dirty="0" smtClean="0">
                <a:solidFill>
                  <a:srgbClr val="C00000"/>
                </a:solidFill>
              </a:rPr>
            </a:br>
            <a:r>
              <a:rPr lang="fr-FR" sz="2000" b="1" dirty="0" smtClean="0">
                <a:solidFill>
                  <a:srgbClr val="C00000"/>
                </a:solidFill>
              </a:rPr>
              <a:t>1er </a:t>
            </a:r>
            <a:r>
              <a:rPr lang="fr-FR" sz="2000" b="1" dirty="0">
                <a:solidFill>
                  <a:srgbClr val="C00000"/>
                </a:solidFill>
              </a:rPr>
              <a:t>janvier 2018, </a:t>
            </a:r>
            <a:r>
              <a:rPr lang="fr-FR" sz="2000" b="1" dirty="0" smtClean="0">
                <a:solidFill>
                  <a:srgbClr val="C00000"/>
                </a:solidFill>
              </a:rPr>
              <a:t>qu’il soit antérieur </a:t>
            </a:r>
            <a:r>
              <a:rPr lang="fr-FR" sz="2000" b="1" dirty="0">
                <a:solidFill>
                  <a:srgbClr val="C00000"/>
                </a:solidFill>
              </a:rPr>
              <a:t>ou </a:t>
            </a:r>
            <a:r>
              <a:rPr lang="fr-FR" sz="2000" b="1" dirty="0" smtClean="0">
                <a:solidFill>
                  <a:srgbClr val="C00000"/>
                </a:solidFill>
              </a:rPr>
              <a:t>postérieur </a:t>
            </a:r>
            <a:r>
              <a:rPr lang="fr-FR" sz="2000" b="1" dirty="0">
                <a:solidFill>
                  <a:srgbClr val="C00000"/>
                </a:solidFill>
              </a:rPr>
              <a:t>à l’accord de branche.</a:t>
            </a:r>
          </a:p>
          <a:p>
            <a:pPr lvl="1"/>
            <a:endParaRPr lang="fr-FR" sz="1700" dirty="0"/>
          </a:p>
          <a:p>
            <a:pPr marL="0" indent="0">
              <a:buNone/>
            </a:pPr>
            <a:endParaRPr lang="fr-FR" dirty="0"/>
          </a:p>
        </p:txBody>
      </p:sp>
    </p:spTree>
    <p:extLst>
      <p:ext uri="{BB962C8B-B14F-4D97-AF65-F5344CB8AC3E}">
        <p14:creationId xmlns="" xmlns:p14="http://schemas.microsoft.com/office/powerpoint/2010/main" val="590622371"/>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B71BF8C0-46DC-441C-A722-2705BECA717D}"/>
              </a:ext>
            </a:extLst>
          </p:cNvPr>
          <p:cNvSpPr>
            <a:spLocks noGrp="1"/>
          </p:cNvSpPr>
          <p:nvPr>
            <p:ph type="title"/>
          </p:nvPr>
        </p:nvSpPr>
        <p:spPr>
          <a:xfrm>
            <a:off x="310341" y="74117"/>
            <a:ext cx="9285317" cy="457106"/>
          </a:xfrm>
        </p:spPr>
        <p:txBody>
          <a:bodyPr/>
          <a:lstStyle/>
          <a:p>
            <a:pPr algn="just"/>
            <a:r>
              <a:rPr lang="fr-FR" sz="2000" b="1" dirty="0" smtClean="0">
                <a:solidFill>
                  <a:srgbClr val="C00000"/>
                </a:solidFill>
              </a:rPr>
              <a:t>Les négociations obligatoires à l’entreprise</a:t>
            </a:r>
            <a:endParaRPr lang="fr-FR" sz="2000" b="1" dirty="0">
              <a:solidFill>
                <a:srgbClr val="C00000"/>
              </a:solidFill>
            </a:endParaRPr>
          </a:p>
        </p:txBody>
      </p:sp>
      <p:graphicFrame>
        <p:nvGraphicFramePr>
          <p:cNvPr id="5" name="Diagramme 4">
            <a:extLst>
              <a:ext uri="{FF2B5EF4-FFF2-40B4-BE49-F238E27FC236}">
                <a16:creationId xmlns:a16="http://schemas.microsoft.com/office/drawing/2014/main" xmlns="" id="{E7710477-B6EB-4FF5-91F0-ADBC38DF7A64}"/>
              </a:ext>
            </a:extLst>
          </p:cNvPr>
          <p:cNvGraphicFramePr/>
          <p:nvPr>
            <p:extLst>
              <p:ext uri="{D42A27DB-BD31-4B8C-83A1-F6EECF244321}">
                <p14:modId xmlns="" xmlns:p14="http://schemas.microsoft.com/office/powerpoint/2010/main" val="2898823499"/>
              </p:ext>
            </p:extLst>
          </p:nvPr>
        </p:nvGraphicFramePr>
        <p:xfrm>
          <a:off x="256425" y="600892"/>
          <a:ext cx="9325942" cy="53470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 xmlns:p14="http://schemas.microsoft.com/office/powerpoint/2010/main" val="2182754001"/>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081529ED-188C-4CE5-9F63-8E50A5856323}"/>
              </a:ext>
            </a:extLst>
          </p:cNvPr>
          <p:cNvSpPr>
            <a:spLocks noGrp="1"/>
          </p:cNvSpPr>
          <p:nvPr>
            <p:ph type="title"/>
          </p:nvPr>
        </p:nvSpPr>
        <p:spPr/>
        <p:txBody>
          <a:bodyPr/>
          <a:lstStyle/>
          <a:p>
            <a:r>
              <a:rPr lang="fr-FR" b="1" dirty="0"/>
              <a:t>T</a:t>
            </a:r>
            <a:r>
              <a:rPr lang="fr-FR" b="1" dirty="0" smtClean="0"/>
              <a:t>hèmes </a:t>
            </a:r>
            <a:r>
              <a:rPr lang="fr-FR" b="1" dirty="0"/>
              <a:t>de négociation du bloc 1 de la négociation obligatoire</a:t>
            </a:r>
          </a:p>
        </p:txBody>
      </p:sp>
      <p:sp>
        <p:nvSpPr>
          <p:cNvPr id="3" name="Espace réservé du contenu 2">
            <a:extLst>
              <a:ext uri="{FF2B5EF4-FFF2-40B4-BE49-F238E27FC236}">
                <a16:creationId xmlns:a16="http://schemas.microsoft.com/office/drawing/2014/main" xmlns="" id="{3CD84998-33A7-4472-940A-CA2972148285}"/>
              </a:ext>
            </a:extLst>
          </p:cNvPr>
          <p:cNvSpPr>
            <a:spLocks noGrp="1"/>
          </p:cNvSpPr>
          <p:nvPr>
            <p:ph idx="1"/>
          </p:nvPr>
        </p:nvSpPr>
        <p:spPr>
          <a:xfrm>
            <a:off x="280800" y="1483360"/>
            <a:ext cx="9285316" cy="4303104"/>
          </a:xfrm>
        </p:spPr>
        <p:txBody>
          <a:bodyPr/>
          <a:lstStyle/>
          <a:p>
            <a:r>
              <a:rPr lang="fr-FR" dirty="0"/>
              <a:t>La négociation </a:t>
            </a:r>
            <a:r>
              <a:rPr lang="fr-FR" dirty="0" smtClean="0"/>
              <a:t>sur </a:t>
            </a:r>
            <a:r>
              <a:rPr lang="fr-FR" b="1" dirty="0">
                <a:solidFill>
                  <a:schemeClr val="accent1"/>
                </a:solidFill>
              </a:rPr>
              <a:t>la rémunération, le temps de travail et le partage de la valeur ajoutée </a:t>
            </a:r>
            <a:r>
              <a:rPr lang="fr-FR" dirty="0"/>
              <a:t>dans l'entreprise porte sur :</a:t>
            </a:r>
          </a:p>
          <a:p>
            <a:endParaRPr lang="fr-FR" b="1" dirty="0">
              <a:solidFill>
                <a:schemeClr val="accent1"/>
              </a:solidFill>
            </a:endParaRPr>
          </a:p>
          <a:p>
            <a:pPr marL="342900" indent="-342900">
              <a:buFont typeface="+mj-lt"/>
              <a:buAutoNum type="arabicPeriod"/>
            </a:pPr>
            <a:r>
              <a:rPr lang="fr-FR" b="1" dirty="0">
                <a:solidFill>
                  <a:schemeClr val="accent1"/>
                </a:solidFill>
              </a:rPr>
              <a:t>les salaires effectifs </a:t>
            </a:r>
            <a:r>
              <a:rPr lang="fr-FR" dirty="0"/>
              <a:t>;</a:t>
            </a:r>
          </a:p>
          <a:p>
            <a:pPr marL="342900" indent="-342900">
              <a:buFont typeface="+mj-lt"/>
              <a:buAutoNum type="arabicPeriod"/>
            </a:pPr>
            <a:endParaRPr lang="fr-FR" dirty="0"/>
          </a:p>
          <a:p>
            <a:pPr marL="342900" indent="-342900">
              <a:buFont typeface="+mj-lt"/>
              <a:buAutoNum type="arabicPeriod"/>
            </a:pPr>
            <a:r>
              <a:rPr lang="fr-FR" dirty="0"/>
              <a:t>la durée effective, l'organisation du </a:t>
            </a:r>
            <a:r>
              <a:rPr lang="fr-FR" b="1" dirty="0">
                <a:solidFill>
                  <a:schemeClr val="accent1"/>
                </a:solidFill>
              </a:rPr>
              <a:t>temps de travail </a:t>
            </a:r>
            <a:r>
              <a:rPr lang="fr-FR" dirty="0"/>
              <a:t>mais aussi la réduction du temps de travail ;</a:t>
            </a:r>
          </a:p>
          <a:p>
            <a:pPr marL="342900" indent="-342900">
              <a:buFont typeface="+mj-lt"/>
              <a:buAutoNum type="arabicPeriod"/>
            </a:pPr>
            <a:endParaRPr lang="fr-FR" dirty="0"/>
          </a:p>
          <a:p>
            <a:pPr marL="342900" indent="-342900">
              <a:buFont typeface="+mj-lt"/>
              <a:buAutoNum type="arabicPeriod"/>
            </a:pPr>
            <a:r>
              <a:rPr lang="fr-FR" b="1" dirty="0">
                <a:solidFill>
                  <a:srgbClr val="C00000"/>
                </a:solidFill>
              </a:rPr>
              <a:t>l'intéressement, la participation et l'épargne salariale</a:t>
            </a:r>
            <a:r>
              <a:rPr lang="fr-FR" dirty="0"/>
              <a:t>, si l'entreprise n'est pas couverte par un accord à ce sujet ;</a:t>
            </a:r>
          </a:p>
          <a:p>
            <a:pPr marL="342900" indent="-342900">
              <a:buFont typeface="+mj-lt"/>
              <a:buAutoNum type="arabicPeriod"/>
            </a:pPr>
            <a:endParaRPr lang="fr-FR" dirty="0"/>
          </a:p>
          <a:p>
            <a:pPr marL="342900" indent="-342900">
              <a:buFont typeface="+mj-lt"/>
              <a:buAutoNum type="arabicPeriod"/>
            </a:pPr>
            <a:r>
              <a:rPr lang="fr-FR" dirty="0"/>
              <a:t>le suivi de la mise en œuvre des mesures visant à </a:t>
            </a:r>
            <a:r>
              <a:rPr lang="fr-FR" b="1" dirty="0">
                <a:solidFill>
                  <a:schemeClr val="accent1"/>
                </a:solidFill>
              </a:rPr>
              <a:t>supprimer les écarts de rémunération et les différences de déroulement de carrière entre les femmes et les </a:t>
            </a:r>
            <a:r>
              <a:rPr lang="fr-FR" b="1" dirty="0">
                <a:solidFill>
                  <a:srgbClr val="C00000"/>
                </a:solidFill>
              </a:rPr>
              <a:t>hommes</a:t>
            </a:r>
            <a:r>
              <a:rPr lang="fr-FR" b="1" dirty="0" smtClean="0">
                <a:solidFill>
                  <a:srgbClr val="C00000"/>
                </a:solidFill>
              </a:rPr>
              <a:t>.</a:t>
            </a:r>
          </a:p>
          <a:p>
            <a:pPr marL="342900" indent="-342900">
              <a:buFont typeface="+mj-lt"/>
              <a:buAutoNum type="arabicPeriod"/>
            </a:pPr>
            <a:endParaRPr lang="fr-FR" b="1" dirty="0">
              <a:solidFill>
                <a:srgbClr val="C00000"/>
              </a:solidFill>
            </a:endParaRPr>
          </a:p>
          <a:p>
            <a:pPr marL="0" indent="0">
              <a:buNone/>
            </a:pPr>
            <a:r>
              <a:rPr lang="fr-FR" b="1" dirty="0" smtClean="0">
                <a:solidFill>
                  <a:srgbClr val="C00000"/>
                </a:solidFill>
              </a:rPr>
              <a:t>	ICTAM :</a:t>
            </a:r>
            <a:r>
              <a:rPr lang="fr-FR" b="1" dirty="0" smtClean="0"/>
              <a:t> forfaits en jour, télétravail.</a:t>
            </a:r>
            <a:endParaRPr lang="fr-FR" b="1" dirty="0">
              <a:solidFill>
                <a:srgbClr val="C00000"/>
              </a:solidFill>
            </a:endParaRPr>
          </a:p>
        </p:txBody>
      </p:sp>
      <p:pic>
        <p:nvPicPr>
          <p:cNvPr id="4" name="Image 3">
            <a:extLst>
              <a:ext uri="{FF2B5EF4-FFF2-40B4-BE49-F238E27FC236}">
                <a16:creationId xmlns:a16="http://schemas.microsoft.com/office/drawing/2014/main" xmlns="" id="{1765C23B-AB34-4F21-BF17-0F47E5DC8FD4}"/>
              </a:ext>
            </a:extLst>
          </p:cNvPr>
          <p:cNvPicPr>
            <a:picLocks noChangeAspect="1"/>
          </p:cNvPicPr>
          <p:nvPr/>
        </p:nvPicPr>
        <p:blipFill>
          <a:blip r:embed="rId3">
            <a:grayscl/>
          </a:blip>
          <a:stretch>
            <a:fillRect/>
          </a:stretch>
        </p:blipFill>
        <p:spPr>
          <a:xfrm>
            <a:off x="411083" y="5122328"/>
            <a:ext cx="367401" cy="330249"/>
          </a:xfrm>
          <a:prstGeom prst="rect">
            <a:avLst/>
          </a:prstGeom>
        </p:spPr>
      </p:pic>
    </p:spTree>
    <p:extLst>
      <p:ext uri="{BB962C8B-B14F-4D97-AF65-F5344CB8AC3E}">
        <p14:creationId xmlns="" xmlns:p14="http://schemas.microsoft.com/office/powerpoint/2010/main" val="787521863"/>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081529ED-188C-4CE5-9F63-8E50A5856323}"/>
              </a:ext>
            </a:extLst>
          </p:cNvPr>
          <p:cNvSpPr>
            <a:spLocks noGrp="1"/>
          </p:cNvSpPr>
          <p:nvPr>
            <p:ph type="title"/>
          </p:nvPr>
        </p:nvSpPr>
        <p:spPr/>
        <p:txBody>
          <a:bodyPr/>
          <a:lstStyle/>
          <a:p>
            <a:r>
              <a:rPr lang="fr-FR" b="1" dirty="0"/>
              <a:t>Thèmes de négociation du bloc </a:t>
            </a:r>
            <a:r>
              <a:rPr lang="fr-FR" b="1" dirty="0" smtClean="0"/>
              <a:t>2 </a:t>
            </a:r>
            <a:r>
              <a:rPr lang="fr-FR" b="1" dirty="0"/>
              <a:t>de la négociation obligatoire</a:t>
            </a:r>
            <a:endParaRPr lang="fr-FR" dirty="0"/>
          </a:p>
        </p:txBody>
      </p:sp>
      <p:sp>
        <p:nvSpPr>
          <p:cNvPr id="3" name="Espace réservé du contenu 2">
            <a:extLst>
              <a:ext uri="{FF2B5EF4-FFF2-40B4-BE49-F238E27FC236}">
                <a16:creationId xmlns:a16="http://schemas.microsoft.com/office/drawing/2014/main" xmlns="" id="{3CD84998-33A7-4472-940A-CA2972148285}"/>
              </a:ext>
            </a:extLst>
          </p:cNvPr>
          <p:cNvSpPr>
            <a:spLocks noGrp="1"/>
          </p:cNvSpPr>
          <p:nvPr>
            <p:ph idx="1"/>
          </p:nvPr>
        </p:nvSpPr>
        <p:spPr>
          <a:xfrm>
            <a:off x="280800" y="1079999"/>
            <a:ext cx="9401680" cy="4937623"/>
          </a:xfrm>
        </p:spPr>
        <p:txBody>
          <a:bodyPr/>
          <a:lstStyle/>
          <a:p>
            <a:r>
              <a:rPr lang="fr-FR" dirty="0"/>
              <a:t>La négociation </a:t>
            </a:r>
            <a:r>
              <a:rPr lang="fr-FR" dirty="0" smtClean="0"/>
              <a:t>sur </a:t>
            </a:r>
            <a:r>
              <a:rPr lang="fr-FR" b="1" dirty="0">
                <a:solidFill>
                  <a:srgbClr val="C00000"/>
                </a:solidFill>
              </a:rPr>
              <a:t>l’égalité professionnelle entre les femmes et les hommes et la qualité de vie au travail </a:t>
            </a:r>
            <a:r>
              <a:rPr lang="fr-FR" dirty="0"/>
              <a:t>porte sur :</a:t>
            </a:r>
          </a:p>
          <a:p>
            <a:endParaRPr lang="fr-FR" dirty="0"/>
          </a:p>
          <a:p>
            <a:pPr marL="342900" indent="-342900">
              <a:spcBef>
                <a:spcPts val="0"/>
              </a:spcBef>
              <a:spcAft>
                <a:spcPts val="600"/>
              </a:spcAft>
              <a:buFont typeface="+mj-lt"/>
              <a:buAutoNum type="arabicPeriod"/>
            </a:pPr>
            <a:r>
              <a:rPr lang="fr-FR" dirty="0"/>
              <a:t>l'articulation entre la </a:t>
            </a:r>
            <a:r>
              <a:rPr lang="fr-FR" b="1" dirty="0">
                <a:solidFill>
                  <a:srgbClr val="C00000"/>
                </a:solidFill>
              </a:rPr>
              <a:t>vie personnelle </a:t>
            </a:r>
            <a:r>
              <a:rPr lang="fr-FR" dirty="0"/>
              <a:t>et la </a:t>
            </a:r>
            <a:r>
              <a:rPr lang="fr-FR" b="1" dirty="0">
                <a:solidFill>
                  <a:srgbClr val="C00000"/>
                </a:solidFill>
              </a:rPr>
              <a:t>vie professionnelle </a:t>
            </a:r>
            <a:r>
              <a:rPr lang="fr-FR" dirty="0"/>
              <a:t>pour </a:t>
            </a:r>
            <a:r>
              <a:rPr lang="fr-FR" dirty="0" smtClean="0"/>
              <a:t>TOUS les </a:t>
            </a:r>
            <a:r>
              <a:rPr lang="fr-FR" dirty="0"/>
              <a:t>salariés ;</a:t>
            </a:r>
          </a:p>
          <a:p>
            <a:pPr marL="342900" indent="-342900">
              <a:spcBef>
                <a:spcPts val="0"/>
              </a:spcBef>
              <a:spcAft>
                <a:spcPts val="600"/>
              </a:spcAft>
              <a:buFont typeface="+mj-lt"/>
              <a:buAutoNum type="arabicPeriod"/>
            </a:pPr>
            <a:r>
              <a:rPr lang="fr-FR" dirty="0"/>
              <a:t>les objectifs et les mesures permettant d'atteindre l'égalité professionnelle entre les femmes et les </a:t>
            </a:r>
            <a:r>
              <a:rPr lang="fr-FR" dirty="0" smtClean="0"/>
              <a:t>hommes </a:t>
            </a:r>
            <a:r>
              <a:rPr lang="fr-FR" dirty="0"/>
              <a:t>(suppression des écarts de rémunération, accès à l'emploi, formation professionnelle, déroulement de carrière et promotion professionnelle, conditions de travail et d'emploi) ;</a:t>
            </a:r>
          </a:p>
          <a:p>
            <a:pPr marL="342900" indent="-342900">
              <a:spcBef>
                <a:spcPts val="0"/>
              </a:spcBef>
              <a:spcAft>
                <a:spcPts val="600"/>
              </a:spcAft>
              <a:buFont typeface="+mj-lt"/>
              <a:buAutoNum type="arabicPeriod"/>
            </a:pPr>
            <a:r>
              <a:rPr lang="fr-FR" dirty="0"/>
              <a:t>les mesures permettant de lutter contre toute </a:t>
            </a:r>
            <a:r>
              <a:rPr lang="fr-FR" b="1" dirty="0">
                <a:solidFill>
                  <a:srgbClr val="C00000"/>
                </a:solidFill>
              </a:rPr>
              <a:t>discrimination</a:t>
            </a:r>
            <a:r>
              <a:rPr lang="fr-FR" dirty="0"/>
              <a:t> en matière de recrutement, d'emploi et d'accès à la formation professionnelle ;</a:t>
            </a:r>
          </a:p>
          <a:p>
            <a:pPr marL="342900" indent="-342900">
              <a:spcBef>
                <a:spcPts val="0"/>
              </a:spcBef>
              <a:spcAft>
                <a:spcPts val="600"/>
              </a:spcAft>
              <a:buFont typeface="+mj-lt"/>
              <a:buAutoNum type="arabicPeriod"/>
            </a:pPr>
            <a:r>
              <a:rPr lang="fr-FR" dirty="0"/>
              <a:t>les mesures relatives à l'insertion professionnelle et au maintien dans l'emploi des </a:t>
            </a:r>
            <a:r>
              <a:rPr lang="fr-FR" b="1" dirty="0">
                <a:solidFill>
                  <a:srgbClr val="C00000"/>
                </a:solidFill>
              </a:rPr>
              <a:t>travailleurs handicapés </a:t>
            </a:r>
            <a:r>
              <a:rPr lang="fr-FR" dirty="0"/>
              <a:t>;</a:t>
            </a:r>
          </a:p>
          <a:p>
            <a:pPr marL="342900" indent="-342900">
              <a:spcBef>
                <a:spcPts val="0"/>
              </a:spcBef>
              <a:spcAft>
                <a:spcPts val="600"/>
              </a:spcAft>
              <a:buFont typeface="+mj-lt"/>
              <a:buAutoNum type="arabicPeriod"/>
            </a:pPr>
            <a:r>
              <a:rPr lang="fr-FR" dirty="0"/>
              <a:t>les modalités de définition d'un </a:t>
            </a:r>
            <a:r>
              <a:rPr lang="fr-FR" b="1" dirty="0">
                <a:solidFill>
                  <a:srgbClr val="C00000"/>
                </a:solidFill>
              </a:rPr>
              <a:t>régime de prévoyance </a:t>
            </a:r>
            <a:r>
              <a:rPr lang="fr-FR" dirty="0"/>
              <a:t>et d'un régime de remboursements complémentaires de frais de santé (mutuelle d'entreprise) ;</a:t>
            </a:r>
          </a:p>
          <a:p>
            <a:pPr marL="342900" indent="-342900">
              <a:spcBef>
                <a:spcPts val="0"/>
              </a:spcBef>
              <a:spcAft>
                <a:spcPts val="600"/>
              </a:spcAft>
              <a:buFont typeface="+mj-lt"/>
              <a:buAutoNum type="arabicPeriod"/>
            </a:pPr>
            <a:r>
              <a:rPr lang="fr-FR" dirty="0"/>
              <a:t>l'accès aux </a:t>
            </a:r>
            <a:r>
              <a:rPr lang="fr-FR" b="1" dirty="0">
                <a:solidFill>
                  <a:srgbClr val="C00000"/>
                </a:solidFill>
              </a:rPr>
              <a:t>garanties collectives </a:t>
            </a:r>
            <a:r>
              <a:rPr lang="fr-FR" dirty="0"/>
              <a:t>(risque décès, risques portant atteinte à l'intégrité physique de la personne ou liés à la maternité, risques d'incapacité de travail ou d'invalidité…) ;</a:t>
            </a:r>
          </a:p>
          <a:p>
            <a:pPr marL="342900" indent="-342900">
              <a:spcBef>
                <a:spcPts val="0"/>
              </a:spcBef>
              <a:spcAft>
                <a:spcPts val="600"/>
              </a:spcAft>
              <a:buFont typeface="+mj-lt"/>
              <a:buAutoNum type="arabicPeriod"/>
            </a:pPr>
            <a:r>
              <a:rPr lang="fr-FR" dirty="0"/>
              <a:t>l'exercice du </a:t>
            </a:r>
            <a:r>
              <a:rPr lang="fr-FR" b="1" dirty="0">
                <a:solidFill>
                  <a:srgbClr val="C00000"/>
                </a:solidFill>
              </a:rPr>
              <a:t>droit d'expression </a:t>
            </a:r>
            <a:r>
              <a:rPr lang="fr-FR" dirty="0"/>
              <a:t>directe et collective des salariés ;</a:t>
            </a:r>
          </a:p>
          <a:p>
            <a:pPr marL="342900" indent="-342900">
              <a:spcBef>
                <a:spcPts val="0"/>
              </a:spcBef>
              <a:spcAft>
                <a:spcPts val="600"/>
              </a:spcAft>
              <a:buFont typeface="+mj-lt"/>
              <a:buAutoNum type="arabicPeriod"/>
            </a:pPr>
            <a:r>
              <a:rPr lang="fr-FR" dirty="0"/>
              <a:t>les modalités du plein exercice par le salarié de son </a:t>
            </a:r>
            <a:r>
              <a:rPr lang="fr-FR" b="1" dirty="0">
                <a:solidFill>
                  <a:srgbClr val="C00000"/>
                </a:solidFill>
              </a:rPr>
              <a:t>droit à la déconnexion </a:t>
            </a:r>
            <a:r>
              <a:rPr lang="fr-FR" dirty="0"/>
              <a:t>et la mise en place par l'entreprise de dispositifs de régulation de l'utilisation des outils numériques.</a:t>
            </a:r>
          </a:p>
        </p:txBody>
      </p:sp>
    </p:spTree>
    <p:extLst>
      <p:ext uri="{BB962C8B-B14F-4D97-AF65-F5344CB8AC3E}">
        <p14:creationId xmlns="" xmlns:p14="http://schemas.microsoft.com/office/powerpoint/2010/main" val="879134216"/>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081529ED-188C-4CE5-9F63-8E50A5856323}"/>
              </a:ext>
            </a:extLst>
          </p:cNvPr>
          <p:cNvSpPr>
            <a:spLocks noGrp="1"/>
          </p:cNvSpPr>
          <p:nvPr>
            <p:ph type="title"/>
          </p:nvPr>
        </p:nvSpPr>
        <p:spPr/>
        <p:txBody>
          <a:bodyPr/>
          <a:lstStyle/>
          <a:p>
            <a:r>
              <a:rPr lang="fr-FR" b="1" dirty="0"/>
              <a:t>Thèmes de négociation du bloc </a:t>
            </a:r>
            <a:r>
              <a:rPr lang="fr-FR" b="1" dirty="0" smtClean="0"/>
              <a:t>3 </a:t>
            </a:r>
            <a:r>
              <a:rPr lang="fr-FR" b="1" dirty="0"/>
              <a:t>de la négociation obligatoire</a:t>
            </a:r>
            <a:endParaRPr lang="fr-FR" dirty="0"/>
          </a:p>
        </p:txBody>
      </p:sp>
      <p:sp>
        <p:nvSpPr>
          <p:cNvPr id="3" name="Espace réservé du contenu 2">
            <a:extLst>
              <a:ext uri="{FF2B5EF4-FFF2-40B4-BE49-F238E27FC236}">
                <a16:creationId xmlns:a16="http://schemas.microsoft.com/office/drawing/2014/main" xmlns="" id="{3CD84998-33A7-4472-940A-CA2972148285}"/>
              </a:ext>
            </a:extLst>
          </p:cNvPr>
          <p:cNvSpPr>
            <a:spLocks noGrp="1"/>
          </p:cNvSpPr>
          <p:nvPr>
            <p:ph idx="1"/>
          </p:nvPr>
        </p:nvSpPr>
        <p:spPr>
          <a:xfrm>
            <a:off x="280800" y="873760"/>
            <a:ext cx="9285316" cy="5283200"/>
          </a:xfrm>
        </p:spPr>
        <p:txBody>
          <a:bodyPr/>
          <a:lstStyle/>
          <a:p>
            <a:r>
              <a:rPr lang="fr-FR" dirty="0"/>
              <a:t>La négociation sur la </a:t>
            </a:r>
            <a:r>
              <a:rPr lang="fr-FR" b="1" dirty="0">
                <a:solidFill>
                  <a:srgbClr val="C00000"/>
                </a:solidFill>
              </a:rPr>
              <a:t>GPEC</a:t>
            </a:r>
            <a:r>
              <a:rPr lang="fr-FR" dirty="0"/>
              <a:t> </a:t>
            </a:r>
            <a:r>
              <a:rPr lang="fr-FR" dirty="0" smtClean="0"/>
              <a:t>porte </a:t>
            </a:r>
            <a:r>
              <a:rPr lang="fr-FR" dirty="0"/>
              <a:t>sur  :</a:t>
            </a:r>
          </a:p>
          <a:p>
            <a:endParaRPr lang="fr-FR" sz="800" dirty="0" smtClean="0"/>
          </a:p>
          <a:p>
            <a:pPr marL="342900" indent="-342900">
              <a:buFont typeface="+mj-lt"/>
              <a:buAutoNum type="arabicPeriod"/>
            </a:pPr>
            <a:r>
              <a:rPr lang="fr-FR" dirty="0" smtClean="0"/>
              <a:t>la </a:t>
            </a:r>
            <a:r>
              <a:rPr lang="fr-FR" dirty="0"/>
              <a:t>mise en place d'un dispositif de </a:t>
            </a:r>
            <a:r>
              <a:rPr lang="fr-FR" b="1" dirty="0">
                <a:solidFill>
                  <a:srgbClr val="C00000"/>
                </a:solidFill>
              </a:rPr>
              <a:t>gestion prévisionnelle des emplois et des compétences</a:t>
            </a:r>
            <a:r>
              <a:rPr lang="fr-FR" dirty="0"/>
              <a:t>, ainsi que sur les mesures d'accompagnement associées (formation, abondement du compte personnel de formation, validation des acquis de l'expérience, bilan de compétences…) ;</a:t>
            </a:r>
          </a:p>
          <a:p>
            <a:pPr marL="342900" indent="-342900">
              <a:buFont typeface="+mj-lt"/>
              <a:buAutoNum type="arabicPeriod"/>
            </a:pPr>
            <a:r>
              <a:rPr lang="fr-FR" dirty="0"/>
              <a:t>les conditions de la </a:t>
            </a:r>
            <a:r>
              <a:rPr lang="fr-FR" b="1" dirty="0">
                <a:solidFill>
                  <a:srgbClr val="C00000"/>
                </a:solidFill>
              </a:rPr>
              <a:t>mobilité</a:t>
            </a:r>
            <a:r>
              <a:rPr lang="fr-FR" dirty="0"/>
              <a:t> professionnelle ou géographique interne à l'entreprise ;</a:t>
            </a:r>
          </a:p>
          <a:p>
            <a:pPr marL="342900" indent="-342900">
              <a:buFont typeface="+mj-lt"/>
              <a:buAutoNum type="arabicPeriod"/>
            </a:pPr>
            <a:r>
              <a:rPr lang="fr-FR" dirty="0"/>
              <a:t>les grandes orientations à 3 ans de la </a:t>
            </a:r>
            <a:r>
              <a:rPr lang="fr-FR" b="1" dirty="0">
                <a:solidFill>
                  <a:srgbClr val="C00000"/>
                </a:solidFill>
              </a:rPr>
              <a:t>formation professionnelle </a:t>
            </a:r>
            <a:r>
              <a:rPr lang="fr-FR" dirty="0"/>
              <a:t>dans </a:t>
            </a:r>
            <a:r>
              <a:rPr lang="fr-FR" dirty="0" smtClean="0"/>
              <a:t>l'entreprise ;</a:t>
            </a:r>
            <a:endParaRPr lang="fr-FR" dirty="0"/>
          </a:p>
          <a:p>
            <a:pPr marL="342900" indent="-342900">
              <a:buFont typeface="+mj-lt"/>
              <a:buAutoNum type="arabicPeriod"/>
            </a:pPr>
            <a:r>
              <a:rPr lang="fr-FR" dirty="0"/>
              <a:t>les perspectives de recours par l'employeur aux </a:t>
            </a:r>
            <a:r>
              <a:rPr lang="fr-FR" b="1" dirty="0">
                <a:solidFill>
                  <a:srgbClr val="C00000"/>
                </a:solidFill>
              </a:rPr>
              <a:t>différents contrats de travail</a:t>
            </a:r>
            <a:r>
              <a:rPr lang="fr-FR" dirty="0"/>
              <a:t>, au travail à temps partiel et aux stages, ainsi que les moyens mis en œuvre pour diminuer le recours aux emplois précaires dans l'entreprise au profit des contrats à durée indéterminée ;</a:t>
            </a:r>
          </a:p>
          <a:p>
            <a:pPr marL="342900" indent="-342900">
              <a:buFont typeface="+mj-lt"/>
              <a:buAutoNum type="arabicPeriod"/>
            </a:pPr>
            <a:r>
              <a:rPr lang="fr-FR" dirty="0"/>
              <a:t>les conditions dans lesquelles les </a:t>
            </a:r>
            <a:r>
              <a:rPr lang="fr-FR" b="1" dirty="0">
                <a:solidFill>
                  <a:srgbClr val="C00000"/>
                </a:solidFill>
              </a:rPr>
              <a:t>entreprises sous-traitantes </a:t>
            </a:r>
            <a:r>
              <a:rPr lang="fr-FR" dirty="0"/>
              <a:t>sont informées des orientations stratégiques de l'entreprise ayant un effet sur leurs métiers, l'emploi et les compétences ;</a:t>
            </a:r>
          </a:p>
          <a:p>
            <a:pPr marL="342900" indent="-342900">
              <a:buFont typeface="+mj-lt"/>
              <a:buAutoNum type="arabicPeriod"/>
            </a:pPr>
            <a:r>
              <a:rPr lang="fr-FR" dirty="0"/>
              <a:t>le déroulement de carrière des salariés </a:t>
            </a:r>
            <a:r>
              <a:rPr lang="fr-FR" dirty="0" smtClean="0"/>
              <a:t>en </a:t>
            </a:r>
            <a:r>
              <a:rPr lang="fr-FR" b="1" dirty="0" smtClean="0">
                <a:solidFill>
                  <a:srgbClr val="C00000"/>
                </a:solidFill>
              </a:rPr>
              <a:t>responsabilité syndicale </a:t>
            </a:r>
            <a:r>
              <a:rPr lang="fr-FR" dirty="0"/>
              <a:t>et l'exercice de leurs fonctions.</a:t>
            </a:r>
          </a:p>
          <a:p>
            <a:pPr marL="342900" indent="-342900">
              <a:buFont typeface="+mj-lt"/>
              <a:buAutoNum type="arabicPeriod"/>
            </a:pPr>
            <a:r>
              <a:rPr lang="fr-FR" dirty="0"/>
              <a:t>la mise en place de </a:t>
            </a:r>
            <a:r>
              <a:rPr lang="fr-FR" b="1" dirty="0">
                <a:solidFill>
                  <a:srgbClr val="C00000"/>
                </a:solidFill>
              </a:rPr>
              <a:t>congés de mobilités </a:t>
            </a:r>
            <a:r>
              <a:rPr lang="fr-FR" dirty="0"/>
              <a:t>;</a:t>
            </a:r>
          </a:p>
          <a:p>
            <a:pPr marL="342900" indent="-342900">
              <a:buFont typeface="+mj-lt"/>
              <a:buAutoNum type="arabicPeriod"/>
            </a:pPr>
            <a:r>
              <a:rPr lang="fr-FR" dirty="0" smtClean="0"/>
              <a:t>la formation et </a:t>
            </a:r>
            <a:r>
              <a:rPr lang="fr-FR" b="1" dirty="0" smtClean="0">
                <a:solidFill>
                  <a:srgbClr val="C00000"/>
                </a:solidFill>
              </a:rPr>
              <a:t>l'insertion durable des jeunes </a:t>
            </a:r>
            <a:r>
              <a:rPr lang="fr-FR" dirty="0" smtClean="0"/>
              <a:t>dans l'emploi, l'emploi des salariés âgés et la transmission des savoirs et des compétences, les perspectives de développement de l'alternance, les modalités d'accueil des alternants et des stagiaires et l'amélioration des conditions de travail des salariés âgés.</a:t>
            </a:r>
          </a:p>
          <a:p>
            <a:pPr marL="0" indent="0">
              <a:buNone/>
            </a:pPr>
            <a:endParaRPr lang="fr-FR" dirty="0" smtClean="0"/>
          </a:p>
          <a:p>
            <a:pPr marL="0" indent="0">
              <a:buNone/>
            </a:pPr>
            <a:r>
              <a:rPr lang="fr-FR" dirty="0" smtClean="0"/>
              <a:t>	</a:t>
            </a:r>
            <a:r>
              <a:rPr lang="fr-FR" b="1" dirty="0" smtClean="0">
                <a:solidFill>
                  <a:srgbClr val="C00000"/>
                </a:solidFill>
              </a:rPr>
              <a:t>ICTAM : </a:t>
            </a:r>
            <a:r>
              <a:rPr lang="fr-FR" b="1" dirty="0" smtClean="0"/>
              <a:t>mobilité, contrats de chantier.</a:t>
            </a:r>
            <a:endParaRPr lang="fr-FR" b="1" dirty="0">
              <a:solidFill>
                <a:srgbClr val="C00000"/>
              </a:solidFill>
            </a:endParaRPr>
          </a:p>
          <a:p>
            <a:pPr marL="0" indent="0">
              <a:buNone/>
            </a:pPr>
            <a:endParaRPr lang="fr-FR" dirty="0"/>
          </a:p>
        </p:txBody>
      </p:sp>
      <p:pic>
        <p:nvPicPr>
          <p:cNvPr id="4" name="Image 3">
            <a:extLst>
              <a:ext uri="{FF2B5EF4-FFF2-40B4-BE49-F238E27FC236}">
                <a16:creationId xmlns:a16="http://schemas.microsoft.com/office/drawing/2014/main" xmlns="" id="{1765C23B-AB34-4F21-BF17-0F47E5DC8FD4}"/>
              </a:ext>
            </a:extLst>
          </p:cNvPr>
          <p:cNvPicPr>
            <a:picLocks noChangeAspect="1"/>
          </p:cNvPicPr>
          <p:nvPr/>
        </p:nvPicPr>
        <p:blipFill>
          <a:blip r:embed="rId3">
            <a:grayscl/>
          </a:blip>
          <a:stretch>
            <a:fillRect/>
          </a:stretch>
        </p:blipFill>
        <p:spPr>
          <a:xfrm>
            <a:off x="411083" y="5627423"/>
            <a:ext cx="367401" cy="330249"/>
          </a:xfrm>
          <a:prstGeom prst="rect">
            <a:avLst/>
          </a:prstGeom>
        </p:spPr>
      </p:pic>
    </p:spTree>
    <p:extLst>
      <p:ext uri="{BB962C8B-B14F-4D97-AF65-F5344CB8AC3E}">
        <p14:creationId xmlns="" xmlns:p14="http://schemas.microsoft.com/office/powerpoint/2010/main" val="343827709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4B2CD60F-FE17-4305-82CD-5F80A309EF38}"/>
              </a:ext>
            </a:extLst>
          </p:cNvPr>
          <p:cNvSpPr>
            <a:spLocks noGrp="1"/>
          </p:cNvSpPr>
          <p:nvPr>
            <p:ph type="title"/>
          </p:nvPr>
        </p:nvSpPr>
        <p:spPr/>
        <p:txBody>
          <a:bodyPr/>
          <a:lstStyle/>
          <a:p>
            <a:r>
              <a:rPr lang="fr-FR" b="1" dirty="0" smtClean="0"/>
              <a:t>Résister !</a:t>
            </a:r>
            <a:endParaRPr lang="fr-FR" b="1" dirty="0"/>
          </a:p>
        </p:txBody>
      </p:sp>
      <p:sp>
        <p:nvSpPr>
          <p:cNvPr id="3" name="Sous-titre 2">
            <a:extLst>
              <a:ext uri="{FF2B5EF4-FFF2-40B4-BE49-F238E27FC236}">
                <a16:creationId xmlns:a16="http://schemas.microsoft.com/office/drawing/2014/main" xmlns="" id="{34089927-0796-4E1A-8108-EFFB6039D3B2}"/>
              </a:ext>
            </a:extLst>
          </p:cNvPr>
          <p:cNvSpPr>
            <a:spLocks noGrp="1"/>
          </p:cNvSpPr>
          <p:nvPr>
            <p:ph idx="1"/>
          </p:nvPr>
        </p:nvSpPr>
        <p:spPr/>
        <p:txBody>
          <a:bodyPr/>
          <a:lstStyle/>
          <a:p>
            <a:pPr marL="0" lvl="0" algn="ctr">
              <a:buNone/>
            </a:pPr>
            <a:r>
              <a:rPr lang="fr-FR" sz="2000" b="1" dirty="0" smtClean="0"/>
              <a:t>Pour la CGT, ces ordonnances doivent toujours être combattues par trois moyens indispensables et complémentaires :</a:t>
            </a:r>
          </a:p>
          <a:p>
            <a:pPr lvl="0"/>
            <a:endParaRPr lang="fr-FR" dirty="0"/>
          </a:p>
          <a:p>
            <a:pPr lvl="0"/>
            <a:r>
              <a:rPr lang="fr-FR" sz="1800" b="1" dirty="0" smtClean="0">
                <a:solidFill>
                  <a:srgbClr val="C00000"/>
                </a:solidFill>
              </a:rPr>
              <a:t>Action </a:t>
            </a:r>
            <a:r>
              <a:rPr lang="fr-FR" sz="1800" b="1" dirty="0">
                <a:solidFill>
                  <a:srgbClr val="C00000"/>
                </a:solidFill>
              </a:rPr>
              <a:t>juridique </a:t>
            </a:r>
            <a:r>
              <a:rPr lang="fr-FR" sz="1800" dirty="0" smtClean="0"/>
              <a:t>sur la base des normes constitutionnelles et internationales (recours </a:t>
            </a:r>
            <a:r>
              <a:rPr lang="fr-FR" sz="1800" dirty="0"/>
              <a:t>conseil d’Etat, OIT, etc</a:t>
            </a:r>
            <a:r>
              <a:rPr lang="fr-FR" sz="1800" dirty="0" smtClean="0"/>
              <a:t>.).</a:t>
            </a:r>
          </a:p>
          <a:p>
            <a:pPr lvl="0"/>
            <a:endParaRPr lang="fr-FR" sz="1800" dirty="0"/>
          </a:p>
          <a:p>
            <a:pPr lvl="0"/>
            <a:r>
              <a:rPr lang="fr-FR" sz="1800" dirty="0" smtClean="0"/>
              <a:t>Poursuivre et amplifier le </a:t>
            </a:r>
            <a:r>
              <a:rPr lang="fr-FR" sz="1800" b="1" dirty="0">
                <a:solidFill>
                  <a:srgbClr val="C00000"/>
                </a:solidFill>
              </a:rPr>
              <a:t>débat</a:t>
            </a:r>
            <a:r>
              <a:rPr lang="fr-FR" sz="1800" dirty="0"/>
              <a:t> sur </a:t>
            </a:r>
            <a:r>
              <a:rPr lang="fr-FR" sz="1800" dirty="0" smtClean="0"/>
              <a:t>les garanties sociales nécessaires :</a:t>
            </a:r>
          </a:p>
          <a:p>
            <a:pPr marL="263525" lvl="0" indent="0">
              <a:buFontTx/>
              <a:buChar char="-"/>
            </a:pPr>
            <a:r>
              <a:rPr lang="fr-FR" sz="1800" dirty="0" smtClean="0"/>
              <a:t> pour revaloriser le travail,</a:t>
            </a:r>
          </a:p>
          <a:p>
            <a:pPr marL="263525" lvl="0" indent="0">
              <a:buFontTx/>
              <a:buChar char="-"/>
            </a:pPr>
            <a:r>
              <a:rPr lang="fr-FR" sz="1800" dirty="0" smtClean="0"/>
              <a:t> pour que les salariés puissent intervenir contre les nuisances </a:t>
            </a:r>
            <a:r>
              <a:rPr lang="fr-FR" sz="1800" dirty="0"/>
              <a:t>de la </a:t>
            </a:r>
            <a:r>
              <a:rPr lang="fr-FR" sz="1800" dirty="0" smtClean="0"/>
              <a:t>financiarisation (restructurations destructrices, « optimisation fiscale », atteintes à la santé et à l’environnement), alors que les ordonnances mettent les employeurs à l’abris de tout contrôle.</a:t>
            </a:r>
          </a:p>
          <a:p>
            <a:pPr marL="263525" lvl="0" indent="0">
              <a:buFontTx/>
              <a:buChar char="-"/>
            </a:pPr>
            <a:endParaRPr lang="fr-FR" sz="1800" dirty="0"/>
          </a:p>
          <a:p>
            <a:pPr lvl="0"/>
            <a:r>
              <a:rPr lang="fr-FR" sz="1800" b="1" dirty="0" smtClean="0">
                <a:solidFill>
                  <a:srgbClr val="C00000"/>
                </a:solidFill>
              </a:rPr>
              <a:t>Agir </a:t>
            </a:r>
            <a:r>
              <a:rPr lang="fr-FR" sz="1800" b="1" dirty="0">
                <a:solidFill>
                  <a:srgbClr val="C00000"/>
                </a:solidFill>
              </a:rPr>
              <a:t>au quotidien </a:t>
            </a:r>
            <a:r>
              <a:rPr lang="fr-FR" sz="1800" dirty="0"/>
              <a:t>face à la mise en place des nouvelles règles, pour en limiter l’impact, exploiter </a:t>
            </a:r>
            <a:r>
              <a:rPr lang="fr-FR" sz="1800" dirty="0" smtClean="0"/>
              <a:t>toutes les lacunes, imprécisions </a:t>
            </a:r>
            <a:r>
              <a:rPr lang="fr-FR" sz="1800" dirty="0"/>
              <a:t>et </a:t>
            </a:r>
            <a:r>
              <a:rPr lang="fr-FR" sz="1800" dirty="0" smtClean="0"/>
              <a:t>contradictions des ordonnances.</a:t>
            </a:r>
            <a:endParaRPr lang="fr-FR" sz="1800" dirty="0"/>
          </a:p>
          <a:p>
            <a:pPr marL="0" indent="0">
              <a:buNone/>
            </a:pPr>
            <a:endParaRPr lang="fr-FR" dirty="0"/>
          </a:p>
          <a:p>
            <a:endParaRPr lang="fr-FR" dirty="0"/>
          </a:p>
        </p:txBody>
      </p:sp>
    </p:spTree>
    <p:extLst>
      <p:ext uri="{BB962C8B-B14F-4D97-AF65-F5344CB8AC3E}">
        <p14:creationId xmlns="" xmlns:p14="http://schemas.microsoft.com/office/powerpoint/2010/main" val="1148420048"/>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21A53243-8C79-4818-9FE3-B9246032011E}"/>
              </a:ext>
            </a:extLst>
          </p:cNvPr>
          <p:cNvSpPr>
            <a:spLocks noGrp="1"/>
          </p:cNvSpPr>
          <p:nvPr>
            <p:ph type="title"/>
          </p:nvPr>
        </p:nvSpPr>
        <p:spPr/>
        <p:txBody>
          <a:bodyPr/>
          <a:lstStyle/>
          <a:p>
            <a:r>
              <a:rPr lang="fr-FR" b="1" dirty="0" smtClean="0"/>
              <a:t>Le nouvel accord de compétitivité</a:t>
            </a:r>
            <a:endParaRPr lang="fr-FR" b="1" dirty="0"/>
          </a:p>
        </p:txBody>
      </p:sp>
      <p:sp>
        <p:nvSpPr>
          <p:cNvPr id="3" name="Espace réservé du contenu 2">
            <a:extLst>
              <a:ext uri="{FF2B5EF4-FFF2-40B4-BE49-F238E27FC236}">
                <a16:creationId xmlns:a16="http://schemas.microsoft.com/office/drawing/2014/main" xmlns="" id="{7421C798-5F23-4682-BB64-4ECF03B3866A}"/>
              </a:ext>
            </a:extLst>
          </p:cNvPr>
          <p:cNvSpPr>
            <a:spLocks noGrp="1"/>
          </p:cNvSpPr>
          <p:nvPr>
            <p:ph idx="1"/>
          </p:nvPr>
        </p:nvSpPr>
        <p:spPr>
          <a:xfrm>
            <a:off x="298478" y="879975"/>
            <a:ext cx="9285316" cy="5123586"/>
          </a:xfrm>
        </p:spPr>
        <p:txBody>
          <a:bodyPr/>
          <a:lstStyle/>
          <a:p>
            <a:r>
              <a:rPr lang="fr-FR" b="1" dirty="0" smtClean="0">
                <a:solidFill>
                  <a:srgbClr val="C00000"/>
                </a:solidFill>
              </a:rPr>
              <a:t>Remplace</a:t>
            </a:r>
            <a:r>
              <a:rPr lang="fr-FR" dirty="0" smtClean="0"/>
              <a:t> les accords de maintien de l’emploi et les AMDE d’El </a:t>
            </a:r>
            <a:r>
              <a:rPr lang="fr-FR" dirty="0" err="1" smtClean="0"/>
              <a:t>Khomri</a:t>
            </a:r>
            <a:r>
              <a:rPr lang="fr-FR" dirty="0" smtClean="0"/>
              <a:t>.</a:t>
            </a:r>
          </a:p>
          <a:p>
            <a:pPr marL="266700" lvl="1" indent="-266700">
              <a:buClr>
                <a:schemeClr val="tx1"/>
              </a:buClr>
              <a:buFont typeface="Wingdings 3" panose="05040102010807070707" pitchFamily="18" charset="2"/>
              <a:buChar char=""/>
            </a:pPr>
            <a:r>
              <a:rPr lang="fr-FR" sz="1600" dirty="0" smtClean="0">
                <a:solidFill>
                  <a:schemeClr val="tx1"/>
                </a:solidFill>
              </a:rPr>
              <a:t>Pour </a:t>
            </a:r>
            <a:r>
              <a:rPr lang="fr-FR" sz="1600" dirty="0">
                <a:solidFill>
                  <a:schemeClr val="tx1"/>
                </a:solidFill>
              </a:rPr>
              <a:t>« préserver et développer l’emploi » ou simplement répondre « aux </a:t>
            </a:r>
            <a:r>
              <a:rPr lang="fr-FR" sz="1600" b="1" dirty="0">
                <a:solidFill>
                  <a:srgbClr val="C00000"/>
                </a:solidFill>
              </a:rPr>
              <a:t>nécessités liées au bon fonctionnement de l’entreprise </a:t>
            </a:r>
            <a:r>
              <a:rPr lang="fr-FR" sz="1600" dirty="0">
                <a:solidFill>
                  <a:schemeClr val="tx1"/>
                </a:solidFill>
              </a:rPr>
              <a:t>». , un accord conclu selon les nouvelles règles des ordonnances peut : </a:t>
            </a:r>
          </a:p>
          <a:p>
            <a:pPr lvl="1">
              <a:buClr>
                <a:prstClr val="white">
                  <a:lumMod val="50000"/>
                </a:prstClr>
              </a:buClr>
            </a:pPr>
            <a:r>
              <a:rPr lang="fr-FR" dirty="0">
                <a:solidFill>
                  <a:schemeClr val="tx1"/>
                </a:solidFill>
              </a:rPr>
              <a:t>Aménager la durée du travail, ses modalités d’organisation et de </a:t>
            </a:r>
            <a:r>
              <a:rPr lang="fr-FR" dirty="0" smtClean="0">
                <a:solidFill>
                  <a:schemeClr val="tx1"/>
                </a:solidFill>
              </a:rPr>
              <a:t>répartition.</a:t>
            </a:r>
            <a:endParaRPr lang="fr-FR" dirty="0">
              <a:solidFill>
                <a:schemeClr val="tx1"/>
              </a:solidFill>
            </a:endParaRPr>
          </a:p>
          <a:p>
            <a:pPr lvl="1">
              <a:buClr>
                <a:prstClr val="white">
                  <a:lumMod val="50000"/>
                </a:prstClr>
              </a:buClr>
            </a:pPr>
            <a:r>
              <a:rPr lang="fr-FR" dirty="0">
                <a:solidFill>
                  <a:schemeClr val="tx1"/>
                </a:solidFill>
              </a:rPr>
              <a:t>Aménager la rémunération dans le respect du smic et des minimas </a:t>
            </a:r>
            <a:r>
              <a:rPr lang="fr-FR" dirty="0" smtClean="0">
                <a:solidFill>
                  <a:schemeClr val="tx1"/>
                </a:solidFill>
              </a:rPr>
              <a:t>conventionnels.</a:t>
            </a:r>
            <a:endParaRPr lang="fr-FR" dirty="0">
              <a:solidFill>
                <a:schemeClr val="tx1"/>
              </a:solidFill>
            </a:endParaRPr>
          </a:p>
          <a:p>
            <a:pPr lvl="1">
              <a:buClr>
                <a:prstClr val="white">
                  <a:lumMod val="50000"/>
                </a:prstClr>
              </a:buClr>
            </a:pPr>
            <a:r>
              <a:rPr lang="fr-FR" dirty="0">
                <a:solidFill>
                  <a:schemeClr val="tx1"/>
                </a:solidFill>
              </a:rPr>
              <a:t>Déterminer les conditions de la mobilité professionnelle ou géographique interne à </a:t>
            </a:r>
            <a:r>
              <a:rPr lang="fr-FR" dirty="0" smtClean="0">
                <a:solidFill>
                  <a:schemeClr val="tx1"/>
                </a:solidFill>
              </a:rPr>
              <a:t>l’entreprise.</a:t>
            </a:r>
            <a:endParaRPr lang="fr-FR" dirty="0">
              <a:solidFill>
                <a:schemeClr val="tx1"/>
              </a:solidFill>
            </a:endParaRPr>
          </a:p>
          <a:p>
            <a:r>
              <a:rPr lang="fr-FR" dirty="0" smtClean="0"/>
              <a:t>Clauses </a:t>
            </a:r>
            <a:r>
              <a:rPr lang="fr-FR" dirty="0"/>
              <a:t>auparavant obligatoires désormais </a:t>
            </a:r>
            <a:r>
              <a:rPr lang="fr-FR" b="1" dirty="0" smtClean="0">
                <a:solidFill>
                  <a:srgbClr val="C00000"/>
                </a:solidFill>
              </a:rPr>
              <a:t>facultatives</a:t>
            </a:r>
            <a:r>
              <a:rPr lang="fr-FR" dirty="0" smtClean="0"/>
              <a:t> :</a:t>
            </a:r>
            <a:endParaRPr lang="fr-FR" dirty="0"/>
          </a:p>
          <a:p>
            <a:pPr lvl="1"/>
            <a:r>
              <a:rPr lang="fr-FR" dirty="0">
                <a:solidFill>
                  <a:schemeClr val="tx1"/>
                </a:solidFill>
              </a:rPr>
              <a:t>Préambule obligatoire mais dont l’absence n’entraine pas la </a:t>
            </a:r>
            <a:r>
              <a:rPr lang="fr-FR" dirty="0" smtClean="0">
                <a:solidFill>
                  <a:schemeClr val="tx1"/>
                </a:solidFill>
              </a:rPr>
              <a:t>nullité.</a:t>
            </a:r>
            <a:endParaRPr lang="fr-FR" dirty="0">
              <a:solidFill>
                <a:schemeClr val="tx1"/>
              </a:solidFill>
            </a:endParaRPr>
          </a:p>
          <a:p>
            <a:pPr lvl="1"/>
            <a:r>
              <a:rPr lang="fr-FR" dirty="0">
                <a:solidFill>
                  <a:schemeClr val="tx1"/>
                </a:solidFill>
              </a:rPr>
              <a:t>Modalités d’information des salariés, efforts proportionnées des dirigeants, modalités de conciliation vie professionnelle et personnelle </a:t>
            </a:r>
            <a:r>
              <a:rPr lang="fr-FR" dirty="0" smtClean="0">
                <a:solidFill>
                  <a:schemeClr val="tx1"/>
                </a:solidFill>
              </a:rPr>
              <a:t>facultatives.</a:t>
            </a:r>
            <a:endParaRPr lang="fr-FR" dirty="0">
              <a:solidFill>
                <a:schemeClr val="tx1"/>
              </a:solidFill>
            </a:endParaRPr>
          </a:p>
          <a:p>
            <a:pPr indent="-285750"/>
            <a:r>
              <a:rPr lang="fr-FR" b="1" dirty="0" smtClean="0">
                <a:solidFill>
                  <a:srgbClr val="C00000"/>
                </a:solidFill>
              </a:rPr>
              <a:t>Primauté </a:t>
            </a:r>
            <a:r>
              <a:rPr lang="fr-FR" b="1" dirty="0">
                <a:solidFill>
                  <a:srgbClr val="C00000"/>
                </a:solidFill>
              </a:rPr>
              <a:t>de l’accord sur le contrat de </a:t>
            </a:r>
            <a:r>
              <a:rPr lang="fr-FR" b="1" dirty="0" smtClean="0">
                <a:solidFill>
                  <a:srgbClr val="C00000"/>
                </a:solidFill>
              </a:rPr>
              <a:t>travail : </a:t>
            </a:r>
            <a:r>
              <a:rPr lang="fr-FR" dirty="0"/>
              <a:t>substitution de plein </a:t>
            </a:r>
            <a:r>
              <a:rPr lang="fr-FR" dirty="0" smtClean="0"/>
              <a:t>droit aux clauses contraires du contrat de travail.</a:t>
            </a:r>
          </a:p>
          <a:p>
            <a:pPr marL="266700" lvl="1" indent="-266700">
              <a:buClr>
                <a:schemeClr val="tx1"/>
              </a:buClr>
              <a:buFont typeface="Wingdings 3" panose="05040102010807070707" pitchFamily="18" charset="2"/>
              <a:buChar char=""/>
            </a:pPr>
            <a:r>
              <a:rPr lang="fr-FR" sz="1600" dirty="0" smtClean="0">
                <a:solidFill>
                  <a:schemeClr val="tx1"/>
                </a:solidFill>
              </a:rPr>
              <a:t>Le </a:t>
            </a:r>
            <a:r>
              <a:rPr lang="fr-FR" sz="1600" dirty="0">
                <a:solidFill>
                  <a:schemeClr val="tx1"/>
                </a:solidFill>
              </a:rPr>
              <a:t>salarié peut </a:t>
            </a:r>
            <a:r>
              <a:rPr lang="fr-FR" sz="1600" b="1" dirty="0">
                <a:solidFill>
                  <a:srgbClr val="C00000"/>
                </a:solidFill>
              </a:rPr>
              <a:t>refuser la modification</a:t>
            </a:r>
            <a:r>
              <a:rPr lang="fr-FR" sz="1600" dirty="0">
                <a:solidFill>
                  <a:schemeClr val="tx1"/>
                </a:solidFill>
              </a:rPr>
              <a:t> de son contrat </a:t>
            </a:r>
            <a:r>
              <a:rPr lang="fr-FR" sz="1600" dirty="0" smtClean="0">
                <a:solidFill>
                  <a:schemeClr val="tx1"/>
                </a:solidFill>
              </a:rPr>
              <a:t>résultant </a:t>
            </a:r>
            <a:r>
              <a:rPr lang="fr-FR" sz="1600" dirty="0">
                <a:solidFill>
                  <a:schemeClr val="tx1"/>
                </a:solidFill>
              </a:rPr>
              <a:t>de l’application de </a:t>
            </a:r>
            <a:r>
              <a:rPr lang="fr-FR" sz="1600" dirty="0" smtClean="0">
                <a:solidFill>
                  <a:schemeClr val="tx1"/>
                </a:solidFill>
              </a:rPr>
              <a:t>l’accord et peut alors être licencié :</a:t>
            </a:r>
            <a:endParaRPr lang="fr-FR" sz="1600" dirty="0">
              <a:solidFill>
                <a:schemeClr val="tx1"/>
              </a:solidFill>
            </a:endParaRPr>
          </a:p>
          <a:p>
            <a:pPr lvl="1"/>
            <a:r>
              <a:rPr lang="fr-FR" b="1" dirty="0" smtClean="0">
                <a:solidFill>
                  <a:srgbClr val="C00000"/>
                </a:solidFill>
              </a:rPr>
              <a:t>Licenciement </a:t>
            </a:r>
            <a:r>
              <a:rPr lang="fr-FR" b="1" dirty="0">
                <a:solidFill>
                  <a:srgbClr val="C00000"/>
                </a:solidFill>
              </a:rPr>
              <a:t>sui generis</a:t>
            </a:r>
            <a:r>
              <a:rPr lang="fr-FR" dirty="0">
                <a:solidFill>
                  <a:schemeClr val="tx1"/>
                </a:solidFill>
              </a:rPr>
              <a:t>, dont la cause ne peut être contestée </a:t>
            </a:r>
            <a:r>
              <a:rPr lang="fr-FR" dirty="0" smtClean="0">
                <a:solidFill>
                  <a:schemeClr val="tx1"/>
                </a:solidFill>
              </a:rPr>
              <a:t>.</a:t>
            </a:r>
            <a:endParaRPr lang="fr-FR" dirty="0">
              <a:solidFill>
                <a:schemeClr val="tx1"/>
              </a:solidFill>
            </a:endParaRPr>
          </a:p>
          <a:p>
            <a:pPr lvl="1"/>
            <a:r>
              <a:rPr lang="fr-FR" dirty="0">
                <a:solidFill>
                  <a:schemeClr val="tx1"/>
                </a:solidFill>
              </a:rPr>
              <a:t>Application des dispositions du </a:t>
            </a:r>
            <a:r>
              <a:rPr lang="fr-FR" b="1" dirty="0">
                <a:solidFill>
                  <a:srgbClr val="C00000"/>
                </a:solidFill>
              </a:rPr>
              <a:t>licenciement pour motif personnel </a:t>
            </a:r>
            <a:r>
              <a:rPr lang="fr-FR" dirty="0">
                <a:solidFill>
                  <a:schemeClr val="tx1"/>
                </a:solidFill>
              </a:rPr>
              <a:t>(entretien, notification, préavis, indemnité de licenciement, certificat de travail, reçu pour solde de tout compte</a:t>
            </a:r>
            <a:r>
              <a:rPr lang="fr-FR" dirty="0" smtClean="0">
                <a:solidFill>
                  <a:schemeClr val="tx1"/>
                </a:solidFill>
              </a:rPr>
              <a:t>).</a:t>
            </a:r>
            <a:endParaRPr lang="fr-FR" dirty="0">
              <a:solidFill>
                <a:schemeClr val="tx1"/>
              </a:solidFill>
            </a:endParaRPr>
          </a:p>
          <a:p>
            <a:pPr lvl="1"/>
            <a:r>
              <a:rPr lang="fr-FR" dirty="0" smtClean="0">
                <a:solidFill>
                  <a:schemeClr val="tx1"/>
                </a:solidFill>
              </a:rPr>
              <a:t>L’ordonnance ne prévoyait pas </a:t>
            </a:r>
            <a:r>
              <a:rPr lang="fr-FR" dirty="0">
                <a:solidFill>
                  <a:schemeClr val="tx1"/>
                </a:solidFill>
              </a:rPr>
              <a:t>de </a:t>
            </a:r>
            <a:r>
              <a:rPr lang="fr-FR" b="1" dirty="0">
                <a:solidFill>
                  <a:srgbClr val="C00000"/>
                </a:solidFill>
              </a:rPr>
              <a:t>parcours d’accompagnement </a:t>
            </a:r>
            <a:r>
              <a:rPr lang="fr-FR" dirty="0">
                <a:solidFill>
                  <a:schemeClr val="tx1"/>
                </a:solidFill>
              </a:rPr>
              <a:t>pour le salarié licencié mais un abondement par l’employeur du CPF </a:t>
            </a:r>
            <a:r>
              <a:rPr lang="fr-FR" dirty="0" smtClean="0">
                <a:solidFill>
                  <a:schemeClr val="tx1"/>
                </a:solidFill>
              </a:rPr>
              <a:t>. En principe rétabli par l’Assemblée Nationale.</a:t>
            </a:r>
            <a:endParaRPr lang="fr-FR" dirty="0">
              <a:solidFill>
                <a:schemeClr val="tx1"/>
              </a:solidFill>
            </a:endParaRPr>
          </a:p>
        </p:txBody>
      </p:sp>
    </p:spTree>
    <p:extLst>
      <p:ext uri="{BB962C8B-B14F-4D97-AF65-F5344CB8AC3E}">
        <p14:creationId xmlns="" xmlns:p14="http://schemas.microsoft.com/office/powerpoint/2010/main" val="973106749"/>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CEB55487-0C9F-437B-B376-E212EB5A09E3}"/>
              </a:ext>
            </a:extLst>
          </p:cNvPr>
          <p:cNvSpPr>
            <a:spLocks noGrp="1"/>
          </p:cNvSpPr>
          <p:nvPr>
            <p:ph type="title"/>
          </p:nvPr>
        </p:nvSpPr>
        <p:spPr>
          <a:xfrm>
            <a:off x="299256" y="180755"/>
            <a:ext cx="9285317" cy="515565"/>
          </a:xfrm>
        </p:spPr>
        <p:txBody>
          <a:bodyPr/>
          <a:lstStyle/>
          <a:p>
            <a:r>
              <a:rPr lang="fr-FR" sz="2000" b="1" dirty="0" smtClean="0"/>
              <a:t>Le cadre </a:t>
            </a:r>
            <a:r>
              <a:rPr lang="fr-FR" sz="2000" b="1" dirty="0"/>
              <a:t>juridique </a:t>
            </a:r>
            <a:r>
              <a:rPr lang="fr-FR" sz="2000" b="1" dirty="0" smtClean="0"/>
              <a:t>du télétravail est modifié</a:t>
            </a:r>
            <a:endParaRPr lang="fr-FR" sz="2000" b="1" dirty="0"/>
          </a:p>
        </p:txBody>
      </p:sp>
      <p:graphicFrame>
        <p:nvGraphicFramePr>
          <p:cNvPr id="5" name="Espace réservé du contenu 4">
            <a:extLst>
              <a:ext uri="{FF2B5EF4-FFF2-40B4-BE49-F238E27FC236}">
                <a16:creationId xmlns:a16="http://schemas.microsoft.com/office/drawing/2014/main" xmlns="" id="{5E9D35BE-F021-434F-838C-9E0D44569E80}"/>
              </a:ext>
            </a:extLst>
          </p:cNvPr>
          <p:cNvGraphicFramePr>
            <a:graphicFrameLocks noGrp="1"/>
          </p:cNvGraphicFramePr>
          <p:nvPr>
            <p:ph idx="1"/>
            <p:extLst>
              <p:ext uri="{D42A27DB-BD31-4B8C-83A1-F6EECF244321}">
                <p14:modId xmlns="" xmlns:p14="http://schemas.microsoft.com/office/powerpoint/2010/main" val="4283498580"/>
              </p:ext>
            </p:extLst>
          </p:nvPr>
        </p:nvGraphicFramePr>
        <p:xfrm>
          <a:off x="705668" y="1033811"/>
          <a:ext cx="8472495" cy="5040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 xmlns:p14="http://schemas.microsoft.com/office/powerpoint/2010/main" val="483712136"/>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770382D7-3B90-4550-B71B-75A97B1055FB}"/>
              </a:ext>
            </a:extLst>
          </p:cNvPr>
          <p:cNvSpPr>
            <a:spLocks noGrp="1"/>
          </p:cNvSpPr>
          <p:nvPr>
            <p:ph type="title"/>
          </p:nvPr>
        </p:nvSpPr>
        <p:spPr/>
        <p:txBody>
          <a:bodyPr/>
          <a:lstStyle/>
          <a:p>
            <a:r>
              <a:rPr lang="fr-FR" b="1" dirty="0" smtClean="0"/>
              <a:t>Les accords collectifs hors contrôle ?</a:t>
            </a:r>
            <a:endParaRPr lang="fr-FR" b="1" dirty="0"/>
          </a:p>
        </p:txBody>
      </p:sp>
      <p:graphicFrame>
        <p:nvGraphicFramePr>
          <p:cNvPr id="5" name="Espace réservé du contenu 4">
            <a:extLst>
              <a:ext uri="{FF2B5EF4-FFF2-40B4-BE49-F238E27FC236}">
                <a16:creationId xmlns:a16="http://schemas.microsoft.com/office/drawing/2014/main" xmlns="" id="{7DDF4154-FFE3-4E9D-A2B1-9ECF57242D8B}"/>
              </a:ext>
            </a:extLst>
          </p:cNvPr>
          <p:cNvGraphicFramePr>
            <a:graphicFrameLocks noGrp="1"/>
          </p:cNvGraphicFramePr>
          <p:nvPr>
            <p:ph idx="1"/>
            <p:extLst>
              <p:ext uri="{D42A27DB-BD31-4B8C-83A1-F6EECF244321}">
                <p14:modId xmlns="" xmlns:p14="http://schemas.microsoft.com/office/powerpoint/2010/main" val="1989133304"/>
              </p:ext>
            </p:extLst>
          </p:nvPr>
        </p:nvGraphicFramePr>
        <p:xfrm>
          <a:off x="897775" y="1952429"/>
          <a:ext cx="7797338" cy="42132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Espace réservé du contenu 2">
            <a:extLst>
              <a:ext uri="{FF2B5EF4-FFF2-40B4-BE49-F238E27FC236}">
                <a16:creationId xmlns:a16="http://schemas.microsoft.com/office/drawing/2014/main" xmlns="" id="{8E3AB491-93D7-472D-97FC-0C96FC8C4A1D}"/>
              </a:ext>
            </a:extLst>
          </p:cNvPr>
          <p:cNvSpPr txBox="1">
            <a:spLocks/>
          </p:cNvSpPr>
          <p:nvPr/>
        </p:nvSpPr>
        <p:spPr>
          <a:xfrm>
            <a:off x="219795" y="963703"/>
            <a:ext cx="9285316" cy="4303104"/>
          </a:xfrm>
          <a:prstGeom prst="rect">
            <a:avLst/>
          </a:prstGeom>
        </p:spPr>
        <p:txBody>
          <a:bodyPr/>
          <a:lstStyle>
            <a:lvl1pPr marL="266700" indent="-266700" algn="just" defTabSz="457200" rtl="0" eaLnBrk="1" latinLnBrk="0" hangingPunct="1">
              <a:spcBef>
                <a:spcPct val="20000"/>
              </a:spcBef>
              <a:buClr>
                <a:schemeClr val="tx1"/>
              </a:buClr>
              <a:buFont typeface="Wingdings 3" panose="05040102010807070707" pitchFamily="18" charset="2"/>
              <a:buChar char=""/>
              <a:defRPr lang="fr-FR" sz="1600" kern="1200" dirty="0" smtClean="0">
                <a:solidFill>
                  <a:schemeClr val="tx1"/>
                </a:solidFill>
                <a:latin typeface="+mn-lt"/>
                <a:ea typeface="+mn-ea"/>
                <a:cs typeface="Arial"/>
              </a:defRPr>
            </a:lvl1pPr>
            <a:lvl2pPr marL="742950" indent="-285750" algn="just" defTabSz="457200" rtl="0" eaLnBrk="1" latinLnBrk="0" hangingPunct="1">
              <a:spcBef>
                <a:spcPct val="20000"/>
              </a:spcBef>
              <a:buClr>
                <a:schemeClr val="bg1">
                  <a:lumMod val="50000"/>
                </a:schemeClr>
              </a:buClr>
              <a:buFont typeface="Arial" panose="020B0604020202020204" pitchFamily="34" charset="0"/>
              <a:buChar char="‒"/>
              <a:defRPr lang="fr-FR" sz="1400" kern="1200" dirty="0" smtClean="0">
                <a:solidFill>
                  <a:schemeClr val="tx1">
                    <a:lumMod val="65000"/>
                    <a:lumOff val="35000"/>
                  </a:schemeClr>
                </a:solidFill>
                <a:latin typeface="+mn-lt"/>
                <a:ea typeface="+mn-ea"/>
                <a:cs typeface="Arial"/>
              </a:defRPr>
            </a:lvl2pPr>
            <a:lvl3pPr marL="1143000" indent="-228600" algn="l" defTabSz="457200" rtl="0" eaLnBrk="1" latinLnBrk="0" hangingPunct="1">
              <a:spcBef>
                <a:spcPct val="20000"/>
              </a:spcBef>
              <a:buFont typeface="Arial"/>
              <a:buChar char="•"/>
              <a:defRPr sz="1200" kern="1200">
                <a:solidFill>
                  <a:schemeClr val="bg1">
                    <a:lumMod val="50000"/>
                  </a:schemeClr>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fr-FR" sz="2000" dirty="0" smtClean="0"/>
              <a:t>Les ordonnances ont aussi </a:t>
            </a:r>
            <a:r>
              <a:rPr lang="fr-FR" sz="2000" dirty="0"/>
              <a:t>pour finalité de </a:t>
            </a:r>
            <a:r>
              <a:rPr lang="fr-FR" sz="2000" b="1" dirty="0" smtClean="0">
                <a:solidFill>
                  <a:srgbClr val="C00000"/>
                </a:solidFill>
              </a:rPr>
              <a:t>« sécuriser » </a:t>
            </a:r>
            <a:r>
              <a:rPr lang="fr-FR" sz="2000" dirty="0" smtClean="0"/>
              <a:t>les</a:t>
            </a:r>
            <a:r>
              <a:rPr lang="fr-FR" sz="2000" dirty="0" smtClean="0">
                <a:solidFill>
                  <a:srgbClr val="C00000"/>
                </a:solidFill>
              </a:rPr>
              <a:t> </a:t>
            </a:r>
            <a:r>
              <a:rPr lang="fr-FR" sz="2000" dirty="0" smtClean="0"/>
              <a:t>accords une </a:t>
            </a:r>
            <a:r>
              <a:rPr lang="fr-FR" sz="2000" dirty="0"/>
              <a:t>fois qu’ils ont été conclus. A cette fin, le contrôle du juge est </a:t>
            </a:r>
            <a:r>
              <a:rPr lang="fr-FR" sz="2000" dirty="0" smtClean="0"/>
              <a:t>réduit</a:t>
            </a:r>
            <a:r>
              <a:rPr lang="fr-FR" sz="2000" dirty="0"/>
              <a:t>.</a:t>
            </a:r>
            <a:endParaRPr lang="fr-FR" sz="2000" b="1" dirty="0">
              <a:solidFill>
                <a:srgbClr val="C00000"/>
              </a:solidFill>
            </a:endParaRPr>
          </a:p>
        </p:txBody>
      </p:sp>
    </p:spTree>
    <p:extLst>
      <p:ext uri="{BB962C8B-B14F-4D97-AF65-F5344CB8AC3E}">
        <p14:creationId xmlns="" xmlns:p14="http://schemas.microsoft.com/office/powerpoint/2010/main" val="4006465647"/>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899AE7BB-E1DE-44FA-85AA-380DE67E68C2}"/>
              </a:ext>
            </a:extLst>
          </p:cNvPr>
          <p:cNvSpPr>
            <a:spLocks noGrp="1"/>
          </p:cNvSpPr>
          <p:nvPr>
            <p:ph type="title"/>
          </p:nvPr>
        </p:nvSpPr>
        <p:spPr/>
        <p:txBody>
          <a:bodyPr/>
          <a:lstStyle/>
          <a:p>
            <a:r>
              <a:rPr lang="fr-FR" b="1" dirty="0" smtClean="0"/>
              <a:t>« L’assouplissement » </a:t>
            </a:r>
            <a:r>
              <a:rPr lang="fr-FR" b="1" dirty="0"/>
              <a:t>de </a:t>
            </a:r>
            <a:r>
              <a:rPr lang="fr-FR" b="1" dirty="0" smtClean="0"/>
              <a:t>la motivation </a:t>
            </a:r>
            <a:r>
              <a:rPr lang="fr-FR" b="1" dirty="0"/>
              <a:t>du licenciement </a:t>
            </a:r>
          </a:p>
        </p:txBody>
      </p:sp>
      <p:sp>
        <p:nvSpPr>
          <p:cNvPr id="3" name="Espace réservé du contenu 2">
            <a:extLst>
              <a:ext uri="{FF2B5EF4-FFF2-40B4-BE49-F238E27FC236}">
                <a16:creationId xmlns:a16="http://schemas.microsoft.com/office/drawing/2014/main" xmlns="" id="{4B198A70-1BCD-4488-967A-15703FEABB2C}"/>
              </a:ext>
            </a:extLst>
          </p:cNvPr>
          <p:cNvSpPr>
            <a:spLocks noGrp="1"/>
          </p:cNvSpPr>
          <p:nvPr>
            <p:ph idx="1"/>
          </p:nvPr>
        </p:nvSpPr>
        <p:spPr>
          <a:xfrm>
            <a:off x="275258" y="1162547"/>
            <a:ext cx="9285316" cy="4706464"/>
          </a:xfrm>
        </p:spPr>
        <p:txBody>
          <a:bodyPr/>
          <a:lstStyle/>
          <a:p>
            <a:r>
              <a:rPr lang="fr-FR" dirty="0"/>
              <a:t>Objectif ? </a:t>
            </a:r>
            <a:r>
              <a:rPr lang="fr-FR" b="1" dirty="0" smtClean="0">
                <a:solidFill>
                  <a:srgbClr val="C00000"/>
                </a:solidFill>
              </a:rPr>
              <a:t>Rompre avec </a:t>
            </a:r>
            <a:r>
              <a:rPr lang="fr-FR" b="1" dirty="0">
                <a:solidFill>
                  <a:srgbClr val="C00000"/>
                </a:solidFill>
              </a:rPr>
              <a:t>la jurisprudence </a:t>
            </a:r>
            <a:r>
              <a:rPr lang="fr-FR" dirty="0" smtClean="0"/>
              <a:t>selon laquelle « la </a:t>
            </a:r>
            <a:r>
              <a:rPr lang="fr-FR" dirty="0"/>
              <a:t>lettre de licenciement fixe les limites du litige et une absence de motif (ou une insuffisance ou imprécision de motif) rend le licenciement sans cause réelle et </a:t>
            </a:r>
            <a:r>
              <a:rPr lang="fr-FR" dirty="0" smtClean="0"/>
              <a:t>sérieuse ».</a:t>
            </a:r>
          </a:p>
          <a:p>
            <a:endParaRPr lang="fr-FR" sz="800" dirty="0"/>
          </a:p>
          <a:p>
            <a:r>
              <a:rPr lang="fr-FR" dirty="0"/>
              <a:t>Les </a:t>
            </a:r>
            <a:r>
              <a:rPr lang="fr-FR" b="1" dirty="0">
                <a:solidFill>
                  <a:srgbClr val="C00000"/>
                </a:solidFill>
              </a:rPr>
              <a:t>motifs de licenciement peuvent être précisés postérieurement à la notification </a:t>
            </a:r>
            <a:r>
              <a:rPr lang="fr-FR" dirty="0"/>
              <a:t>par </a:t>
            </a:r>
            <a:r>
              <a:rPr lang="fr-FR" dirty="0" smtClean="0"/>
              <a:t>l’employeur, à son initiative </a:t>
            </a:r>
            <a:r>
              <a:rPr lang="fr-FR" dirty="0"/>
              <a:t>ou </a:t>
            </a:r>
            <a:r>
              <a:rPr lang="fr-FR" dirty="0" smtClean="0"/>
              <a:t>à la demande </a:t>
            </a:r>
            <a:r>
              <a:rPr lang="fr-FR" dirty="0"/>
              <a:t>du salarié (dans un délai de 15 jours par </a:t>
            </a:r>
            <a:r>
              <a:rPr lang="fr-FR" dirty="0" smtClean="0"/>
              <a:t>LRAR). </a:t>
            </a:r>
            <a:endParaRPr lang="fr-FR" dirty="0"/>
          </a:p>
          <a:p>
            <a:pPr marL="457200" lvl="1" indent="0">
              <a:buNone/>
            </a:pPr>
            <a:endParaRPr lang="fr-FR" sz="800" dirty="0"/>
          </a:p>
          <a:p>
            <a:r>
              <a:rPr lang="fr-FR" dirty="0"/>
              <a:t>L’employeur pourra utiliser un </a:t>
            </a:r>
            <a:r>
              <a:rPr lang="fr-FR" b="1" dirty="0">
                <a:solidFill>
                  <a:srgbClr val="C00000"/>
                </a:solidFill>
              </a:rPr>
              <a:t>modèle type </a:t>
            </a:r>
            <a:r>
              <a:rPr lang="fr-FR" dirty="0"/>
              <a:t>de lettre de notification de licenciement (pour motif personnel ou économique</a:t>
            </a:r>
            <a:r>
              <a:rPr lang="fr-FR" dirty="0" smtClean="0"/>
              <a:t>).</a:t>
            </a:r>
          </a:p>
          <a:p>
            <a:endParaRPr lang="fr-FR" sz="800" dirty="0" smtClean="0"/>
          </a:p>
          <a:p>
            <a:r>
              <a:rPr lang="fr-FR" dirty="0"/>
              <a:t>L’insuffisance de motivation devient un simple </a:t>
            </a:r>
            <a:r>
              <a:rPr lang="fr-FR" b="1" dirty="0">
                <a:solidFill>
                  <a:srgbClr val="C00000"/>
                </a:solidFill>
              </a:rPr>
              <a:t>vice de </a:t>
            </a:r>
            <a:r>
              <a:rPr lang="fr-FR" b="1" dirty="0" smtClean="0">
                <a:solidFill>
                  <a:srgbClr val="C00000"/>
                </a:solidFill>
              </a:rPr>
              <a:t>forme</a:t>
            </a:r>
            <a:r>
              <a:rPr lang="fr-FR" dirty="0" smtClean="0">
                <a:solidFill>
                  <a:srgbClr val="C00000"/>
                </a:solidFill>
              </a:rPr>
              <a:t>.</a:t>
            </a:r>
            <a:endParaRPr lang="fr-FR" dirty="0"/>
          </a:p>
          <a:p>
            <a:pPr lvl="1"/>
            <a:r>
              <a:rPr lang="fr-FR" sz="1500" dirty="0">
                <a:solidFill>
                  <a:schemeClr val="tx1"/>
                </a:solidFill>
              </a:rPr>
              <a:t>À défaut pour le salarié d’avoir demandé à l’employeur de préciser les motifs du licenciement, l’irrégularité constituée par l’insuffisance de motivation ne prive pas à elle seule le licenciement de cause réelle et </a:t>
            </a:r>
            <a:r>
              <a:rPr lang="fr-FR" sz="1500" dirty="0" smtClean="0">
                <a:solidFill>
                  <a:schemeClr val="tx1"/>
                </a:solidFill>
              </a:rPr>
              <a:t>sérieuse.</a:t>
            </a:r>
            <a:endParaRPr lang="fr-FR" sz="1500" dirty="0">
              <a:solidFill>
                <a:schemeClr val="tx1"/>
              </a:solidFill>
            </a:endParaRPr>
          </a:p>
          <a:p>
            <a:pPr lvl="1"/>
            <a:r>
              <a:rPr lang="fr-FR" sz="1500" dirty="0" smtClean="0">
                <a:solidFill>
                  <a:schemeClr val="tx1"/>
                </a:solidFill>
              </a:rPr>
              <a:t>Si </a:t>
            </a:r>
            <a:r>
              <a:rPr lang="fr-FR" sz="1500" dirty="0">
                <a:solidFill>
                  <a:schemeClr val="tx1"/>
                </a:solidFill>
              </a:rPr>
              <a:t>le salarié a demandé des précisions, le vice de motivation rend le licenciement sans cause réelle et sérieuse.</a:t>
            </a:r>
          </a:p>
          <a:p>
            <a:pPr marL="457200" lvl="1" indent="0">
              <a:buNone/>
            </a:pPr>
            <a:endParaRPr lang="fr-FR" sz="800" dirty="0"/>
          </a:p>
          <a:p>
            <a:r>
              <a:rPr lang="fr-FR" b="1" dirty="0">
                <a:solidFill>
                  <a:srgbClr val="C00000"/>
                </a:solidFill>
              </a:rPr>
              <a:t>La fin du motif contaminant :</a:t>
            </a:r>
            <a:r>
              <a:rPr lang="fr-FR" dirty="0"/>
              <a:t> désormais, en cas de pluralité de motifs de licenciement, si l’un porte atteinte à une liberté fondamentale, cela n’empêche pas les juges d’examiner les autres </a:t>
            </a:r>
            <a:r>
              <a:rPr lang="fr-FR" dirty="0" smtClean="0"/>
              <a:t>griefs et de minorer éventuellement l’indemnité due au salarié.</a:t>
            </a:r>
            <a:endParaRPr lang="fr-FR" dirty="0"/>
          </a:p>
          <a:p>
            <a:endParaRPr lang="fr-FR" dirty="0"/>
          </a:p>
          <a:p>
            <a:pPr marL="457200" lvl="1" indent="0">
              <a:buNone/>
            </a:pPr>
            <a:endParaRPr lang="fr-FR" dirty="0"/>
          </a:p>
        </p:txBody>
      </p:sp>
    </p:spTree>
    <p:extLst>
      <p:ext uri="{BB962C8B-B14F-4D97-AF65-F5344CB8AC3E}">
        <p14:creationId xmlns="" xmlns:p14="http://schemas.microsoft.com/office/powerpoint/2010/main" val="61799037"/>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0A8C73F3-F451-4528-99C0-9FD6C1C03E18}"/>
              </a:ext>
            </a:extLst>
          </p:cNvPr>
          <p:cNvSpPr>
            <a:spLocks noGrp="1"/>
          </p:cNvSpPr>
          <p:nvPr>
            <p:ph type="title"/>
          </p:nvPr>
        </p:nvSpPr>
        <p:spPr>
          <a:xfrm>
            <a:off x="310341" y="115747"/>
            <a:ext cx="9285317" cy="515565"/>
          </a:xfrm>
        </p:spPr>
        <p:txBody>
          <a:bodyPr/>
          <a:lstStyle/>
          <a:p>
            <a:r>
              <a:rPr lang="fr-FR" sz="2000" b="1" dirty="0"/>
              <a:t>Le barème d’indemnisation </a:t>
            </a:r>
            <a:r>
              <a:rPr lang="fr-FR" sz="2000" b="1" dirty="0" smtClean="0"/>
              <a:t>en </a:t>
            </a:r>
            <a:r>
              <a:rPr lang="fr-FR" sz="2000" b="1" dirty="0"/>
              <a:t>cas de licenciement sans cause réelle et </a:t>
            </a:r>
            <a:r>
              <a:rPr lang="fr-FR" sz="2000" b="1" dirty="0" smtClean="0"/>
              <a:t>sérieuse</a:t>
            </a:r>
            <a:endParaRPr lang="fr-FR" sz="1800" b="1" dirty="0"/>
          </a:p>
        </p:txBody>
      </p:sp>
      <p:sp>
        <p:nvSpPr>
          <p:cNvPr id="6" name="Espace réservé du contenu 5">
            <a:extLst>
              <a:ext uri="{FF2B5EF4-FFF2-40B4-BE49-F238E27FC236}">
                <a16:creationId xmlns:a16="http://schemas.microsoft.com/office/drawing/2014/main" xmlns="" id="{0BA785D4-88CC-4BBC-861E-5535C8E5F505}"/>
              </a:ext>
            </a:extLst>
          </p:cNvPr>
          <p:cNvSpPr txBox="1">
            <a:spLocks/>
          </p:cNvSpPr>
          <p:nvPr/>
        </p:nvSpPr>
        <p:spPr>
          <a:xfrm>
            <a:off x="331213" y="834559"/>
            <a:ext cx="9285316" cy="4706464"/>
          </a:xfrm>
          <a:prstGeom prst="rect">
            <a:avLst/>
          </a:prstGeom>
        </p:spPr>
        <p:txBody>
          <a:bodyPr/>
          <a:lstStyle>
            <a:lvl1pPr marL="266700" indent="-266700" algn="just" defTabSz="457200" rtl="0" eaLnBrk="1" latinLnBrk="0" hangingPunct="1">
              <a:spcBef>
                <a:spcPct val="20000"/>
              </a:spcBef>
              <a:buClr>
                <a:schemeClr val="tx1"/>
              </a:buClr>
              <a:buFont typeface="Wingdings 3" panose="05040102010807070707" pitchFamily="18" charset="2"/>
              <a:buChar char=""/>
              <a:defRPr lang="fr-FR" sz="1600" kern="1200" dirty="0" smtClean="0">
                <a:solidFill>
                  <a:schemeClr val="tx1"/>
                </a:solidFill>
                <a:latin typeface="+mn-lt"/>
                <a:ea typeface="+mn-ea"/>
                <a:cs typeface="Arial"/>
              </a:defRPr>
            </a:lvl1pPr>
            <a:lvl2pPr marL="742950" indent="-285750" algn="just" defTabSz="457200" rtl="0" eaLnBrk="1" latinLnBrk="0" hangingPunct="1">
              <a:spcBef>
                <a:spcPct val="20000"/>
              </a:spcBef>
              <a:buClr>
                <a:schemeClr val="bg1">
                  <a:lumMod val="50000"/>
                </a:schemeClr>
              </a:buClr>
              <a:buFont typeface="Arial" panose="020B0604020202020204" pitchFamily="34" charset="0"/>
              <a:buChar char="‒"/>
              <a:defRPr lang="fr-FR" sz="1400" kern="1200" dirty="0" smtClean="0">
                <a:solidFill>
                  <a:schemeClr val="tx1">
                    <a:lumMod val="65000"/>
                    <a:lumOff val="35000"/>
                  </a:schemeClr>
                </a:solidFill>
                <a:latin typeface="+mn-lt"/>
                <a:ea typeface="+mn-ea"/>
                <a:cs typeface="Arial"/>
              </a:defRPr>
            </a:lvl2pPr>
            <a:lvl3pPr marL="1143000" indent="-228600" algn="l" defTabSz="457200" rtl="0" eaLnBrk="1" latinLnBrk="0" hangingPunct="1">
              <a:spcBef>
                <a:spcPct val="20000"/>
              </a:spcBef>
              <a:buFont typeface="Arial"/>
              <a:buChar char="•"/>
              <a:defRPr sz="1200" kern="1200">
                <a:solidFill>
                  <a:schemeClr val="bg1">
                    <a:lumMod val="50000"/>
                  </a:schemeClr>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fr-FR" dirty="0"/>
              <a:t>Le juge </a:t>
            </a:r>
            <a:r>
              <a:rPr lang="fr-FR" b="1" dirty="0" smtClean="0">
                <a:solidFill>
                  <a:srgbClr val="C00000"/>
                </a:solidFill>
              </a:rPr>
              <a:t>doit </a:t>
            </a:r>
            <a:r>
              <a:rPr lang="fr-FR" b="1" dirty="0">
                <a:solidFill>
                  <a:srgbClr val="C00000"/>
                </a:solidFill>
              </a:rPr>
              <a:t>respecter un plancher et un plafond</a:t>
            </a:r>
            <a:r>
              <a:rPr lang="fr-FR" dirty="0"/>
              <a:t>, déterminés en fonction de l’effectif de l’entreprise et de l’ancienneté du </a:t>
            </a:r>
            <a:r>
              <a:rPr lang="fr-FR" dirty="0" smtClean="0"/>
              <a:t>salarié.</a:t>
            </a:r>
            <a:endParaRPr lang="fr-FR" dirty="0"/>
          </a:p>
          <a:p>
            <a:r>
              <a:rPr lang="fr-FR" b="1" dirty="0" smtClean="0">
                <a:solidFill>
                  <a:srgbClr val="C00000"/>
                </a:solidFill>
              </a:rPr>
              <a:t>Base </a:t>
            </a:r>
            <a:r>
              <a:rPr lang="fr-FR" b="1" dirty="0">
                <a:solidFill>
                  <a:srgbClr val="C00000"/>
                </a:solidFill>
              </a:rPr>
              <a:t>de </a:t>
            </a:r>
            <a:r>
              <a:rPr lang="fr-FR" b="1" dirty="0" smtClean="0">
                <a:solidFill>
                  <a:srgbClr val="C00000"/>
                </a:solidFill>
              </a:rPr>
              <a:t>calcul :</a:t>
            </a:r>
            <a:r>
              <a:rPr lang="fr-FR" b="1" dirty="0" smtClean="0"/>
              <a:t> </a:t>
            </a:r>
            <a:r>
              <a:rPr lang="fr-FR" dirty="0" smtClean="0"/>
              <a:t>en </a:t>
            </a:r>
            <a:r>
              <a:rPr lang="fr-FR" dirty="0"/>
              <a:t>mois de salaire brut sans précision de la période à prendre en </a:t>
            </a:r>
            <a:r>
              <a:rPr lang="fr-FR" dirty="0" smtClean="0"/>
              <a:t>compte.</a:t>
            </a:r>
            <a:endParaRPr lang="fr-FR" dirty="0"/>
          </a:p>
          <a:p>
            <a:r>
              <a:rPr lang="fr-FR" dirty="0"/>
              <a:t>Possibilité pour le juge de prendre en compte les </a:t>
            </a:r>
            <a:r>
              <a:rPr lang="fr-FR" b="1" dirty="0">
                <a:solidFill>
                  <a:srgbClr val="C00000"/>
                </a:solidFill>
              </a:rPr>
              <a:t>indemnités de licenciement </a:t>
            </a:r>
            <a:r>
              <a:rPr lang="fr-FR" dirty="0"/>
              <a:t>dans la fixation du montant de l’indemnité (!) </a:t>
            </a:r>
            <a:r>
              <a:rPr lang="fr-FR" dirty="0" smtClean="0"/>
              <a:t>(l’Assemblée Nationale a rajouté «</a:t>
            </a:r>
            <a:r>
              <a:rPr lang="fr-FR" dirty="0"/>
              <a:t> à l’exception de l’indemnité légale </a:t>
            </a:r>
            <a:r>
              <a:rPr lang="fr-FR" dirty="0" smtClean="0"/>
              <a:t>»).</a:t>
            </a:r>
            <a:endParaRPr lang="fr-FR" dirty="0"/>
          </a:p>
          <a:p>
            <a:r>
              <a:rPr lang="fr-FR" dirty="0"/>
              <a:t>Cette indemnité </a:t>
            </a:r>
            <a:r>
              <a:rPr lang="fr-FR" dirty="0" smtClean="0"/>
              <a:t>est </a:t>
            </a:r>
            <a:r>
              <a:rPr lang="fr-FR" b="1" dirty="0">
                <a:solidFill>
                  <a:srgbClr val="C00000"/>
                </a:solidFill>
              </a:rPr>
              <a:t>cumulable</a:t>
            </a:r>
            <a:r>
              <a:rPr lang="fr-FR" dirty="0"/>
              <a:t> avec d’autres indemnités dans la limite des maximas.</a:t>
            </a:r>
          </a:p>
          <a:p>
            <a:pPr marL="0" indent="0">
              <a:buNone/>
            </a:pPr>
            <a:endParaRPr lang="fr-FR" dirty="0"/>
          </a:p>
          <a:p>
            <a:endParaRPr lang="fr-FR" dirty="0"/>
          </a:p>
          <a:p>
            <a:endParaRPr lang="fr-FR" dirty="0"/>
          </a:p>
          <a:p>
            <a:endParaRPr lang="fr-FR" dirty="0"/>
          </a:p>
          <a:p>
            <a:endParaRPr lang="fr-FR" dirty="0"/>
          </a:p>
          <a:p>
            <a:endParaRPr lang="fr-FR" dirty="0"/>
          </a:p>
          <a:p>
            <a:endParaRPr lang="fr-FR" dirty="0"/>
          </a:p>
          <a:p>
            <a:endParaRPr lang="fr-FR" dirty="0"/>
          </a:p>
          <a:p>
            <a:endParaRPr lang="fr-FR" dirty="0"/>
          </a:p>
          <a:p>
            <a:pPr marL="0" indent="0">
              <a:buNone/>
            </a:pPr>
            <a:endParaRPr lang="fr-FR" dirty="0"/>
          </a:p>
        </p:txBody>
      </p:sp>
      <p:graphicFrame>
        <p:nvGraphicFramePr>
          <p:cNvPr id="8" name="Espace réservé du contenu 7">
            <a:extLst>
              <a:ext uri="{FF2B5EF4-FFF2-40B4-BE49-F238E27FC236}">
                <a16:creationId xmlns:a16="http://schemas.microsoft.com/office/drawing/2014/main" xmlns="" id="{F830DB0B-7FD8-498F-ADAE-5B17CD184428}"/>
              </a:ext>
            </a:extLst>
          </p:cNvPr>
          <p:cNvGraphicFramePr>
            <a:graphicFrameLocks noGrp="1"/>
          </p:cNvGraphicFramePr>
          <p:nvPr>
            <p:ph idx="1"/>
            <p:extLst>
              <p:ext uri="{D42A27DB-BD31-4B8C-83A1-F6EECF244321}">
                <p14:modId xmlns="" xmlns:p14="http://schemas.microsoft.com/office/powerpoint/2010/main" val="4167178979"/>
              </p:ext>
            </p:extLst>
          </p:nvPr>
        </p:nvGraphicFramePr>
        <p:xfrm>
          <a:off x="289499" y="2855726"/>
          <a:ext cx="9285288" cy="3230880"/>
        </p:xfrm>
        <a:graphic>
          <a:graphicData uri="http://schemas.openxmlformats.org/drawingml/2006/table">
            <a:tbl>
              <a:tblPr firstRow="1" bandRow="1">
                <a:tableStyleId>{5C22544A-7EE6-4342-B048-85BDC9FD1C3A}</a:tableStyleId>
              </a:tblPr>
              <a:tblGrid>
                <a:gridCol w="2941381">
                  <a:extLst>
                    <a:ext uri="{9D8B030D-6E8A-4147-A177-3AD203B41FA5}">
                      <a16:colId xmlns:a16="http://schemas.microsoft.com/office/drawing/2014/main" xmlns="" val="2804756127"/>
                    </a:ext>
                  </a:extLst>
                </a:gridCol>
                <a:gridCol w="2377440">
                  <a:extLst>
                    <a:ext uri="{9D8B030D-6E8A-4147-A177-3AD203B41FA5}">
                      <a16:colId xmlns:a16="http://schemas.microsoft.com/office/drawing/2014/main" xmlns="" val="3837085825"/>
                    </a:ext>
                  </a:extLst>
                </a:gridCol>
                <a:gridCol w="3966467">
                  <a:extLst>
                    <a:ext uri="{9D8B030D-6E8A-4147-A177-3AD203B41FA5}">
                      <a16:colId xmlns:a16="http://schemas.microsoft.com/office/drawing/2014/main" xmlns="" val="2172853778"/>
                    </a:ext>
                  </a:extLst>
                </a:gridCol>
              </a:tblGrid>
              <a:tr h="370840">
                <a:tc>
                  <a:txBody>
                    <a:bodyPr/>
                    <a:lstStyle/>
                    <a:p>
                      <a:pPr algn="ctr"/>
                      <a:endParaRPr lang="fr-FR" sz="1400" dirty="0"/>
                    </a:p>
                  </a:txBody>
                  <a:tcPr anchor="ctr"/>
                </a:tc>
                <a:tc>
                  <a:txBody>
                    <a:bodyPr/>
                    <a:lstStyle/>
                    <a:p>
                      <a:pPr algn="ctr"/>
                      <a:r>
                        <a:rPr lang="fr-FR" sz="1400" dirty="0"/>
                        <a:t>Licenciement prononcé avant le 24/09/17</a:t>
                      </a:r>
                    </a:p>
                  </a:txBody>
                  <a:tcPr anchor="ctr"/>
                </a:tc>
                <a:tc>
                  <a:txBody>
                    <a:bodyPr/>
                    <a:lstStyle/>
                    <a:p>
                      <a:pPr algn="ctr"/>
                      <a:r>
                        <a:rPr lang="fr-FR" sz="1400" dirty="0"/>
                        <a:t>Licenciement prononcé après le 24/09/17</a:t>
                      </a:r>
                    </a:p>
                  </a:txBody>
                  <a:tcPr anchor="ctr"/>
                </a:tc>
                <a:extLst>
                  <a:ext uri="{0D108BD9-81ED-4DB2-BD59-A6C34878D82A}">
                    <a16:rowId xmlns:a16="http://schemas.microsoft.com/office/drawing/2014/main" xmlns="" val="1940800949"/>
                  </a:ext>
                </a:extLst>
              </a:tr>
              <a:tr h="370840">
                <a:tc>
                  <a:txBody>
                    <a:bodyPr/>
                    <a:lstStyle/>
                    <a:p>
                      <a:pPr algn="ctr"/>
                      <a:r>
                        <a:rPr lang="fr-FR" sz="1400" b="1" dirty="0"/>
                        <a:t>Salarié &gt; 2 ans d’ancienneté dans une entreprise </a:t>
                      </a:r>
                      <a:r>
                        <a:rPr lang="fr-FR" sz="1400" b="1" dirty="0" smtClean="0"/>
                        <a:t>d’au moins </a:t>
                      </a:r>
                      <a:r>
                        <a:rPr lang="fr-FR" sz="1400" b="1" dirty="0"/>
                        <a:t>11 salariés</a:t>
                      </a:r>
                    </a:p>
                  </a:txBody>
                  <a:tcPr anchor="ctr"/>
                </a:tc>
                <a:tc>
                  <a:txBody>
                    <a:bodyPr/>
                    <a:lstStyle/>
                    <a:p>
                      <a:pPr algn="ctr"/>
                      <a:r>
                        <a:rPr lang="fr-FR" sz="1400" dirty="0"/>
                        <a:t>Indemnité minimale d’au moins 6 mois de salaire</a:t>
                      </a:r>
                    </a:p>
                  </a:txBody>
                  <a:tcPr anchor="ctr"/>
                </a:tc>
                <a:tc>
                  <a:txBody>
                    <a:bodyPr/>
                    <a:lstStyle/>
                    <a:p>
                      <a:pPr algn="ctr"/>
                      <a:r>
                        <a:rPr lang="fr-FR" sz="1400" dirty="0"/>
                        <a:t>Indemnités minimale et maximale selon le barème</a:t>
                      </a:r>
                    </a:p>
                  </a:txBody>
                  <a:tcPr anchor="ctr"/>
                </a:tc>
                <a:extLst>
                  <a:ext uri="{0D108BD9-81ED-4DB2-BD59-A6C34878D82A}">
                    <a16:rowId xmlns:a16="http://schemas.microsoft.com/office/drawing/2014/main" xmlns="" val="1047121165"/>
                  </a:ext>
                </a:extLst>
              </a:tr>
              <a:tr h="370840">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fr-FR" sz="1400" b="1" dirty="0"/>
                        <a:t>Salarié &lt; 2 ans d’ancienneté dans une entreprise </a:t>
                      </a:r>
                      <a:r>
                        <a:rPr lang="fr-FR" sz="1400" b="1" dirty="0" smtClean="0"/>
                        <a:t>de moins de </a:t>
                      </a:r>
                      <a:r>
                        <a:rPr lang="fr-FR" sz="1400" b="1" dirty="0"/>
                        <a:t>11 salariés</a:t>
                      </a:r>
                    </a:p>
                    <a:p>
                      <a:pPr algn="ctr"/>
                      <a:endParaRPr lang="fr-FR" sz="1400" b="1" dirty="0"/>
                    </a:p>
                  </a:txBody>
                  <a:tcPr anchor="ctr"/>
                </a:tc>
                <a:tc rowSpan="3">
                  <a:txBody>
                    <a:bodyPr/>
                    <a:lstStyle/>
                    <a:p>
                      <a:pPr algn="ctr"/>
                      <a:r>
                        <a:rPr lang="fr-FR" sz="1400" dirty="0" smtClean="0"/>
                        <a:t>Indemnité </a:t>
                      </a:r>
                      <a:r>
                        <a:rPr lang="fr-FR" sz="1400" dirty="0"/>
                        <a:t>évaluée par le juge en fonction du préjudice subi</a:t>
                      </a:r>
                    </a:p>
                  </a:txBody>
                  <a:tcPr anchor="ctr"/>
                </a:tc>
                <a:tc>
                  <a:txBody>
                    <a:bodyPr/>
                    <a:lstStyle/>
                    <a:p>
                      <a:pPr algn="ctr"/>
                      <a:r>
                        <a:rPr lang="fr-FR" sz="1400" dirty="0"/>
                        <a:t>Indemnité minimale dérogatoire et maximale selon le barème</a:t>
                      </a:r>
                    </a:p>
                  </a:txBody>
                  <a:tcPr anchor="ctr"/>
                </a:tc>
                <a:extLst>
                  <a:ext uri="{0D108BD9-81ED-4DB2-BD59-A6C34878D82A}">
                    <a16:rowId xmlns:a16="http://schemas.microsoft.com/office/drawing/2014/main" xmlns="" val="3840891344"/>
                  </a:ext>
                </a:extLst>
              </a:tr>
              <a:tr h="370840">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fr-FR" sz="1400" b="1" dirty="0"/>
                        <a:t>Salarié &gt; 2 ans d’ancienneté dans une entreprise </a:t>
                      </a:r>
                      <a:r>
                        <a:rPr lang="fr-FR" sz="1400" b="1" dirty="0" smtClean="0"/>
                        <a:t>de moins de </a:t>
                      </a:r>
                      <a:r>
                        <a:rPr lang="fr-FR" sz="1400" b="1" dirty="0"/>
                        <a:t>11 salariés</a:t>
                      </a:r>
                    </a:p>
                    <a:p>
                      <a:pPr algn="ctr"/>
                      <a:endParaRPr lang="fr-FR" sz="1400" b="1" dirty="0"/>
                    </a:p>
                  </a:txBody>
                  <a:tcPr anchor="ctr"/>
                </a:tc>
                <a:tc vMerge="1">
                  <a:txBody>
                    <a:bodyPr/>
                    <a:lstStyle/>
                    <a:p>
                      <a:endParaRPr lang="fr-FR" dirty="0"/>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fr-FR" sz="1400" dirty="0"/>
                        <a:t>Indemnité minimale dérogatoire et maximale selon le barème</a:t>
                      </a:r>
                    </a:p>
                  </a:txBody>
                  <a:tcPr anchor="ctr"/>
                </a:tc>
                <a:extLst>
                  <a:ext uri="{0D108BD9-81ED-4DB2-BD59-A6C34878D82A}">
                    <a16:rowId xmlns:a16="http://schemas.microsoft.com/office/drawing/2014/main" xmlns="" val="1950838474"/>
                  </a:ext>
                </a:extLst>
              </a:tr>
              <a:tr h="370840">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fr-FR" sz="1400" b="1" dirty="0"/>
                        <a:t>Salarié &lt; 2 ans d’ancienneté dans une entreprise </a:t>
                      </a:r>
                      <a:r>
                        <a:rPr lang="fr-FR" sz="1400" b="1" dirty="0" smtClean="0"/>
                        <a:t>d’au moins 11 </a:t>
                      </a:r>
                      <a:r>
                        <a:rPr lang="fr-FR" sz="1400" b="1" dirty="0"/>
                        <a:t>salariés</a:t>
                      </a:r>
                    </a:p>
                    <a:p>
                      <a:pPr algn="ctr"/>
                      <a:endParaRPr lang="fr-FR" sz="1400" b="1" dirty="0"/>
                    </a:p>
                  </a:txBody>
                  <a:tcPr anchor="ctr"/>
                </a:tc>
                <a:tc vMerge="1">
                  <a:txBody>
                    <a:bodyPr/>
                    <a:lstStyle/>
                    <a:p>
                      <a:endParaRPr lang="fr-FR" dirty="0"/>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fr-FR" sz="1400" dirty="0"/>
                        <a:t>Indemnités minimale et maximale selon le barème</a:t>
                      </a:r>
                    </a:p>
                    <a:p>
                      <a:pPr algn="ctr"/>
                      <a:endParaRPr lang="fr-FR" sz="1400" dirty="0"/>
                    </a:p>
                  </a:txBody>
                  <a:tcPr anchor="ctr"/>
                </a:tc>
                <a:extLst>
                  <a:ext uri="{0D108BD9-81ED-4DB2-BD59-A6C34878D82A}">
                    <a16:rowId xmlns:a16="http://schemas.microsoft.com/office/drawing/2014/main" xmlns="" val="4163682393"/>
                  </a:ext>
                </a:extLst>
              </a:tr>
            </a:tbl>
          </a:graphicData>
        </a:graphic>
      </p:graphicFrame>
    </p:spTree>
    <p:extLst>
      <p:ext uri="{BB962C8B-B14F-4D97-AF65-F5344CB8AC3E}">
        <p14:creationId xmlns="" xmlns:p14="http://schemas.microsoft.com/office/powerpoint/2010/main" val="1891254917"/>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72CDF0E6-5BAB-4763-B5D1-F4CC020FF487}"/>
              </a:ext>
            </a:extLst>
          </p:cNvPr>
          <p:cNvSpPr>
            <a:spLocks noGrp="1"/>
          </p:cNvSpPr>
          <p:nvPr>
            <p:ph type="title"/>
          </p:nvPr>
        </p:nvSpPr>
        <p:spPr/>
        <p:txBody>
          <a:bodyPr/>
          <a:lstStyle/>
          <a:p>
            <a:r>
              <a:rPr lang="fr-FR" b="1" dirty="0" smtClean="0"/>
              <a:t>Barème d’indemnisation</a:t>
            </a:r>
            <a:endParaRPr lang="fr-FR" b="1" dirty="0"/>
          </a:p>
        </p:txBody>
      </p:sp>
      <p:pic>
        <p:nvPicPr>
          <p:cNvPr id="6" name="Image 5" descr="Afficher/réduire ">
            <a:extLst>
              <a:ext uri="{FF2B5EF4-FFF2-40B4-BE49-F238E27FC236}">
                <a16:creationId xmlns:a16="http://schemas.microsoft.com/office/drawing/2014/main" xmlns="" id="{ED67C42B-265E-4347-BED5-C1901F7AE0CB}"/>
              </a:ext>
            </a:extLst>
          </p:cNvPr>
          <p:cNvPicPr/>
          <p:nvPr/>
        </p:nvPicPr>
        <p:blipFill>
          <a:blip r:embed="rId3">
            <a:duotone>
              <a:prstClr val="black"/>
              <a:srgbClr val="D9C3A5">
                <a:tint val="50000"/>
                <a:satMod val="180000"/>
              </a:srgbClr>
            </a:duotone>
            <a:extLst>
              <a:ext uri="{28A0092B-C50C-407E-A947-70E740481C1C}">
                <a14:useLocalDpi xmlns="" xmlns:a14="http://schemas.microsoft.com/office/drawing/2010/main" val="0"/>
              </a:ext>
            </a:extLst>
          </a:blip>
          <a:srcRect/>
          <a:stretch>
            <a:fillRect/>
          </a:stretch>
        </p:blipFill>
        <p:spPr bwMode="auto">
          <a:xfrm>
            <a:off x="4478153" y="359511"/>
            <a:ext cx="4393868" cy="5778961"/>
          </a:xfrm>
          <a:prstGeom prst="rect">
            <a:avLst/>
          </a:prstGeom>
          <a:noFill/>
          <a:ln>
            <a:noFill/>
          </a:ln>
        </p:spPr>
      </p:pic>
    </p:spTree>
    <p:extLst>
      <p:ext uri="{BB962C8B-B14F-4D97-AF65-F5344CB8AC3E}">
        <p14:creationId xmlns="" xmlns:p14="http://schemas.microsoft.com/office/powerpoint/2010/main" val="2717813490"/>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0A8C73F3-F451-4528-99C0-9FD6C1C03E18}"/>
              </a:ext>
            </a:extLst>
          </p:cNvPr>
          <p:cNvSpPr>
            <a:spLocks noGrp="1"/>
          </p:cNvSpPr>
          <p:nvPr>
            <p:ph type="title"/>
          </p:nvPr>
        </p:nvSpPr>
        <p:spPr>
          <a:xfrm>
            <a:off x="331213" y="68411"/>
            <a:ext cx="9285317" cy="515565"/>
          </a:xfrm>
        </p:spPr>
        <p:txBody>
          <a:bodyPr/>
          <a:lstStyle/>
          <a:p>
            <a:pPr algn="just"/>
            <a:r>
              <a:rPr lang="fr-FR" sz="2000" b="1" dirty="0"/>
              <a:t>Cas </a:t>
            </a:r>
            <a:r>
              <a:rPr lang="fr-FR" sz="2000" b="1" dirty="0" smtClean="0"/>
              <a:t>d’exception à l’application </a:t>
            </a:r>
            <a:r>
              <a:rPr lang="fr-FR" sz="2000" b="1" dirty="0"/>
              <a:t>du </a:t>
            </a:r>
            <a:r>
              <a:rPr lang="fr-FR" sz="2000" b="1" dirty="0" smtClean="0"/>
              <a:t>barème et autres sanctions </a:t>
            </a:r>
            <a:endParaRPr lang="fr-FR" sz="1800" b="1" dirty="0"/>
          </a:p>
        </p:txBody>
      </p:sp>
      <p:sp>
        <p:nvSpPr>
          <p:cNvPr id="6" name="Espace réservé du contenu 5">
            <a:extLst>
              <a:ext uri="{FF2B5EF4-FFF2-40B4-BE49-F238E27FC236}">
                <a16:creationId xmlns:a16="http://schemas.microsoft.com/office/drawing/2014/main" xmlns="" id="{0BA785D4-88CC-4BBC-861E-5535C8E5F505}"/>
              </a:ext>
            </a:extLst>
          </p:cNvPr>
          <p:cNvSpPr txBox="1">
            <a:spLocks/>
          </p:cNvSpPr>
          <p:nvPr/>
        </p:nvSpPr>
        <p:spPr>
          <a:xfrm>
            <a:off x="331213" y="925868"/>
            <a:ext cx="9285316" cy="4706464"/>
          </a:xfrm>
          <a:prstGeom prst="rect">
            <a:avLst/>
          </a:prstGeom>
        </p:spPr>
        <p:txBody>
          <a:bodyPr/>
          <a:lstStyle>
            <a:lvl1pPr marL="266700" indent="-266700" algn="just" defTabSz="457200" rtl="0" eaLnBrk="1" latinLnBrk="0" hangingPunct="1">
              <a:spcBef>
                <a:spcPct val="20000"/>
              </a:spcBef>
              <a:buClr>
                <a:schemeClr val="tx1"/>
              </a:buClr>
              <a:buFont typeface="Wingdings 3" panose="05040102010807070707" pitchFamily="18" charset="2"/>
              <a:buChar char=""/>
              <a:defRPr lang="fr-FR" sz="1600" kern="1200" dirty="0" smtClean="0">
                <a:solidFill>
                  <a:schemeClr val="tx1"/>
                </a:solidFill>
                <a:latin typeface="+mn-lt"/>
                <a:ea typeface="+mn-ea"/>
                <a:cs typeface="Arial"/>
              </a:defRPr>
            </a:lvl1pPr>
            <a:lvl2pPr marL="742950" indent="-285750" algn="just" defTabSz="457200" rtl="0" eaLnBrk="1" latinLnBrk="0" hangingPunct="1">
              <a:spcBef>
                <a:spcPct val="20000"/>
              </a:spcBef>
              <a:buClr>
                <a:schemeClr val="bg1">
                  <a:lumMod val="50000"/>
                </a:schemeClr>
              </a:buClr>
              <a:buFont typeface="Arial" panose="020B0604020202020204" pitchFamily="34" charset="0"/>
              <a:buChar char="‒"/>
              <a:defRPr lang="fr-FR" sz="1400" kern="1200" dirty="0" smtClean="0">
                <a:solidFill>
                  <a:schemeClr val="tx1">
                    <a:lumMod val="65000"/>
                    <a:lumOff val="35000"/>
                  </a:schemeClr>
                </a:solidFill>
                <a:latin typeface="+mn-lt"/>
                <a:ea typeface="+mn-ea"/>
                <a:cs typeface="Arial"/>
              </a:defRPr>
            </a:lvl2pPr>
            <a:lvl3pPr marL="1143000" indent="-228600" algn="l" defTabSz="457200" rtl="0" eaLnBrk="1" latinLnBrk="0" hangingPunct="1">
              <a:spcBef>
                <a:spcPct val="20000"/>
              </a:spcBef>
              <a:buFont typeface="Arial"/>
              <a:buChar char="•"/>
              <a:defRPr sz="1200" kern="1200">
                <a:solidFill>
                  <a:schemeClr val="bg1">
                    <a:lumMod val="50000"/>
                  </a:schemeClr>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fr-FR" dirty="0"/>
              <a:t>Le barème obligatoire n’est pas applicable en cas de </a:t>
            </a:r>
            <a:r>
              <a:rPr lang="fr-FR" b="1" dirty="0">
                <a:solidFill>
                  <a:srgbClr val="C00000"/>
                </a:solidFill>
              </a:rPr>
              <a:t>licenciement </a:t>
            </a:r>
            <a:r>
              <a:rPr lang="fr-FR" b="1" dirty="0" smtClean="0">
                <a:solidFill>
                  <a:srgbClr val="C00000"/>
                </a:solidFill>
              </a:rPr>
              <a:t>nul</a:t>
            </a:r>
            <a:r>
              <a:rPr lang="fr-FR" dirty="0" smtClean="0">
                <a:solidFill>
                  <a:srgbClr val="C00000"/>
                </a:solidFill>
              </a:rPr>
              <a:t> </a:t>
            </a:r>
            <a:r>
              <a:rPr lang="fr-FR" dirty="0" smtClean="0"/>
              <a:t>(discrimination, harcèlement, atteinte à une liberté fondamentale).</a:t>
            </a:r>
            <a:endParaRPr lang="fr-FR" dirty="0"/>
          </a:p>
          <a:p>
            <a:pPr lvl="1"/>
            <a:r>
              <a:rPr lang="fr-FR" sz="1600" dirty="0">
                <a:solidFill>
                  <a:schemeClr val="tx1"/>
                </a:solidFill>
              </a:rPr>
              <a:t>Dans ce cas, </a:t>
            </a:r>
            <a:r>
              <a:rPr lang="fr-FR" sz="1600" dirty="0" smtClean="0">
                <a:solidFill>
                  <a:schemeClr val="tx1"/>
                </a:solidFill>
              </a:rPr>
              <a:t>en l’absence de réintégration,  versement  d’une indemnité </a:t>
            </a:r>
            <a:r>
              <a:rPr lang="fr-FR" sz="1600" dirty="0">
                <a:solidFill>
                  <a:schemeClr val="tx1"/>
                </a:solidFill>
              </a:rPr>
              <a:t>d’au moins 6 mois de </a:t>
            </a:r>
            <a:r>
              <a:rPr lang="fr-FR" sz="1600" dirty="0" smtClean="0">
                <a:solidFill>
                  <a:schemeClr val="tx1"/>
                </a:solidFill>
              </a:rPr>
              <a:t>salaire. </a:t>
            </a:r>
            <a:endParaRPr lang="fr-FR" sz="1600" dirty="0">
              <a:solidFill>
                <a:schemeClr val="tx1"/>
              </a:solidFill>
            </a:endParaRPr>
          </a:p>
          <a:p>
            <a:pPr marL="457200" lvl="1" indent="0">
              <a:buNone/>
            </a:pPr>
            <a:endParaRPr lang="fr-FR" sz="800" dirty="0"/>
          </a:p>
          <a:p>
            <a:r>
              <a:rPr lang="fr-FR" dirty="0"/>
              <a:t>Les </a:t>
            </a:r>
            <a:r>
              <a:rPr lang="fr-FR" b="1" dirty="0">
                <a:solidFill>
                  <a:srgbClr val="C00000"/>
                </a:solidFill>
              </a:rPr>
              <a:t>irrégularités de procédure </a:t>
            </a:r>
            <a:r>
              <a:rPr lang="fr-FR" dirty="0"/>
              <a:t>demeurent sanctionnées par une indemnité d’un mois de </a:t>
            </a:r>
            <a:r>
              <a:rPr lang="fr-FR" dirty="0" smtClean="0"/>
              <a:t>salaire.</a:t>
            </a:r>
            <a:endParaRPr lang="fr-FR" dirty="0"/>
          </a:p>
          <a:p>
            <a:pPr lvl="1"/>
            <a:r>
              <a:rPr lang="fr-FR" sz="1600" dirty="0">
                <a:solidFill>
                  <a:schemeClr val="tx1"/>
                </a:solidFill>
              </a:rPr>
              <a:t>Toutefois, le non respect des garanties conventionnelles ou statutaires qui prévoient la consultation d’une instance préalablement au licenciement (conseil ou commission de discipline) ne constitue plus une garantie de fond mais de forme </a:t>
            </a:r>
            <a:r>
              <a:rPr lang="fr-FR" sz="1600" dirty="0" smtClean="0">
                <a:solidFill>
                  <a:schemeClr val="tx1"/>
                </a:solidFill>
              </a:rPr>
              <a:t> </a:t>
            </a:r>
            <a:r>
              <a:rPr lang="fr-FR" sz="1600" dirty="0">
                <a:solidFill>
                  <a:schemeClr val="tx1"/>
                </a:solidFill>
              </a:rPr>
              <a:t>sanctionnée par </a:t>
            </a:r>
            <a:r>
              <a:rPr lang="fr-FR" sz="1600" dirty="0" smtClean="0">
                <a:solidFill>
                  <a:schemeClr val="tx1"/>
                </a:solidFill>
              </a:rPr>
              <a:t> une indemnité  d’1 </a:t>
            </a:r>
            <a:r>
              <a:rPr lang="fr-FR" sz="1600" dirty="0">
                <a:solidFill>
                  <a:schemeClr val="tx1"/>
                </a:solidFill>
              </a:rPr>
              <a:t>mois de </a:t>
            </a:r>
            <a:r>
              <a:rPr lang="fr-FR" sz="1600" dirty="0" smtClean="0">
                <a:solidFill>
                  <a:schemeClr val="tx1"/>
                </a:solidFill>
              </a:rPr>
              <a:t>salaire.</a:t>
            </a:r>
            <a:endParaRPr lang="fr-FR" sz="1600" dirty="0">
              <a:solidFill>
                <a:schemeClr val="tx1"/>
              </a:solidFill>
            </a:endParaRPr>
          </a:p>
          <a:p>
            <a:pPr marL="457200" lvl="1" indent="0">
              <a:buNone/>
            </a:pPr>
            <a:endParaRPr lang="fr-FR" sz="800" dirty="0"/>
          </a:p>
          <a:p>
            <a:r>
              <a:rPr lang="fr-FR" b="1" dirty="0">
                <a:solidFill>
                  <a:srgbClr val="C00000"/>
                </a:solidFill>
              </a:rPr>
              <a:t>Licenciement </a:t>
            </a:r>
            <a:r>
              <a:rPr lang="fr-FR" b="1" dirty="0" smtClean="0">
                <a:solidFill>
                  <a:srgbClr val="C00000"/>
                </a:solidFill>
              </a:rPr>
              <a:t>économique :</a:t>
            </a:r>
            <a:endParaRPr lang="fr-FR" b="1" dirty="0">
              <a:solidFill>
                <a:srgbClr val="C00000"/>
              </a:solidFill>
            </a:endParaRPr>
          </a:p>
          <a:p>
            <a:pPr lvl="1"/>
            <a:r>
              <a:rPr lang="fr-FR" sz="1600" dirty="0">
                <a:solidFill>
                  <a:schemeClr val="tx1"/>
                </a:solidFill>
              </a:rPr>
              <a:t>Nul (pour défaut de validation/homologation du PSE) : indemnité de 6 mois de salaire (au lieu de 12 mois</a:t>
            </a:r>
            <a:r>
              <a:rPr lang="fr-FR" sz="1600" dirty="0" smtClean="0">
                <a:solidFill>
                  <a:schemeClr val="tx1"/>
                </a:solidFill>
              </a:rPr>
              <a:t>).</a:t>
            </a:r>
            <a:endParaRPr lang="fr-FR" sz="1600" dirty="0">
              <a:solidFill>
                <a:schemeClr val="tx1"/>
              </a:solidFill>
            </a:endParaRPr>
          </a:p>
          <a:p>
            <a:pPr lvl="1"/>
            <a:r>
              <a:rPr lang="fr-FR" sz="1600" dirty="0">
                <a:solidFill>
                  <a:schemeClr val="tx1"/>
                </a:solidFill>
              </a:rPr>
              <a:t>Non-respect de la priorité de réembauchage : indemnité d’un mois de salaire (au lieu de 2</a:t>
            </a:r>
            <a:r>
              <a:rPr lang="fr-FR" sz="1600" dirty="0" smtClean="0">
                <a:solidFill>
                  <a:schemeClr val="tx1"/>
                </a:solidFill>
              </a:rPr>
              <a:t>).</a:t>
            </a:r>
            <a:endParaRPr lang="fr-FR" sz="1600" dirty="0">
              <a:solidFill>
                <a:schemeClr val="tx1"/>
              </a:solidFill>
            </a:endParaRPr>
          </a:p>
          <a:p>
            <a:pPr marL="457200" lvl="1" indent="0">
              <a:buNone/>
            </a:pPr>
            <a:endParaRPr lang="fr-FR" sz="800" dirty="0"/>
          </a:p>
          <a:p>
            <a:r>
              <a:rPr lang="fr-FR" b="1" dirty="0">
                <a:solidFill>
                  <a:srgbClr val="C00000"/>
                </a:solidFill>
              </a:rPr>
              <a:t>AT/MP :</a:t>
            </a:r>
            <a:r>
              <a:rPr lang="fr-FR" dirty="0"/>
              <a:t> licenciement abusif et versement d’indemnité de 6 mois de salaire (au lieu de 12</a:t>
            </a:r>
            <a:r>
              <a:rPr lang="fr-FR" dirty="0" smtClean="0"/>
              <a:t>) :</a:t>
            </a:r>
            <a:endParaRPr lang="fr-FR" dirty="0"/>
          </a:p>
          <a:p>
            <a:pPr lvl="1"/>
            <a:r>
              <a:rPr lang="fr-FR" sz="1600" dirty="0">
                <a:solidFill>
                  <a:schemeClr val="tx1"/>
                </a:solidFill>
              </a:rPr>
              <a:t>en cas de manquement </a:t>
            </a:r>
            <a:r>
              <a:rPr lang="fr-FR" sz="1600" dirty="0" smtClean="0">
                <a:solidFill>
                  <a:schemeClr val="tx1"/>
                </a:solidFill>
              </a:rPr>
              <a:t>de </a:t>
            </a:r>
            <a:r>
              <a:rPr lang="fr-FR" sz="1600" dirty="0">
                <a:solidFill>
                  <a:schemeClr val="tx1"/>
                </a:solidFill>
              </a:rPr>
              <a:t>l’employeur à son obligation de réintégration dans le précédent emploi ou emploi </a:t>
            </a:r>
            <a:r>
              <a:rPr lang="fr-FR" sz="1600" dirty="0" smtClean="0">
                <a:solidFill>
                  <a:schemeClr val="tx1"/>
                </a:solidFill>
              </a:rPr>
              <a:t>équivalent.</a:t>
            </a:r>
            <a:endParaRPr lang="fr-FR" sz="1600" dirty="0">
              <a:solidFill>
                <a:schemeClr val="tx1"/>
              </a:solidFill>
            </a:endParaRPr>
          </a:p>
          <a:p>
            <a:pPr lvl="1"/>
            <a:r>
              <a:rPr lang="fr-FR" sz="1600" dirty="0">
                <a:solidFill>
                  <a:schemeClr val="tx1"/>
                </a:solidFill>
              </a:rPr>
              <a:t>en cas de manquement à l’employeur à l’obligation de reclassement après une </a:t>
            </a:r>
            <a:r>
              <a:rPr lang="fr-FR" sz="1600" dirty="0" smtClean="0">
                <a:solidFill>
                  <a:schemeClr val="tx1"/>
                </a:solidFill>
              </a:rPr>
              <a:t>inaptitude.</a:t>
            </a:r>
            <a:endParaRPr lang="fr-FR" sz="1600" dirty="0">
              <a:solidFill>
                <a:schemeClr val="tx1"/>
              </a:solidFill>
            </a:endParaRPr>
          </a:p>
          <a:p>
            <a:endParaRPr lang="fr-FR" sz="800" dirty="0"/>
          </a:p>
          <a:p>
            <a:r>
              <a:rPr lang="fr-FR" b="1" dirty="0">
                <a:solidFill>
                  <a:srgbClr val="C00000"/>
                </a:solidFill>
              </a:rPr>
              <a:t>Résiliation judiciaire / prise d’acte : </a:t>
            </a:r>
            <a:r>
              <a:rPr lang="fr-FR" dirty="0"/>
              <a:t>application du </a:t>
            </a:r>
            <a:r>
              <a:rPr lang="fr-FR" dirty="0" smtClean="0"/>
              <a:t>barème (sauf requalification en licenciement nul).</a:t>
            </a:r>
            <a:endParaRPr lang="fr-FR" dirty="0"/>
          </a:p>
          <a:p>
            <a:endParaRPr lang="fr-FR" dirty="0"/>
          </a:p>
          <a:p>
            <a:endParaRPr lang="fr-FR" dirty="0"/>
          </a:p>
          <a:p>
            <a:endParaRPr lang="fr-FR" dirty="0"/>
          </a:p>
          <a:p>
            <a:endParaRPr lang="fr-FR" dirty="0"/>
          </a:p>
          <a:p>
            <a:endParaRPr lang="fr-FR" dirty="0"/>
          </a:p>
          <a:p>
            <a:endParaRPr lang="fr-FR" dirty="0"/>
          </a:p>
          <a:p>
            <a:endParaRPr lang="fr-FR" dirty="0"/>
          </a:p>
          <a:p>
            <a:pPr marL="0" indent="0">
              <a:buNone/>
            </a:pPr>
            <a:endParaRPr lang="fr-FR" dirty="0"/>
          </a:p>
        </p:txBody>
      </p:sp>
    </p:spTree>
    <p:extLst>
      <p:ext uri="{BB962C8B-B14F-4D97-AF65-F5344CB8AC3E}">
        <p14:creationId xmlns="" xmlns:p14="http://schemas.microsoft.com/office/powerpoint/2010/main" val="2425788755"/>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D7062BDF-125E-4F57-992A-75A30A57270C}"/>
              </a:ext>
            </a:extLst>
          </p:cNvPr>
          <p:cNvSpPr>
            <a:spLocks noGrp="1"/>
          </p:cNvSpPr>
          <p:nvPr>
            <p:ph type="title"/>
          </p:nvPr>
        </p:nvSpPr>
        <p:spPr>
          <a:xfrm>
            <a:off x="310341" y="47609"/>
            <a:ext cx="9285317" cy="515565"/>
          </a:xfrm>
        </p:spPr>
        <p:txBody>
          <a:bodyPr/>
          <a:lstStyle/>
          <a:p>
            <a:r>
              <a:rPr lang="fr-FR" b="1" dirty="0"/>
              <a:t>Un nouveau régime autonome de rupture de contrat</a:t>
            </a:r>
          </a:p>
        </p:txBody>
      </p:sp>
      <p:sp>
        <p:nvSpPr>
          <p:cNvPr id="3" name="Espace réservé du contenu 2">
            <a:extLst>
              <a:ext uri="{FF2B5EF4-FFF2-40B4-BE49-F238E27FC236}">
                <a16:creationId xmlns:a16="http://schemas.microsoft.com/office/drawing/2014/main" xmlns="" id="{257C5EC8-D90A-442C-9188-8937A5BD37DE}"/>
              </a:ext>
            </a:extLst>
          </p:cNvPr>
          <p:cNvSpPr>
            <a:spLocks noGrp="1"/>
          </p:cNvSpPr>
          <p:nvPr>
            <p:ph idx="1"/>
          </p:nvPr>
        </p:nvSpPr>
        <p:spPr>
          <a:xfrm>
            <a:off x="280800" y="963579"/>
            <a:ext cx="9285316" cy="5429725"/>
          </a:xfrm>
        </p:spPr>
        <p:txBody>
          <a:bodyPr/>
          <a:lstStyle/>
          <a:p>
            <a:r>
              <a:rPr lang="fr-FR" b="1" dirty="0">
                <a:solidFill>
                  <a:srgbClr val="C00000"/>
                </a:solidFill>
              </a:rPr>
              <a:t>En dehors de difficultés économiques</a:t>
            </a:r>
            <a:r>
              <a:rPr lang="fr-FR" dirty="0"/>
              <a:t>, un accord collectif, validé par l’administration, définit les conditions et modalités de la rupture d’un commun accord du contrat de </a:t>
            </a:r>
            <a:r>
              <a:rPr lang="fr-FR" dirty="0" smtClean="0"/>
              <a:t>travail.</a:t>
            </a:r>
            <a:endParaRPr lang="fr-FR" dirty="0"/>
          </a:p>
          <a:p>
            <a:pPr lvl="1"/>
            <a:r>
              <a:rPr lang="fr-FR" sz="1600" dirty="0">
                <a:solidFill>
                  <a:schemeClr val="tx1"/>
                </a:solidFill>
              </a:rPr>
              <a:t>Non imposable aux salariés</a:t>
            </a:r>
          </a:p>
          <a:p>
            <a:pPr lvl="1"/>
            <a:r>
              <a:rPr lang="fr-FR" sz="1600" dirty="0">
                <a:solidFill>
                  <a:schemeClr val="tx1"/>
                </a:solidFill>
              </a:rPr>
              <a:t>Contreparties financières pour certaines entreprises pour revitaliser les bassins d’emploi</a:t>
            </a:r>
          </a:p>
          <a:p>
            <a:pPr lvl="1"/>
            <a:r>
              <a:rPr lang="fr-FR" sz="1600" dirty="0">
                <a:solidFill>
                  <a:schemeClr val="tx1"/>
                </a:solidFill>
              </a:rPr>
              <a:t>Indemnité spécifique de rupture + chômage pour le salarié</a:t>
            </a:r>
          </a:p>
          <a:p>
            <a:pPr lvl="1"/>
            <a:r>
              <a:rPr lang="fr-FR" sz="1600" dirty="0">
                <a:solidFill>
                  <a:schemeClr val="tx1"/>
                </a:solidFill>
              </a:rPr>
              <a:t>Contenu de l’accord fixé par la loi (possible de rajouter d’autres mesures)</a:t>
            </a:r>
          </a:p>
          <a:p>
            <a:endParaRPr lang="fr-FR" sz="800" dirty="0"/>
          </a:p>
          <a:p>
            <a:r>
              <a:rPr lang="fr-FR" b="1" dirty="0"/>
              <a:t>Deux possibilités </a:t>
            </a:r>
            <a:r>
              <a:rPr lang="fr-FR" dirty="0"/>
              <a:t>pour un employeur de mettre en place des </a:t>
            </a:r>
            <a:r>
              <a:rPr lang="fr-FR" b="1" dirty="0">
                <a:solidFill>
                  <a:srgbClr val="C00000"/>
                </a:solidFill>
              </a:rPr>
              <a:t>départs volontaires collectifs </a:t>
            </a:r>
            <a:r>
              <a:rPr lang="fr-FR" dirty="0"/>
              <a:t>:</a:t>
            </a:r>
          </a:p>
          <a:p>
            <a:pPr lvl="1"/>
            <a:r>
              <a:rPr lang="fr-FR" sz="1600" dirty="0">
                <a:solidFill>
                  <a:schemeClr val="tx1"/>
                </a:solidFill>
              </a:rPr>
              <a:t>Soit un accord de rupture conventionnelle collective sans avoir à justifier de difficultés économiques</a:t>
            </a:r>
          </a:p>
          <a:p>
            <a:pPr lvl="1"/>
            <a:r>
              <a:rPr lang="fr-FR" sz="1600" dirty="0">
                <a:solidFill>
                  <a:schemeClr val="tx1"/>
                </a:solidFill>
              </a:rPr>
              <a:t>Soit dans le cadre d’un PSE en cas de difficultés économiques nécessitant de procéder également à des licenciements </a:t>
            </a:r>
            <a:r>
              <a:rPr lang="fr-FR" sz="1600" dirty="0" smtClean="0">
                <a:solidFill>
                  <a:schemeClr val="tx1"/>
                </a:solidFill>
              </a:rPr>
              <a:t>(plan de départs volontaires).</a:t>
            </a:r>
            <a:endParaRPr lang="fr-FR" sz="1600" dirty="0">
              <a:solidFill>
                <a:schemeClr val="tx1"/>
              </a:solidFill>
            </a:endParaRPr>
          </a:p>
          <a:p>
            <a:pPr marL="457200" lvl="1" indent="0">
              <a:buNone/>
            </a:pPr>
            <a:endParaRPr lang="fr-FR" sz="800" dirty="0"/>
          </a:p>
          <a:p>
            <a:r>
              <a:rPr lang="fr-FR" dirty="0"/>
              <a:t>Les conditions de validité de l’accord sont celles de l’article L2232-12CT au 01 mai 2018 : </a:t>
            </a:r>
            <a:r>
              <a:rPr lang="fr-FR" b="1" dirty="0">
                <a:solidFill>
                  <a:srgbClr val="C00000"/>
                </a:solidFill>
              </a:rPr>
              <a:t>accord majoritaire ou validé par référendum</a:t>
            </a:r>
            <a:r>
              <a:rPr lang="fr-FR" b="1" dirty="0" smtClean="0">
                <a:solidFill>
                  <a:srgbClr val="C00000"/>
                </a:solidFill>
              </a:rPr>
              <a:t>.</a:t>
            </a:r>
          </a:p>
          <a:p>
            <a:endParaRPr lang="fr-FR" sz="800" b="1" dirty="0" smtClean="0">
              <a:solidFill>
                <a:srgbClr val="C00000"/>
              </a:solidFill>
            </a:endParaRPr>
          </a:p>
          <a:p>
            <a:r>
              <a:rPr lang="fr-FR" dirty="0"/>
              <a:t>Le CE (ou CSE) est </a:t>
            </a:r>
            <a:r>
              <a:rPr lang="fr-FR" b="1" dirty="0">
                <a:solidFill>
                  <a:srgbClr val="C00000"/>
                </a:solidFill>
              </a:rPr>
              <a:t>informé</a:t>
            </a:r>
            <a:r>
              <a:rPr lang="fr-FR" dirty="0"/>
              <a:t> selon les conditions et modalités prévues par l’accord et </a:t>
            </a:r>
            <a:r>
              <a:rPr lang="fr-FR" b="1" dirty="0">
                <a:solidFill>
                  <a:srgbClr val="C00000"/>
                </a:solidFill>
              </a:rPr>
              <a:t>consulté</a:t>
            </a:r>
            <a:r>
              <a:rPr lang="fr-FR" dirty="0"/>
              <a:t> dans le cadre du suivi de la mise en œuvre.</a:t>
            </a:r>
          </a:p>
          <a:p>
            <a:endParaRPr lang="fr-FR" sz="800" b="1" dirty="0">
              <a:solidFill>
                <a:srgbClr val="C00000"/>
              </a:solidFill>
            </a:endParaRPr>
          </a:p>
          <a:p>
            <a:r>
              <a:rPr lang="fr-FR" dirty="0" smtClean="0"/>
              <a:t>En </a:t>
            </a:r>
            <a:r>
              <a:rPr lang="fr-FR" dirty="0"/>
              <a:t>vigueur dès </a:t>
            </a:r>
            <a:r>
              <a:rPr lang="fr-FR" dirty="0" smtClean="0"/>
              <a:t>le </a:t>
            </a:r>
            <a:r>
              <a:rPr lang="fr-FR" b="1" dirty="0" smtClean="0">
                <a:solidFill>
                  <a:srgbClr val="C00000"/>
                </a:solidFill>
              </a:rPr>
              <a:t>1</a:t>
            </a:r>
            <a:r>
              <a:rPr lang="fr-FR" b="1" baseline="30000" dirty="0" smtClean="0">
                <a:solidFill>
                  <a:srgbClr val="C00000"/>
                </a:solidFill>
              </a:rPr>
              <a:t>er</a:t>
            </a:r>
            <a:r>
              <a:rPr lang="fr-FR" b="1" dirty="0" smtClean="0">
                <a:solidFill>
                  <a:srgbClr val="C00000"/>
                </a:solidFill>
              </a:rPr>
              <a:t> janvier 2018</a:t>
            </a:r>
            <a:r>
              <a:rPr lang="fr-FR" dirty="0" smtClean="0"/>
              <a:t>.</a:t>
            </a:r>
            <a:endParaRPr lang="fr-FR" dirty="0"/>
          </a:p>
        </p:txBody>
      </p:sp>
    </p:spTree>
    <p:extLst>
      <p:ext uri="{BB962C8B-B14F-4D97-AF65-F5344CB8AC3E}">
        <p14:creationId xmlns="" xmlns:p14="http://schemas.microsoft.com/office/powerpoint/2010/main" val="117048396"/>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D7062BDF-125E-4F57-992A-75A30A57270C}"/>
              </a:ext>
            </a:extLst>
          </p:cNvPr>
          <p:cNvSpPr>
            <a:spLocks noGrp="1"/>
          </p:cNvSpPr>
          <p:nvPr>
            <p:ph type="title"/>
          </p:nvPr>
        </p:nvSpPr>
        <p:spPr>
          <a:xfrm>
            <a:off x="310341" y="47609"/>
            <a:ext cx="9285317" cy="515565"/>
          </a:xfrm>
        </p:spPr>
        <p:txBody>
          <a:bodyPr/>
          <a:lstStyle/>
          <a:p>
            <a:r>
              <a:rPr lang="fr-FR" b="1" dirty="0" smtClean="0"/>
              <a:t>En conclusion : les négociations, un enjeu syndical prioritaire</a:t>
            </a:r>
            <a:endParaRPr lang="fr-FR" b="1" dirty="0"/>
          </a:p>
        </p:txBody>
      </p:sp>
      <p:sp>
        <p:nvSpPr>
          <p:cNvPr id="3" name="Espace réservé du contenu 2">
            <a:extLst>
              <a:ext uri="{FF2B5EF4-FFF2-40B4-BE49-F238E27FC236}">
                <a16:creationId xmlns:a16="http://schemas.microsoft.com/office/drawing/2014/main" xmlns="" id="{257C5EC8-D90A-442C-9188-8937A5BD37DE}"/>
              </a:ext>
            </a:extLst>
          </p:cNvPr>
          <p:cNvSpPr>
            <a:spLocks noGrp="1"/>
          </p:cNvSpPr>
          <p:nvPr>
            <p:ph idx="1"/>
          </p:nvPr>
        </p:nvSpPr>
        <p:spPr>
          <a:xfrm>
            <a:off x="280800" y="1016045"/>
            <a:ext cx="9285316" cy="5137418"/>
          </a:xfrm>
        </p:spPr>
        <p:txBody>
          <a:bodyPr/>
          <a:lstStyle/>
          <a:p>
            <a:r>
              <a:rPr lang="fr-FR" dirty="0" smtClean="0"/>
              <a:t>Le rôle central alloué aux négociations d’entreprise impose de les aborder avec une stratégie syndicale débattue et partagée dans l’organisation.</a:t>
            </a:r>
            <a:endParaRPr lang="fr-FR" sz="1600" dirty="0">
              <a:solidFill>
                <a:schemeClr val="tx1"/>
              </a:solidFill>
            </a:endParaRPr>
          </a:p>
          <a:p>
            <a:pPr lvl="1">
              <a:buClr>
                <a:prstClr val="white">
                  <a:lumMod val="50000"/>
                </a:prstClr>
              </a:buClr>
            </a:pPr>
            <a:r>
              <a:rPr lang="fr-FR" sz="1600" dirty="0" smtClean="0">
                <a:solidFill>
                  <a:prstClr val="black"/>
                </a:solidFill>
              </a:rPr>
              <a:t>Quels objectifs ?</a:t>
            </a:r>
          </a:p>
          <a:p>
            <a:pPr lvl="1">
              <a:buClr>
                <a:prstClr val="white">
                  <a:lumMod val="50000"/>
                </a:prstClr>
              </a:buClr>
            </a:pPr>
            <a:r>
              <a:rPr lang="fr-FR" sz="1600" dirty="0" smtClean="0">
                <a:solidFill>
                  <a:prstClr val="black"/>
                </a:solidFill>
              </a:rPr>
              <a:t>Quels éléments de pression (</a:t>
            </a:r>
            <a:r>
              <a:rPr lang="fr-FR" sz="1600" b="1" dirty="0" smtClean="0">
                <a:solidFill>
                  <a:srgbClr val="C00000"/>
                </a:solidFill>
              </a:rPr>
              <a:t>ne pas oublier que dans la plupart des cas, la conclusion d’un accord est indispensable à l’employeur</a:t>
            </a:r>
            <a:r>
              <a:rPr lang="fr-FR" sz="1600" dirty="0" smtClean="0">
                <a:solidFill>
                  <a:prstClr val="black"/>
                </a:solidFill>
              </a:rPr>
              <a:t>) ? Quelles « menaces judiciaires » ?</a:t>
            </a:r>
          </a:p>
          <a:p>
            <a:pPr lvl="1">
              <a:buClr>
                <a:prstClr val="white">
                  <a:lumMod val="50000"/>
                </a:prstClr>
              </a:buClr>
            </a:pPr>
            <a:r>
              <a:rPr lang="fr-FR" sz="1600" dirty="0" smtClean="0">
                <a:solidFill>
                  <a:prstClr val="black"/>
                </a:solidFill>
              </a:rPr>
              <a:t>Attention au risque de mise en opposition entre catégories.</a:t>
            </a:r>
          </a:p>
          <a:p>
            <a:pPr lvl="1">
              <a:buClr>
                <a:prstClr val="white">
                  <a:lumMod val="50000"/>
                </a:prstClr>
              </a:buClr>
            </a:pPr>
            <a:r>
              <a:rPr lang="fr-FR" sz="1600" dirty="0" smtClean="0">
                <a:solidFill>
                  <a:prstClr val="black"/>
                </a:solidFill>
              </a:rPr>
              <a:t>Quels besoins d’informations et / ou de soutiens (consultation d’experts, de structures syndicales).</a:t>
            </a:r>
            <a:endParaRPr lang="fr-FR" sz="1600" dirty="0">
              <a:solidFill>
                <a:prstClr val="black"/>
              </a:solidFill>
            </a:endParaRPr>
          </a:p>
          <a:p>
            <a:pPr lvl="1">
              <a:buClr>
                <a:prstClr val="white">
                  <a:lumMod val="50000"/>
                </a:prstClr>
              </a:buClr>
              <a:buNone/>
            </a:pPr>
            <a:endParaRPr lang="fr-FR" sz="800" dirty="0">
              <a:solidFill>
                <a:prstClr val="black"/>
              </a:solidFill>
            </a:endParaRPr>
          </a:p>
          <a:p>
            <a:r>
              <a:rPr lang="fr-FR" dirty="0" smtClean="0"/>
              <a:t>Connaissance indispensable du contexte juridique :</a:t>
            </a:r>
          </a:p>
          <a:p>
            <a:pPr lvl="1">
              <a:buClr>
                <a:prstClr val="white">
                  <a:lumMod val="50000"/>
                </a:prstClr>
              </a:buClr>
            </a:pPr>
            <a:r>
              <a:rPr lang="fr-FR" sz="1600" dirty="0" smtClean="0">
                <a:solidFill>
                  <a:prstClr val="black"/>
                </a:solidFill>
              </a:rPr>
              <a:t>Existence et portée des accords de branche applicables.</a:t>
            </a:r>
          </a:p>
          <a:p>
            <a:pPr lvl="1">
              <a:buClr>
                <a:prstClr val="white">
                  <a:lumMod val="50000"/>
                </a:prstClr>
              </a:buClr>
            </a:pPr>
            <a:r>
              <a:rPr lang="fr-FR" sz="1600" dirty="0" smtClean="0">
                <a:solidFill>
                  <a:prstClr val="black"/>
                </a:solidFill>
              </a:rPr>
              <a:t>Dispositions d’ordre public et / ou principes généraux opposables à l’employeur.</a:t>
            </a:r>
          </a:p>
          <a:p>
            <a:pPr lvl="1">
              <a:buClr>
                <a:prstClr val="white">
                  <a:lumMod val="50000"/>
                </a:prstClr>
              </a:buClr>
            </a:pPr>
            <a:r>
              <a:rPr lang="fr-FR" sz="1600" dirty="0" smtClean="0">
                <a:solidFill>
                  <a:prstClr val="black"/>
                </a:solidFill>
              </a:rPr>
              <a:t>Dispositions subsidiaires qui seront souvent le minimum à revendiquer (rappel : pour s’appliquer elles doivent être inscrites en totalité dans l’accord), s’agissant notamment des règles de négociation et de consultation du CSE.</a:t>
            </a:r>
          </a:p>
          <a:p>
            <a:pPr lvl="1">
              <a:buClr>
                <a:prstClr val="white">
                  <a:lumMod val="50000"/>
                </a:prstClr>
              </a:buClr>
            </a:pPr>
            <a:r>
              <a:rPr lang="fr-FR" sz="1600" dirty="0" smtClean="0">
                <a:solidFill>
                  <a:prstClr val="black"/>
                </a:solidFill>
              </a:rPr>
              <a:t>Jurisprudences et expériences dans des situations similaires.</a:t>
            </a:r>
            <a:endParaRPr lang="fr-FR" sz="1600" dirty="0">
              <a:solidFill>
                <a:prstClr val="black"/>
              </a:solidFill>
            </a:endParaRPr>
          </a:p>
          <a:p>
            <a:pPr marL="457200" lvl="1" indent="0">
              <a:buNone/>
            </a:pPr>
            <a:endParaRPr lang="fr-FR" sz="800" dirty="0">
              <a:solidFill>
                <a:schemeClr val="tx1"/>
              </a:solidFill>
            </a:endParaRPr>
          </a:p>
          <a:p>
            <a:r>
              <a:rPr lang="fr-FR" dirty="0" smtClean="0"/>
              <a:t>Vis à vis des salariés : </a:t>
            </a:r>
            <a:r>
              <a:rPr lang="fr-FR" b="1" dirty="0" smtClean="0">
                <a:solidFill>
                  <a:srgbClr val="C00000"/>
                </a:solidFill>
              </a:rPr>
              <a:t>transparence et  intervention</a:t>
            </a:r>
            <a:r>
              <a:rPr lang="fr-FR" dirty="0" smtClean="0"/>
              <a:t>.</a:t>
            </a:r>
          </a:p>
          <a:p>
            <a:pPr lvl="1">
              <a:buClr>
                <a:prstClr val="white">
                  <a:lumMod val="50000"/>
                </a:prstClr>
              </a:buClr>
            </a:pPr>
            <a:r>
              <a:rPr lang="fr-FR" sz="1600" dirty="0">
                <a:solidFill>
                  <a:prstClr val="black"/>
                </a:solidFill>
              </a:rPr>
              <a:t>Quels thèmes de </a:t>
            </a:r>
            <a:r>
              <a:rPr lang="fr-FR" sz="1600" dirty="0" smtClean="0">
                <a:solidFill>
                  <a:prstClr val="black"/>
                </a:solidFill>
              </a:rPr>
              <a:t>mobilisation prioritaires ?</a:t>
            </a:r>
          </a:p>
          <a:p>
            <a:pPr lvl="1">
              <a:buClr>
                <a:prstClr val="white">
                  <a:lumMod val="50000"/>
                </a:prstClr>
              </a:buClr>
            </a:pPr>
            <a:r>
              <a:rPr lang="fr-FR" sz="1600" dirty="0" smtClean="0">
                <a:solidFill>
                  <a:prstClr val="black"/>
                </a:solidFill>
              </a:rPr>
              <a:t>Quels moyens d’expression ? </a:t>
            </a:r>
            <a:endParaRPr lang="fr-FR" sz="1600" dirty="0">
              <a:solidFill>
                <a:prstClr val="black"/>
              </a:solidFill>
            </a:endParaRPr>
          </a:p>
        </p:txBody>
      </p:sp>
    </p:spTree>
    <p:extLst>
      <p:ext uri="{BB962C8B-B14F-4D97-AF65-F5344CB8AC3E}">
        <p14:creationId xmlns="" xmlns:p14="http://schemas.microsoft.com/office/powerpoint/2010/main" val="117048396"/>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xmlns="" id="{257C5EC8-D90A-442C-9188-8937A5BD37DE}"/>
              </a:ext>
            </a:extLst>
          </p:cNvPr>
          <p:cNvSpPr>
            <a:spLocks noGrp="1"/>
          </p:cNvSpPr>
          <p:nvPr>
            <p:ph idx="1"/>
          </p:nvPr>
        </p:nvSpPr>
        <p:spPr>
          <a:xfrm>
            <a:off x="280800" y="963579"/>
            <a:ext cx="9285316" cy="5429725"/>
          </a:xfrm>
        </p:spPr>
        <p:txBody>
          <a:bodyPr/>
          <a:lstStyle/>
          <a:p>
            <a:pPr>
              <a:buNone/>
            </a:pPr>
            <a:endParaRPr lang="fr-FR" dirty="0" smtClean="0"/>
          </a:p>
          <a:p>
            <a:pPr>
              <a:buNone/>
            </a:pPr>
            <a:endParaRPr lang="fr-FR" dirty="0"/>
          </a:p>
          <a:p>
            <a:pPr>
              <a:buNone/>
            </a:pPr>
            <a:endParaRPr lang="fr-FR" dirty="0"/>
          </a:p>
          <a:p>
            <a:pPr>
              <a:buNone/>
            </a:pPr>
            <a:r>
              <a:rPr lang="fr-FR" sz="4000" b="1" dirty="0" smtClean="0">
                <a:solidFill>
                  <a:srgbClr val="C00000"/>
                </a:solidFill>
              </a:rPr>
              <a:t>Merci de votre attention !</a:t>
            </a:r>
            <a:endParaRPr lang="fr-FR" sz="4000" b="1" dirty="0">
              <a:solidFill>
                <a:srgbClr val="C00000"/>
              </a:solidFill>
            </a:endParaRPr>
          </a:p>
          <a:p>
            <a:pPr lvl="1">
              <a:buClr>
                <a:prstClr val="white">
                  <a:lumMod val="50000"/>
                </a:prstClr>
              </a:buClr>
              <a:buNone/>
            </a:pPr>
            <a:endParaRPr lang="fr-FR" sz="800" dirty="0">
              <a:solidFill>
                <a:prstClr val="black"/>
              </a:solidFill>
            </a:endParaRPr>
          </a:p>
          <a:p>
            <a:pPr>
              <a:buNone/>
            </a:pPr>
            <a:endParaRPr lang="fr-FR" dirty="0" smtClean="0"/>
          </a:p>
          <a:p>
            <a:pPr>
              <a:buNone/>
            </a:pPr>
            <a:endParaRPr lang="fr-FR" dirty="0" smtClean="0"/>
          </a:p>
          <a:p>
            <a:pPr>
              <a:buNone/>
            </a:pPr>
            <a:r>
              <a:rPr lang="fr-FR" dirty="0" smtClean="0"/>
              <a:t>							</a:t>
            </a:r>
            <a:r>
              <a:rPr lang="fr-FR" sz="3200" b="1" dirty="0" smtClean="0">
                <a:solidFill>
                  <a:srgbClr val="C00000"/>
                </a:solidFill>
              </a:rPr>
              <a:t>Nos remerciements</a:t>
            </a:r>
          </a:p>
          <a:p>
            <a:pPr marL="3060000" lvl="1">
              <a:buClr>
                <a:prstClr val="white">
                  <a:lumMod val="50000"/>
                </a:prstClr>
              </a:buClr>
            </a:pPr>
            <a:endParaRPr lang="fr-FR" sz="1600" dirty="0" smtClean="0">
              <a:solidFill>
                <a:prstClr val="black"/>
              </a:solidFill>
            </a:endParaRPr>
          </a:p>
          <a:p>
            <a:pPr marL="3060000" lvl="1" algn="l">
              <a:buClr>
                <a:prstClr val="white">
                  <a:lumMod val="50000"/>
                </a:prstClr>
              </a:buClr>
            </a:pPr>
            <a:r>
              <a:rPr lang="fr-FR" sz="1800" b="1" dirty="0" smtClean="0">
                <a:solidFill>
                  <a:prstClr val="black"/>
                </a:solidFill>
              </a:rPr>
              <a:t>aux camarades du secteur DLAJ confédéral,</a:t>
            </a:r>
          </a:p>
          <a:p>
            <a:pPr marL="3060000" lvl="1" algn="l">
              <a:buClr>
                <a:prstClr val="white">
                  <a:lumMod val="50000"/>
                </a:prstClr>
              </a:buClr>
            </a:pPr>
            <a:r>
              <a:rPr lang="fr-FR" sz="1800" b="1" dirty="0" smtClean="0">
                <a:solidFill>
                  <a:prstClr val="black"/>
                </a:solidFill>
              </a:rPr>
              <a:t>à  Laurent Milet et à l’équipe de la RPDS,</a:t>
            </a:r>
          </a:p>
          <a:p>
            <a:pPr marL="3060000" lvl="1" algn="l">
              <a:buClr>
                <a:prstClr val="white">
                  <a:lumMod val="50000"/>
                </a:prstClr>
              </a:buClr>
            </a:pPr>
            <a:r>
              <a:rPr lang="fr-FR" sz="1800" b="1" dirty="0" smtClean="0">
                <a:solidFill>
                  <a:prstClr val="black"/>
                </a:solidFill>
              </a:rPr>
              <a:t>à la fédération « Verre et céramique » dont</a:t>
            </a:r>
            <a:br>
              <a:rPr lang="fr-FR" sz="1800" b="1" dirty="0" smtClean="0">
                <a:solidFill>
                  <a:prstClr val="black"/>
                </a:solidFill>
              </a:rPr>
            </a:br>
            <a:r>
              <a:rPr lang="fr-FR" sz="1800" b="1" dirty="0" smtClean="0">
                <a:solidFill>
                  <a:prstClr val="black"/>
                </a:solidFill>
              </a:rPr>
              <a:t>nous avons pillé un excellent document de formation.</a:t>
            </a:r>
          </a:p>
        </p:txBody>
      </p:sp>
    </p:spTree>
    <p:extLst>
      <p:ext uri="{BB962C8B-B14F-4D97-AF65-F5344CB8AC3E}">
        <p14:creationId xmlns="" xmlns:p14="http://schemas.microsoft.com/office/powerpoint/2010/main" val="11704839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4B2CD60F-FE17-4305-82CD-5F80A309EF38}"/>
              </a:ext>
            </a:extLst>
          </p:cNvPr>
          <p:cNvSpPr>
            <a:spLocks noGrp="1"/>
          </p:cNvSpPr>
          <p:nvPr>
            <p:ph type="title"/>
          </p:nvPr>
        </p:nvSpPr>
        <p:spPr/>
        <p:txBody>
          <a:bodyPr/>
          <a:lstStyle/>
          <a:p>
            <a:r>
              <a:rPr lang="fr-FR" b="1" dirty="0" smtClean="0"/>
              <a:t>Du côté des ICTAM</a:t>
            </a:r>
            <a:endParaRPr lang="fr-FR" b="1" dirty="0"/>
          </a:p>
        </p:txBody>
      </p:sp>
      <p:sp>
        <p:nvSpPr>
          <p:cNvPr id="3" name="Sous-titre 2">
            <a:extLst>
              <a:ext uri="{FF2B5EF4-FFF2-40B4-BE49-F238E27FC236}">
                <a16:creationId xmlns:a16="http://schemas.microsoft.com/office/drawing/2014/main" xmlns="" id="{34089927-0796-4E1A-8108-EFFB6039D3B2}"/>
              </a:ext>
            </a:extLst>
          </p:cNvPr>
          <p:cNvSpPr>
            <a:spLocks noGrp="1"/>
          </p:cNvSpPr>
          <p:nvPr>
            <p:ph idx="1"/>
          </p:nvPr>
        </p:nvSpPr>
        <p:spPr/>
        <p:txBody>
          <a:bodyPr/>
          <a:lstStyle/>
          <a:p>
            <a:r>
              <a:rPr lang="fr-FR" sz="1800" dirty="0" smtClean="0"/>
              <a:t>Tous les salariés sont concernés et l’UGICT s’inscrit évidemment dans la riposte confédérale.</a:t>
            </a:r>
            <a:endParaRPr lang="fr-FR" sz="1800" dirty="0"/>
          </a:p>
          <a:p>
            <a:pPr marL="0" indent="0">
              <a:buNone/>
            </a:pPr>
            <a:endParaRPr lang="fr-FR" sz="1800" dirty="0"/>
          </a:p>
          <a:p>
            <a:r>
              <a:rPr lang="fr-FR" sz="1800" dirty="0" smtClean="0"/>
              <a:t>Il faudra être particulièrement attentifs aux points impactant directement nos catégories.</a:t>
            </a:r>
            <a:endParaRPr lang="fr-FR" sz="1800" dirty="0"/>
          </a:p>
          <a:p>
            <a:pPr marL="263525" indent="0">
              <a:buNone/>
            </a:pPr>
            <a:r>
              <a:rPr lang="fr-FR" sz="1800" dirty="0"/>
              <a:t>- </a:t>
            </a:r>
            <a:r>
              <a:rPr lang="fr-FR" sz="1800" dirty="0" smtClean="0"/>
              <a:t>Les éléments de statut cadre dans les négociations de branche, d’autant que les ordonnances prévoient une accélération des processus de fusion.</a:t>
            </a:r>
            <a:endParaRPr lang="fr-FR" sz="1800" dirty="0"/>
          </a:p>
          <a:p>
            <a:pPr marL="263525" indent="0">
              <a:buNone/>
            </a:pPr>
            <a:r>
              <a:rPr lang="fr-FR" sz="1800" dirty="0"/>
              <a:t>- </a:t>
            </a:r>
            <a:r>
              <a:rPr lang="fr-FR" sz="1800" dirty="0" smtClean="0"/>
              <a:t>Les aspects importants pour les conditions de travail de l’encadrement (forfaits en jours, mobilité, déconnexion, télétravail).</a:t>
            </a:r>
            <a:endParaRPr lang="fr-FR" sz="1800" dirty="0"/>
          </a:p>
          <a:p>
            <a:pPr marL="263525" indent="0">
              <a:buNone/>
            </a:pPr>
            <a:endParaRPr lang="fr-FR" sz="1800" dirty="0"/>
          </a:p>
          <a:p>
            <a:r>
              <a:rPr lang="fr-FR" sz="1800" dirty="0" smtClean="0"/>
              <a:t>Importance nouvelle de nos propositions pour :</a:t>
            </a:r>
          </a:p>
          <a:p>
            <a:pPr marL="263525" indent="0">
              <a:buFontTx/>
              <a:buChar char="-"/>
            </a:pPr>
            <a:r>
              <a:rPr lang="fr-FR" sz="1800" dirty="0" smtClean="0"/>
              <a:t> refonder </a:t>
            </a:r>
            <a:r>
              <a:rPr lang="fr-FR" sz="1800" dirty="0"/>
              <a:t>l’entreprise et le management</a:t>
            </a:r>
            <a:r>
              <a:rPr lang="fr-FR" sz="1800" dirty="0" smtClean="0"/>
              <a:t>,</a:t>
            </a:r>
          </a:p>
          <a:p>
            <a:pPr marL="263525" indent="0">
              <a:buFontTx/>
              <a:buChar char="-"/>
            </a:pPr>
            <a:r>
              <a:rPr lang="fr-FR" sz="1800" dirty="0" smtClean="0"/>
              <a:t> donner aux salariés de l’encadrement les moyens d’exercer leurs responsabilités et d’intervenir sur le contenu de leur travail.</a:t>
            </a:r>
          </a:p>
          <a:p>
            <a:pPr marL="263525" indent="0">
              <a:buNone/>
            </a:pPr>
            <a:endParaRPr lang="fr-FR" sz="1800" dirty="0"/>
          </a:p>
          <a:p>
            <a:r>
              <a:rPr lang="fr-FR" sz="1800" dirty="0"/>
              <a:t>Un </a:t>
            </a:r>
            <a:r>
              <a:rPr lang="fr-FR" sz="1800" dirty="0" smtClean="0"/>
              <a:t>lien nécessaire avec le prochain congrès de l’UGICT.</a:t>
            </a:r>
            <a:endParaRPr lang="fr-FR" sz="1800" dirty="0"/>
          </a:p>
          <a:p>
            <a:pPr marL="0" indent="0">
              <a:buNone/>
            </a:pPr>
            <a:endParaRPr lang="fr-FR" dirty="0"/>
          </a:p>
          <a:p>
            <a:endParaRPr lang="fr-FR" dirty="0"/>
          </a:p>
        </p:txBody>
      </p:sp>
    </p:spTree>
    <p:extLst>
      <p:ext uri="{BB962C8B-B14F-4D97-AF65-F5344CB8AC3E}">
        <p14:creationId xmlns="" xmlns:p14="http://schemas.microsoft.com/office/powerpoint/2010/main" val="114842004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E06A1B65-9B33-44A3-AB9A-F34B1B3F72EA}"/>
              </a:ext>
            </a:extLst>
          </p:cNvPr>
          <p:cNvSpPr>
            <a:spLocks noGrp="1"/>
          </p:cNvSpPr>
          <p:nvPr>
            <p:ph type="title"/>
          </p:nvPr>
        </p:nvSpPr>
        <p:spPr/>
        <p:txBody>
          <a:bodyPr/>
          <a:lstStyle/>
          <a:p>
            <a:r>
              <a:rPr lang="fr-FR" b="1" dirty="0" smtClean="0"/>
              <a:t>Les textes (très nombreux et touffus !) sont presque tous parus</a:t>
            </a:r>
            <a:endParaRPr lang="fr-FR" b="1" dirty="0"/>
          </a:p>
        </p:txBody>
      </p:sp>
      <p:pic>
        <p:nvPicPr>
          <p:cNvPr id="10" name="Espace réservé du contenu 9">
            <a:extLst>
              <a:ext uri="{FF2B5EF4-FFF2-40B4-BE49-F238E27FC236}">
                <a16:creationId xmlns:a16="http://schemas.microsoft.com/office/drawing/2014/main" xmlns="" id="{923B6797-D8A7-48AC-A25F-0682962750CB}"/>
              </a:ext>
            </a:extLst>
          </p:cNvPr>
          <p:cNvPicPr>
            <a:picLocks noGrp="1" noChangeAspect="1"/>
          </p:cNvPicPr>
          <p:nvPr>
            <p:ph idx="1"/>
          </p:nvPr>
        </p:nvPicPr>
        <p:blipFill>
          <a:blip r:embed="rId3">
            <a:duotone>
              <a:schemeClr val="accent1">
                <a:shade val="45000"/>
                <a:satMod val="135000"/>
              </a:schemeClr>
              <a:prstClr val="white"/>
            </a:duotone>
          </a:blip>
          <a:stretch>
            <a:fillRect/>
          </a:stretch>
        </p:blipFill>
        <p:spPr>
          <a:xfrm>
            <a:off x="498990" y="1075531"/>
            <a:ext cx="3468270" cy="4706938"/>
          </a:xfrm>
        </p:spPr>
      </p:pic>
      <p:sp>
        <p:nvSpPr>
          <p:cNvPr id="12" name="Espace réservé du contenu 8">
            <a:extLst>
              <a:ext uri="{FF2B5EF4-FFF2-40B4-BE49-F238E27FC236}">
                <a16:creationId xmlns:a16="http://schemas.microsoft.com/office/drawing/2014/main" xmlns="" id="{CCB3CBEA-E306-40A7-A3A8-DBA787953756}"/>
              </a:ext>
            </a:extLst>
          </p:cNvPr>
          <p:cNvSpPr txBox="1">
            <a:spLocks/>
          </p:cNvSpPr>
          <p:nvPr/>
        </p:nvSpPr>
        <p:spPr>
          <a:xfrm>
            <a:off x="4901719" y="797977"/>
            <a:ext cx="4682856" cy="5303020"/>
          </a:xfrm>
          <a:prstGeom prst="rect">
            <a:avLst/>
          </a:prstGeom>
        </p:spPr>
        <p:txBody>
          <a:bodyPr/>
          <a:lstStyle>
            <a:lvl1pPr marL="266700" indent="-266700" algn="just" defTabSz="457200" rtl="0" eaLnBrk="1" latinLnBrk="0" hangingPunct="1">
              <a:spcBef>
                <a:spcPct val="20000"/>
              </a:spcBef>
              <a:buClr>
                <a:schemeClr val="tx1"/>
              </a:buClr>
              <a:buFont typeface="Wingdings 3" panose="05040102010807070707" pitchFamily="18" charset="2"/>
              <a:buChar char=""/>
              <a:defRPr lang="fr-FR" sz="1600" kern="1200" dirty="0" smtClean="0">
                <a:solidFill>
                  <a:schemeClr val="tx1"/>
                </a:solidFill>
                <a:latin typeface="+mn-lt"/>
                <a:ea typeface="+mn-ea"/>
                <a:cs typeface="Arial"/>
              </a:defRPr>
            </a:lvl1pPr>
            <a:lvl2pPr marL="742950" indent="-285750" algn="just" defTabSz="457200" rtl="0" eaLnBrk="1" latinLnBrk="0" hangingPunct="1">
              <a:spcBef>
                <a:spcPct val="20000"/>
              </a:spcBef>
              <a:buClr>
                <a:schemeClr val="bg1">
                  <a:lumMod val="50000"/>
                </a:schemeClr>
              </a:buClr>
              <a:buFont typeface="Arial" panose="020B0604020202020204" pitchFamily="34" charset="0"/>
              <a:buChar char="‒"/>
              <a:defRPr lang="fr-FR" sz="1400" kern="1200" dirty="0" smtClean="0">
                <a:solidFill>
                  <a:schemeClr val="tx1">
                    <a:lumMod val="65000"/>
                    <a:lumOff val="35000"/>
                  </a:schemeClr>
                </a:solidFill>
                <a:latin typeface="+mn-lt"/>
                <a:ea typeface="+mn-ea"/>
                <a:cs typeface="Arial"/>
              </a:defRPr>
            </a:lvl2pPr>
            <a:lvl3pPr marL="1143000" indent="-228600" algn="l" defTabSz="457200" rtl="0" eaLnBrk="1" latinLnBrk="0" hangingPunct="1">
              <a:spcBef>
                <a:spcPct val="20000"/>
              </a:spcBef>
              <a:buFont typeface="Arial"/>
              <a:buChar char="•"/>
              <a:defRPr sz="1200" kern="1200">
                <a:solidFill>
                  <a:schemeClr val="bg1">
                    <a:lumMod val="50000"/>
                  </a:schemeClr>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fr-FR" b="1" dirty="0">
                <a:solidFill>
                  <a:srgbClr val="C00000"/>
                </a:solidFill>
              </a:rPr>
              <a:t>Loi n°2017-1340 </a:t>
            </a:r>
            <a:r>
              <a:rPr lang="fr-FR" dirty="0"/>
              <a:t>du 15 septembre 2017 </a:t>
            </a:r>
            <a:r>
              <a:rPr lang="fr-FR" sz="1200" dirty="0"/>
              <a:t>d’habilitation à prendre par ordonnances des mesures pour le dialogue </a:t>
            </a:r>
            <a:r>
              <a:rPr lang="fr-FR" sz="1200" dirty="0" smtClean="0"/>
              <a:t>social, </a:t>
            </a:r>
            <a:r>
              <a:rPr lang="fr-FR" sz="1200" dirty="0"/>
              <a:t>validée </a:t>
            </a:r>
            <a:r>
              <a:rPr lang="fr-FR" sz="1200" dirty="0" smtClean="0"/>
              <a:t>sans réserve par </a:t>
            </a:r>
            <a:r>
              <a:rPr lang="fr-FR" sz="1200" dirty="0"/>
              <a:t>le conseil constitutionnel </a:t>
            </a:r>
          </a:p>
          <a:p>
            <a:r>
              <a:rPr lang="fr-FR" b="1" dirty="0">
                <a:solidFill>
                  <a:srgbClr val="C00000"/>
                </a:solidFill>
              </a:rPr>
              <a:t>5 ordonnances </a:t>
            </a:r>
            <a:r>
              <a:rPr lang="fr-FR" dirty="0"/>
              <a:t>du 22 septembre 2017 (JO </a:t>
            </a:r>
            <a:r>
              <a:rPr lang="fr-FR" dirty="0" smtClean="0"/>
              <a:t>23 septembre)</a:t>
            </a:r>
            <a:endParaRPr lang="fr-FR" dirty="0"/>
          </a:p>
          <a:p>
            <a:pPr lvl="1"/>
            <a:r>
              <a:rPr lang="fr-FR" sz="1200" dirty="0">
                <a:solidFill>
                  <a:schemeClr val="tx1"/>
                </a:solidFill>
              </a:rPr>
              <a:t>Ordonnance n°2017-1385 et 2017-1388 portant sur la négociation collective</a:t>
            </a:r>
          </a:p>
          <a:p>
            <a:pPr lvl="1"/>
            <a:r>
              <a:rPr lang="fr-FR" sz="1200" dirty="0">
                <a:solidFill>
                  <a:schemeClr val="tx1"/>
                </a:solidFill>
              </a:rPr>
              <a:t>Ordonnance n°2017-1986 relative aux IRP</a:t>
            </a:r>
          </a:p>
          <a:p>
            <a:pPr lvl="1"/>
            <a:r>
              <a:rPr lang="fr-FR" sz="1200" dirty="0">
                <a:solidFill>
                  <a:schemeClr val="tx1"/>
                </a:solidFill>
              </a:rPr>
              <a:t>Ordonnance n°2017-1987 concerne la prévisibilité et sécurisation des relations de travail</a:t>
            </a:r>
          </a:p>
          <a:p>
            <a:pPr lvl="1"/>
            <a:r>
              <a:rPr lang="fr-FR" sz="1200" dirty="0">
                <a:solidFill>
                  <a:schemeClr val="tx1"/>
                </a:solidFill>
              </a:rPr>
              <a:t>Ordonnance n°2017-1389 concerne la pénibilité</a:t>
            </a:r>
          </a:p>
          <a:p>
            <a:r>
              <a:rPr lang="fr-FR" b="1" dirty="0" smtClean="0">
                <a:solidFill>
                  <a:srgbClr val="C00000"/>
                </a:solidFill>
              </a:rPr>
              <a:t>Loi </a:t>
            </a:r>
            <a:r>
              <a:rPr lang="fr-FR" b="1" dirty="0">
                <a:solidFill>
                  <a:srgbClr val="C00000"/>
                </a:solidFill>
              </a:rPr>
              <a:t>de ratification </a:t>
            </a:r>
            <a:r>
              <a:rPr lang="fr-FR" dirty="0"/>
              <a:t>des </a:t>
            </a:r>
            <a:r>
              <a:rPr lang="fr-FR" dirty="0" smtClean="0"/>
              <a:t>ordonnances</a:t>
            </a:r>
            <a:endParaRPr lang="fr-FR" dirty="0"/>
          </a:p>
          <a:p>
            <a:pPr lvl="1"/>
            <a:r>
              <a:rPr lang="fr-FR" sz="1200" dirty="0" smtClean="0">
                <a:solidFill>
                  <a:schemeClr val="tx1"/>
                </a:solidFill>
              </a:rPr>
              <a:t>Votée </a:t>
            </a:r>
            <a:r>
              <a:rPr lang="fr-FR" sz="1200" dirty="0">
                <a:solidFill>
                  <a:schemeClr val="tx1"/>
                </a:solidFill>
              </a:rPr>
              <a:t>en </a:t>
            </a:r>
            <a:r>
              <a:rPr lang="fr-FR" sz="1200" dirty="0" smtClean="0">
                <a:solidFill>
                  <a:schemeClr val="tx1"/>
                </a:solidFill>
              </a:rPr>
              <a:t>1</a:t>
            </a:r>
            <a:r>
              <a:rPr lang="fr-FR" sz="1200" baseline="30000" dirty="0" smtClean="0">
                <a:solidFill>
                  <a:schemeClr val="tx1"/>
                </a:solidFill>
              </a:rPr>
              <a:t>ère</a:t>
            </a:r>
            <a:r>
              <a:rPr lang="fr-FR" sz="1200" dirty="0" smtClean="0">
                <a:solidFill>
                  <a:schemeClr val="tx1"/>
                </a:solidFill>
              </a:rPr>
              <a:t> lecture </a:t>
            </a:r>
            <a:r>
              <a:rPr lang="fr-FR" sz="1200" dirty="0">
                <a:solidFill>
                  <a:schemeClr val="tx1"/>
                </a:solidFill>
              </a:rPr>
              <a:t>par l’assemblée nationale </a:t>
            </a:r>
            <a:r>
              <a:rPr lang="fr-FR" sz="1200" dirty="0" smtClean="0">
                <a:solidFill>
                  <a:schemeClr val="tx1"/>
                </a:solidFill>
              </a:rPr>
              <a:t>le 28 novembre  (nombreuses modifications  </a:t>
            </a:r>
            <a:r>
              <a:rPr lang="fr-FR" sz="1200" b="1" dirty="0" smtClean="0">
                <a:solidFill>
                  <a:srgbClr val="C00000"/>
                </a:solidFill>
              </a:rPr>
              <a:t>NON EN VIGUEUR</a:t>
            </a:r>
            <a:r>
              <a:rPr lang="fr-FR" sz="1200" dirty="0" smtClean="0">
                <a:solidFill>
                  <a:schemeClr val="tx1"/>
                </a:solidFill>
              </a:rPr>
              <a:t>)</a:t>
            </a:r>
            <a:endParaRPr lang="fr-FR" sz="1200" dirty="0">
              <a:solidFill>
                <a:schemeClr val="tx1"/>
              </a:solidFill>
            </a:endParaRPr>
          </a:p>
          <a:p>
            <a:pPr lvl="1"/>
            <a:r>
              <a:rPr lang="fr-FR" sz="1200" dirty="0" smtClean="0">
                <a:solidFill>
                  <a:schemeClr val="tx1"/>
                </a:solidFill>
              </a:rPr>
              <a:t>Débattue au Sénat les 23 et 24 janvier (ça peut changer !) </a:t>
            </a:r>
            <a:endParaRPr lang="fr-FR" sz="1200" dirty="0">
              <a:solidFill>
                <a:schemeClr val="tx1"/>
              </a:solidFill>
            </a:endParaRPr>
          </a:p>
          <a:p>
            <a:r>
              <a:rPr lang="fr-FR" b="1" dirty="0" smtClean="0">
                <a:solidFill>
                  <a:srgbClr val="C00000"/>
                </a:solidFill>
              </a:rPr>
              <a:t>Ordonnance  « balai </a:t>
            </a:r>
            <a:r>
              <a:rPr lang="fr-FR" dirty="0" smtClean="0"/>
              <a:t>» du 20 décembre (nouvelles modifications)  </a:t>
            </a:r>
            <a:endParaRPr lang="fr-FR" dirty="0"/>
          </a:p>
          <a:p>
            <a:r>
              <a:rPr lang="fr-FR" b="1" dirty="0" smtClean="0">
                <a:solidFill>
                  <a:srgbClr val="C00000"/>
                </a:solidFill>
              </a:rPr>
              <a:t>26 décrets </a:t>
            </a:r>
            <a:r>
              <a:rPr lang="fr-FR" dirty="0" smtClean="0"/>
              <a:t>pris entre septembre et décembre</a:t>
            </a:r>
          </a:p>
          <a:p>
            <a:pPr>
              <a:buNone/>
            </a:pPr>
            <a:endParaRPr lang="fr-FR" dirty="0" smtClean="0"/>
          </a:p>
          <a:p>
            <a:pPr marL="0" indent="0" algn="ctr">
              <a:buNone/>
            </a:pPr>
            <a:r>
              <a:rPr lang="fr-FR" sz="2000" b="1" dirty="0" smtClean="0">
                <a:solidFill>
                  <a:srgbClr val="C00000"/>
                </a:solidFill>
              </a:rPr>
              <a:t>Sauf rares exceptions, toute la réforme est applicable au 1</a:t>
            </a:r>
            <a:r>
              <a:rPr lang="fr-FR" sz="2000" b="1" baseline="30000" dirty="0" smtClean="0">
                <a:solidFill>
                  <a:srgbClr val="C00000"/>
                </a:solidFill>
              </a:rPr>
              <a:t>er</a:t>
            </a:r>
            <a:r>
              <a:rPr lang="fr-FR" sz="2000" b="1" dirty="0" smtClean="0">
                <a:solidFill>
                  <a:srgbClr val="C00000"/>
                </a:solidFill>
              </a:rPr>
              <a:t> janvier 2018</a:t>
            </a:r>
            <a:endParaRPr lang="fr-FR" sz="2000" b="1" dirty="0">
              <a:solidFill>
                <a:srgbClr val="C00000"/>
              </a:solidFill>
            </a:endParaRPr>
          </a:p>
          <a:p>
            <a:pPr lvl="1"/>
            <a:endParaRPr lang="fr-FR" dirty="0"/>
          </a:p>
          <a:p>
            <a:pPr marL="914400" lvl="2" indent="0">
              <a:buFont typeface="Arial"/>
              <a:buNone/>
            </a:pPr>
            <a:endParaRPr lang="fr-FR" dirty="0"/>
          </a:p>
          <a:p>
            <a:pPr marL="0" indent="0">
              <a:buFont typeface="Wingdings 3" panose="05040102010807070707" pitchFamily="18" charset="2"/>
              <a:buNone/>
            </a:pPr>
            <a:endParaRPr lang="fr-FR" dirty="0"/>
          </a:p>
        </p:txBody>
      </p:sp>
      <p:sp>
        <p:nvSpPr>
          <p:cNvPr id="3" name="Flèche : droite 2">
            <a:extLst>
              <a:ext uri="{FF2B5EF4-FFF2-40B4-BE49-F238E27FC236}">
                <a16:creationId xmlns:a16="http://schemas.microsoft.com/office/drawing/2014/main" xmlns="" id="{A8F11BE9-342D-4475-AD2D-D86D40218010}"/>
              </a:ext>
            </a:extLst>
          </p:cNvPr>
          <p:cNvSpPr/>
          <p:nvPr/>
        </p:nvSpPr>
        <p:spPr>
          <a:xfrm rot="5400000">
            <a:off x="2203316" y="3233420"/>
            <a:ext cx="5005646" cy="391160"/>
          </a:xfrm>
          <a:prstGeom prst="rightArrow">
            <a:avLst/>
          </a:prstGeom>
          <a:solidFill>
            <a:schemeClr val="accent2"/>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Tree>
    <p:extLst>
      <p:ext uri="{BB962C8B-B14F-4D97-AF65-F5344CB8AC3E}">
        <p14:creationId xmlns="" xmlns:p14="http://schemas.microsoft.com/office/powerpoint/2010/main" val="169394833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4B2CD60F-FE17-4305-82CD-5F80A309EF38}"/>
              </a:ext>
            </a:extLst>
          </p:cNvPr>
          <p:cNvSpPr>
            <a:spLocks noGrp="1"/>
          </p:cNvSpPr>
          <p:nvPr>
            <p:ph type="title"/>
          </p:nvPr>
        </p:nvSpPr>
        <p:spPr/>
        <p:txBody>
          <a:bodyPr/>
          <a:lstStyle/>
          <a:p>
            <a:r>
              <a:rPr lang="fr-FR" b="1" dirty="0" smtClean="0"/>
              <a:t>Les urgences</a:t>
            </a:r>
            <a:endParaRPr lang="fr-FR" b="1" dirty="0"/>
          </a:p>
        </p:txBody>
      </p:sp>
      <p:sp>
        <p:nvSpPr>
          <p:cNvPr id="3" name="Sous-titre 2">
            <a:extLst>
              <a:ext uri="{FF2B5EF4-FFF2-40B4-BE49-F238E27FC236}">
                <a16:creationId xmlns:a16="http://schemas.microsoft.com/office/drawing/2014/main" xmlns="" id="{34089927-0796-4E1A-8108-EFFB6039D3B2}"/>
              </a:ext>
            </a:extLst>
          </p:cNvPr>
          <p:cNvSpPr>
            <a:spLocks noGrp="1"/>
          </p:cNvSpPr>
          <p:nvPr>
            <p:ph idx="1"/>
          </p:nvPr>
        </p:nvSpPr>
        <p:spPr/>
        <p:txBody>
          <a:bodyPr/>
          <a:lstStyle/>
          <a:p>
            <a:r>
              <a:rPr lang="fr-FR" sz="2000" dirty="0" smtClean="0"/>
              <a:t>Les négociations pour le remplacement des IRP par le nouveau « Comité social et économique et social » (CSE) commencent </a:t>
            </a:r>
            <a:r>
              <a:rPr lang="fr-FR" sz="2000" b="1" dirty="0" smtClean="0">
                <a:solidFill>
                  <a:srgbClr val="C00000"/>
                </a:solidFill>
              </a:rPr>
              <a:t>dès maintenant</a:t>
            </a:r>
            <a:r>
              <a:rPr lang="fr-FR" sz="2000" dirty="0" smtClean="0"/>
              <a:t>.</a:t>
            </a:r>
            <a:endParaRPr lang="fr-FR" sz="2000" dirty="0"/>
          </a:p>
          <a:p>
            <a:r>
              <a:rPr lang="fr-FR" sz="2000" dirty="0" smtClean="0"/>
              <a:t>Les nouvelles règles de négociation à l’entreprise et d’articulation avec les accords de branche sont applicables.</a:t>
            </a:r>
          </a:p>
          <a:p>
            <a:r>
              <a:rPr lang="fr-FR" sz="2000" dirty="0" smtClean="0"/>
              <a:t>Mais sur ces sujets, </a:t>
            </a:r>
            <a:r>
              <a:rPr lang="fr-FR" sz="2000" b="1" dirty="0" smtClean="0">
                <a:solidFill>
                  <a:srgbClr val="C00000"/>
                </a:solidFill>
              </a:rPr>
              <a:t>tout n’est pas permis </a:t>
            </a:r>
            <a:r>
              <a:rPr lang="fr-FR" sz="2000" b="1" dirty="0" smtClean="0">
                <a:solidFill>
                  <a:srgbClr val="C00000"/>
                </a:solidFill>
              </a:rPr>
              <a:t>aux employeurs </a:t>
            </a:r>
            <a:r>
              <a:rPr lang="fr-FR" sz="2000" dirty="0" smtClean="0"/>
              <a:t>et </a:t>
            </a:r>
            <a:r>
              <a:rPr lang="fr-FR" sz="2000" dirty="0" smtClean="0"/>
              <a:t>beaucoup de dispositions restent obscures. Il faut donc éviter les « raccourcis » (exemple : les branches et les accords de branche ne servent plus à rien ; la santé au travail n’est plus protégée...).</a:t>
            </a:r>
          </a:p>
          <a:p>
            <a:endParaRPr lang="fr-FR" sz="1400" dirty="0" smtClean="0"/>
          </a:p>
          <a:p>
            <a:pPr algn="ctr">
              <a:buNone/>
            </a:pPr>
            <a:r>
              <a:rPr lang="fr-FR" sz="2000" b="1" dirty="0" smtClean="0">
                <a:solidFill>
                  <a:srgbClr val="C00000"/>
                </a:solidFill>
              </a:rPr>
              <a:t>Il y a donc un immense besoin :</a:t>
            </a:r>
          </a:p>
          <a:p>
            <a:pPr algn="ctr">
              <a:buNone/>
            </a:pPr>
            <a:endParaRPr lang="fr-FR" sz="1400" b="1" dirty="0" smtClean="0">
              <a:solidFill>
                <a:srgbClr val="C00000"/>
              </a:solidFill>
            </a:endParaRPr>
          </a:p>
          <a:p>
            <a:pPr marL="263525" indent="0">
              <a:buFontTx/>
              <a:buChar char="-"/>
            </a:pPr>
            <a:r>
              <a:rPr lang="fr-FR" sz="2000" dirty="0" smtClean="0"/>
              <a:t> de </a:t>
            </a:r>
            <a:r>
              <a:rPr lang="fr-FR" sz="2000" b="1" dirty="0" smtClean="0">
                <a:solidFill>
                  <a:srgbClr val="C00000"/>
                </a:solidFill>
              </a:rPr>
              <a:t>connaissance</a:t>
            </a:r>
            <a:r>
              <a:rPr lang="fr-FR" sz="2000" dirty="0" smtClean="0"/>
              <a:t> précise des textes,</a:t>
            </a:r>
          </a:p>
          <a:p>
            <a:pPr marL="263525" indent="0">
              <a:buFontTx/>
              <a:buChar char="-"/>
            </a:pPr>
            <a:r>
              <a:rPr lang="fr-FR" sz="2000" dirty="0" smtClean="0"/>
              <a:t> d’</a:t>
            </a:r>
            <a:r>
              <a:rPr lang="fr-FR" sz="2000" b="1" dirty="0" smtClean="0">
                <a:solidFill>
                  <a:srgbClr val="C00000"/>
                </a:solidFill>
              </a:rPr>
              <a:t>informations</a:t>
            </a:r>
            <a:r>
              <a:rPr lang="fr-FR" sz="2000" dirty="0" smtClean="0"/>
              <a:t> régulières sur les modifications et les interprétations,</a:t>
            </a:r>
          </a:p>
          <a:p>
            <a:pPr marL="263525" indent="0">
              <a:buFontTx/>
              <a:buChar char="-"/>
            </a:pPr>
            <a:r>
              <a:rPr lang="fr-FR" sz="2000" dirty="0" smtClean="0"/>
              <a:t> d’</a:t>
            </a:r>
            <a:r>
              <a:rPr lang="fr-FR" sz="2000" b="1" dirty="0" smtClean="0">
                <a:solidFill>
                  <a:srgbClr val="C00000"/>
                </a:solidFill>
              </a:rPr>
              <a:t>échanges</a:t>
            </a:r>
            <a:r>
              <a:rPr lang="fr-FR" sz="2000" dirty="0" smtClean="0"/>
              <a:t> d’expériences.</a:t>
            </a:r>
          </a:p>
          <a:p>
            <a:pPr marL="263525" indent="0">
              <a:buFontTx/>
              <a:buChar char="-"/>
            </a:pPr>
            <a:endParaRPr lang="fr-FR" sz="1800" dirty="0" smtClean="0"/>
          </a:p>
          <a:p>
            <a:pPr marL="263525" indent="0">
              <a:buNone/>
            </a:pPr>
            <a:endParaRPr lang="fr-FR" sz="1800" dirty="0"/>
          </a:p>
          <a:p>
            <a:pPr>
              <a:buNone/>
            </a:pPr>
            <a:endParaRPr lang="fr-FR" sz="1800" dirty="0"/>
          </a:p>
          <a:p>
            <a:pPr marL="0" indent="0">
              <a:buNone/>
            </a:pPr>
            <a:endParaRPr lang="fr-FR" dirty="0"/>
          </a:p>
          <a:p>
            <a:endParaRPr lang="fr-FR" dirty="0"/>
          </a:p>
        </p:txBody>
      </p:sp>
    </p:spTree>
    <p:extLst>
      <p:ext uri="{BB962C8B-B14F-4D97-AF65-F5344CB8AC3E}">
        <p14:creationId xmlns="" xmlns:p14="http://schemas.microsoft.com/office/powerpoint/2010/main" val="114842004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4B2CD60F-FE17-4305-82CD-5F80A309EF38}"/>
              </a:ext>
            </a:extLst>
          </p:cNvPr>
          <p:cNvSpPr>
            <a:spLocks noGrp="1"/>
          </p:cNvSpPr>
          <p:nvPr>
            <p:ph type="title"/>
          </p:nvPr>
        </p:nvSpPr>
        <p:spPr/>
        <p:txBody>
          <a:bodyPr/>
          <a:lstStyle/>
          <a:p>
            <a:r>
              <a:rPr lang="fr-FR" b="1" dirty="0" smtClean="0"/>
              <a:t>Les outils</a:t>
            </a:r>
            <a:endParaRPr lang="fr-FR" b="1" dirty="0"/>
          </a:p>
        </p:txBody>
      </p:sp>
      <p:sp>
        <p:nvSpPr>
          <p:cNvPr id="3" name="Sous-titre 2">
            <a:extLst>
              <a:ext uri="{FF2B5EF4-FFF2-40B4-BE49-F238E27FC236}">
                <a16:creationId xmlns:a16="http://schemas.microsoft.com/office/drawing/2014/main" xmlns="" id="{34089927-0796-4E1A-8108-EFFB6039D3B2}"/>
              </a:ext>
            </a:extLst>
          </p:cNvPr>
          <p:cNvSpPr>
            <a:spLocks noGrp="1"/>
          </p:cNvSpPr>
          <p:nvPr>
            <p:ph idx="1"/>
          </p:nvPr>
        </p:nvSpPr>
        <p:spPr>
          <a:xfrm>
            <a:off x="280800" y="1079999"/>
            <a:ext cx="9285316" cy="5020997"/>
          </a:xfrm>
        </p:spPr>
        <p:txBody>
          <a:bodyPr/>
          <a:lstStyle/>
          <a:p>
            <a:r>
              <a:rPr lang="fr-FR" sz="1800" dirty="0" smtClean="0"/>
              <a:t>Mis à disposition par la confédération :</a:t>
            </a:r>
            <a:endParaRPr lang="fr-FR" sz="1800" dirty="0"/>
          </a:p>
          <a:p>
            <a:pPr marL="263525" indent="0">
              <a:buNone/>
            </a:pPr>
            <a:r>
              <a:rPr lang="fr-FR" sz="1800" dirty="0" smtClean="0"/>
              <a:t>- </a:t>
            </a:r>
            <a:r>
              <a:rPr lang="fr-FR" sz="1800" dirty="0" smtClean="0">
                <a:ea typeface="Calibri"/>
                <a:cs typeface="Times New Roman"/>
              </a:rPr>
              <a:t>l’actualisation </a:t>
            </a:r>
            <a:r>
              <a:rPr lang="fr-FR" sz="1800" dirty="0">
                <a:ea typeface="Calibri"/>
                <a:cs typeface="Times New Roman"/>
              </a:rPr>
              <a:t>des outils de décryptage </a:t>
            </a:r>
            <a:r>
              <a:rPr lang="fr-FR" sz="1800" dirty="0" smtClean="0">
                <a:ea typeface="Calibri"/>
                <a:cs typeface="Times New Roman"/>
              </a:rPr>
              <a:t>déjà publiés sous </a:t>
            </a:r>
            <a:r>
              <a:rPr lang="fr-FR" sz="1800" dirty="0">
                <a:ea typeface="Calibri"/>
                <a:cs typeface="Times New Roman"/>
              </a:rPr>
              <a:t>forme de fiches, les premières concerneront le </a:t>
            </a:r>
            <a:r>
              <a:rPr lang="fr-FR" sz="1800" dirty="0" smtClean="0">
                <a:ea typeface="Calibri"/>
                <a:cs typeface="Times New Roman"/>
              </a:rPr>
              <a:t>CSE,</a:t>
            </a:r>
          </a:p>
          <a:p>
            <a:pPr marL="263525" indent="0">
              <a:buNone/>
            </a:pPr>
            <a:r>
              <a:rPr lang="fr-FR" sz="1800" dirty="0" smtClean="0">
                <a:ea typeface="Calibri"/>
                <a:cs typeface="Times New Roman"/>
              </a:rPr>
              <a:t>- </a:t>
            </a:r>
            <a:r>
              <a:rPr lang="fr-FR" sz="1800" dirty="0">
                <a:ea typeface="Calibri"/>
                <a:cs typeface="Times New Roman"/>
              </a:rPr>
              <a:t>un module de journées </a:t>
            </a:r>
            <a:r>
              <a:rPr lang="fr-FR" sz="1800" dirty="0" smtClean="0">
                <a:ea typeface="Calibri"/>
                <a:cs typeface="Times New Roman"/>
              </a:rPr>
              <a:t>d’étude,</a:t>
            </a:r>
            <a:endParaRPr lang="fr-FR" sz="1800" dirty="0">
              <a:ea typeface="Calibri"/>
              <a:cs typeface="Times New Roman"/>
            </a:endParaRPr>
          </a:p>
          <a:p>
            <a:pPr marL="263525" indent="0">
              <a:buFontTx/>
              <a:buChar char="-"/>
            </a:pPr>
            <a:r>
              <a:rPr lang="fr-FR" sz="1800" dirty="0" smtClean="0"/>
              <a:t> la </a:t>
            </a:r>
            <a:r>
              <a:rPr lang="fr-FR" sz="1800" dirty="0"/>
              <a:t>RPDS va publier quatre numéros sur les points essentiels. Cette revue de la CGT associe un contenu juridique rigoureux et un mode de présentation conçu pour les élus et représentants du personnel</a:t>
            </a:r>
            <a:r>
              <a:rPr lang="fr-FR" sz="1800" dirty="0" smtClean="0"/>
              <a:t>.</a:t>
            </a:r>
          </a:p>
          <a:p>
            <a:pPr marL="263525" indent="0">
              <a:buFontTx/>
              <a:buChar char="-"/>
            </a:pPr>
            <a:endParaRPr lang="fr-FR" sz="1200" dirty="0" smtClean="0"/>
          </a:p>
          <a:p>
            <a:r>
              <a:rPr lang="fr-FR" sz="1800" dirty="0" smtClean="0"/>
              <a:t>Plusieurs fédérations ont édité des matériels adaptés aux particularités de leurs branches.</a:t>
            </a:r>
          </a:p>
          <a:p>
            <a:endParaRPr lang="fr-FR" sz="1200" dirty="0" smtClean="0"/>
          </a:p>
          <a:p>
            <a:r>
              <a:rPr lang="fr-FR" sz="1800" dirty="0" smtClean="0"/>
              <a:t>Les initiatives de l’UGICT :</a:t>
            </a:r>
          </a:p>
          <a:p>
            <a:pPr marL="263525" indent="0">
              <a:buFontTx/>
              <a:buChar char="-"/>
            </a:pPr>
            <a:r>
              <a:rPr lang="fr-FR" sz="1800" dirty="0" smtClean="0"/>
              <a:t> une version détaillée de ce montage sera </a:t>
            </a:r>
            <a:r>
              <a:rPr lang="fr-FR" sz="1800" dirty="0" smtClean="0"/>
              <a:t>disponible courant février,</a:t>
            </a:r>
            <a:endParaRPr lang="fr-FR" sz="1800" dirty="0" smtClean="0"/>
          </a:p>
          <a:p>
            <a:pPr marL="263525" indent="0">
              <a:buFontTx/>
              <a:buChar char="-"/>
            </a:pPr>
            <a:r>
              <a:rPr lang="fr-FR" sz="1800" dirty="0" smtClean="0"/>
              <a:t> </a:t>
            </a:r>
            <a:r>
              <a:rPr lang="fr-FR" sz="1800" dirty="0" smtClean="0"/>
              <a:t>le site </a:t>
            </a:r>
            <a:r>
              <a:rPr lang="fr-FR" sz="1800" dirty="0" smtClean="0"/>
              <a:t>de l’UGICT </a:t>
            </a:r>
            <a:r>
              <a:rPr lang="fr-FR" sz="1800" dirty="0" smtClean="0"/>
              <a:t>sera bientôt ouvert </a:t>
            </a:r>
            <a:r>
              <a:rPr lang="fr-FR" sz="1800" dirty="0" smtClean="0"/>
              <a:t>à vos questions, vos propositions, vos expériences.</a:t>
            </a:r>
          </a:p>
          <a:p>
            <a:pPr marL="263525" indent="0">
              <a:buNone/>
            </a:pPr>
            <a:endParaRPr lang="fr-FR" dirty="0"/>
          </a:p>
          <a:p>
            <a:pPr algn="ctr">
              <a:buNone/>
            </a:pPr>
            <a:r>
              <a:rPr lang="fr-FR" sz="2000" b="1" dirty="0" smtClean="0">
                <a:solidFill>
                  <a:srgbClr val="C00000"/>
                </a:solidFill>
              </a:rPr>
              <a:t>Faites-nous connaître vos besoins,</a:t>
            </a:r>
            <a:br>
              <a:rPr lang="fr-FR" sz="2000" b="1" dirty="0" smtClean="0">
                <a:solidFill>
                  <a:srgbClr val="C00000"/>
                </a:solidFill>
              </a:rPr>
            </a:br>
            <a:r>
              <a:rPr lang="fr-FR" sz="2000" b="1" dirty="0" smtClean="0">
                <a:solidFill>
                  <a:srgbClr val="C00000"/>
                </a:solidFill>
              </a:rPr>
              <a:t>vos </a:t>
            </a:r>
            <a:r>
              <a:rPr lang="fr-FR" sz="2000" b="1" dirty="0" smtClean="0">
                <a:solidFill>
                  <a:srgbClr val="C00000"/>
                </a:solidFill>
              </a:rPr>
              <a:t>idées pour une formation rapide et </a:t>
            </a:r>
            <a:r>
              <a:rPr lang="fr-FR" sz="2000" b="1" dirty="0" smtClean="0">
                <a:solidFill>
                  <a:srgbClr val="C00000"/>
                </a:solidFill>
              </a:rPr>
              <a:t>efficace.</a:t>
            </a:r>
            <a:endParaRPr lang="fr-FR" sz="2000" b="1" dirty="0">
              <a:solidFill>
                <a:srgbClr val="C00000"/>
              </a:solidFill>
            </a:endParaRPr>
          </a:p>
          <a:p>
            <a:pPr marL="0" indent="0">
              <a:buNone/>
            </a:pPr>
            <a:endParaRPr lang="fr-FR" dirty="0"/>
          </a:p>
          <a:p>
            <a:endParaRPr lang="fr-FR" dirty="0"/>
          </a:p>
        </p:txBody>
      </p:sp>
    </p:spTree>
    <p:extLst>
      <p:ext uri="{BB962C8B-B14F-4D97-AF65-F5344CB8AC3E}">
        <p14:creationId xmlns="" xmlns:p14="http://schemas.microsoft.com/office/powerpoint/2010/main" val="114842004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540000" y="259120"/>
            <a:ext cx="8759274" cy="797710"/>
          </a:xfrm>
        </p:spPr>
        <p:txBody>
          <a:bodyPr/>
          <a:lstStyle/>
          <a:p>
            <a:r>
              <a:rPr lang="fr-FR" dirty="0"/>
              <a:t>Sommaire</a:t>
            </a:r>
          </a:p>
        </p:txBody>
      </p:sp>
      <p:sp>
        <p:nvSpPr>
          <p:cNvPr id="4" name="Rectangle : coins arrondis 3">
            <a:extLst>
              <a:ext uri="{FF2B5EF4-FFF2-40B4-BE49-F238E27FC236}">
                <a16:creationId xmlns:a16="http://schemas.microsoft.com/office/drawing/2014/main" xmlns="" id="{8EC987D9-9C9D-4745-9797-B7DDBE8A4852}"/>
              </a:ext>
            </a:extLst>
          </p:cNvPr>
          <p:cNvSpPr/>
          <p:nvPr/>
        </p:nvSpPr>
        <p:spPr>
          <a:xfrm>
            <a:off x="498990" y="199762"/>
            <a:ext cx="8544560" cy="772160"/>
          </a:xfrm>
          <a:prstGeom prst="roundRect">
            <a:avLst/>
          </a:prstGeom>
          <a:solidFill>
            <a:schemeClr val="accent1"/>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2800" b="1" dirty="0" smtClean="0"/>
              <a:t>Dans ce diaporama, les points essentiels à connaitre</a:t>
            </a:r>
            <a:endParaRPr lang="fr-FR" sz="2800" b="1" dirty="0"/>
          </a:p>
        </p:txBody>
      </p:sp>
      <p:sp>
        <p:nvSpPr>
          <p:cNvPr id="15" name="Rectangle : coins arrondis 14">
            <a:extLst>
              <a:ext uri="{FF2B5EF4-FFF2-40B4-BE49-F238E27FC236}">
                <a16:creationId xmlns:a16="http://schemas.microsoft.com/office/drawing/2014/main" xmlns="" id="{9373BCC3-308C-4BF5-A4C6-B67AA4FBEDC1}"/>
              </a:ext>
            </a:extLst>
          </p:cNvPr>
          <p:cNvSpPr/>
          <p:nvPr/>
        </p:nvSpPr>
        <p:spPr>
          <a:xfrm>
            <a:off x="1577572" y="1625460"/>
            <a:ext cx="6684130" cy="365126"/>
          </a:xfrm>
          <a:prstGeom prst="roundRect">
            <a:avLst/>
          </a:prstGeom>
          <a:solidFill>
            <a:schemeClr val="bg1"/>
          </a:solidFill>
          <a:ln w="19050">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marL="92075"/>
            <a:r>
              <a:rPr lang="fr-FR" sz="1600" b="1" dirty="0" smtClean="0">
                <a:solidFill>
                  <a:schemeClr val="tx1"/>
                </a:solidFill>
              </a:rPr>
              <a:t>Se repérer dans les négociations d’entreprise</a:t>
            </a:r>
            <a:endParaRPr lang="fr-FR" sz="1600" b="1" dirty="0">
              <a:solidFill>
                <a:schemeClr val="tx1"/>
              </a:solidFill>
            </a:endParaRPr>
          </a:p>
        </p:txBody>
      </p:sp>
      <p:sp>
        <p:nvSpPr>
          <p:cNvPr id="16" name="Rectangle : coins arrondis 15">
            <a:extLst>
              <a:ext uri="{FF2B5EF4-FFF2-40B4-BE49-F238E27FC236}">
                <a16:creationId xmlns:a16="http://schemas.microsoft.com/office/drawing/2014/main" xmlns="" id="{F6E0A866-92DC-49E0-A6D2-A2CD474DDD09}"/>
              </a:ext>
            </a:extLst>
          </p:cNvPr>
          <p:cNvSpPr/>
          <p:nvPr/>
        </p:nvSpPr>
        <p:spPr>
          <a:xfrm>
            <a:off x="1577572" y="2519559"/>
            <a:ext cx="6684130" cy="365126"/>
          </a:xfrm>
          <a:prstGeom prst="roundRect">
            <a:avLst/>
          </a:prstGeom>
          <a:solidFill>
            <a:schemeClr val="bg1"/>
          </a:solidFill>
          <a:ln w="19050">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marL="92075"/>
            <a:r>
              <a:rPr lang="fr-FR" sz="1600" b="1" dirty="0" smtClean="0">
                <a:solidFill>
                  <a:schemeClr val="tx1"/>
                </a:solidFill>
              </a:rPr>
              <a:t>L’essentiel à connaître sur le CSE</a:t>
            </a:r>
            <a:endParaRPr lang="fr-FR" sz="1600" b="1" dirty="0">
              <a:solidFill>
                <a:schemeClr val="tx1"/>
              </a:solidFill>
            </a:endParaRPr>
          </a:p>
        </p:txBody>
      </p:sp>
      <p:sp>
        <p:nvSpPr>
          <p:cNvPr id="17" name="Rectangle : coins arrondis 16">
            <a:extLst>
              <a:ext uri="{FF2B5EF4-FFF2-40B4-BE49-F238E27FC236}">
                <a16:creationId xmlns:a16="http://schemas.microsoft.com/office/drawing/2014/main" xmlns="" id="{7A9B219C-C23A-49F0-872E-DBAEC5FF68E3}"/>
              </a:ext>
            </a:extLst>
          </p:cNvPr>
          <p:cNvSpPr/>
          <p:nvPr/>
        </p:nvSpPr>
        <p:spPr>
          <a:xfrm>
            <a:off x="1577572" y="3413658"/>
            <a:ext cx="6684130" cy="365126"/>
          </a:xfrm>
          <a:prstGeom prst="roundRect">
            <a:avLst/>
          </a:prstGeom>
          <a:solidFill>
            <a:schemeClr val="bg1"/>
          </a:solidFill>
          <a:ln w="19050">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marL="92075"/>
            <a:r>
              <a:rPr lang="fr-FR" sz="1600" b="1" dirty="0" smtClean="0">
                <a:solidFill>
                  <a:schemeClr val="tx1"/>
                </a:solidFill>
              </a:rPr>
              <a:t>Accords d’entreprise et accords de branche</a:t>
            </a:r>
            <a:endParaRPr lang="fr-FR" sz="1600" b="1" dirty="0">
              <a:solidFill>
                <a:schemeClr val="tx1"/>
              </a:solidFill>
            </a:endParaRPr>
          </a:p>
        </p:txBody>
      </p:sp>
      <p:sp>
        <p:nvSpPr>
          <p:cNvPr id="18" name="Rectangle : coins arrondis 17">
            <a:extLst>
              <a:ext uri="{FF2B5EF4-FFF2-40B4-BE49-F238E27FC236}">
                <a16:creationId xmlns:a16="http://schemas.microsoft.com/office/drawing/2014/main" xmlns="" id="{BB18CB7E-8BFE-4399-BFD0-3A0E651AE238}"/>
              </a:ext>
            </a:extLst>
          </p:cNvPr>
          <p:cNvSpPr/>
          <p:nvPr/>
        </p:nvSpPr>
        <p:spPr>
          <a:xfrm>
            <a:off x="1577572" y="4307757"/>
            <a:ext cx="6684130" cy="365126"/>
          </a:xfrm>
          <a:prstGeom prst="roundRect">
            <a:avLst/>
          </a:prstGeom>
          <a:solidFill>
            <a:schemeClr val="bg1"/>
          </a:solidFill>
          <a:ln w="19050">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marL="92075"/>
            <a:r>
              <a:rPr lang="fr-FR" sz="1600" b="1" dirty="0" smtClean="0">
                <a:solidFill>
                  <a:schemeClr val="tx1"/>
                </a:solidFill>
              </a:rPr>
              <a:t>Les négociations obligatoires à l’entreprise</a:t>
            </a:r>
            <a:endParaRPr lang="fr-FR" sz="1600" b="1" dirty="0">
              <a:solidFill>
                <a:schemeClr val="tx1"/>
              </a:solidFill>
            </a:endParaRPr>
          </a:p>
        </p:txBody>
      </p:sp>
      <p:sp>
        <p:nvSpPr>
          <p:cNvPr id="20" name="Rectangle : coins arrondis 19">
            <a:extLst>
              <a:ext uri="{FF2B5EF4-FFF2-40B4-BE49-F238E27FC236}">
                <a16:creationId xmlns:a16="http://schemas.microsoft.com/office/drawing/2014/main" xmlns="" id="{21360853-1CA0-4C26-9EE6-C3BE519004F4}"/>
              </a:ext>
            </a:extLst>
          </p:cNvPr>
          <p:cNvSpPr/>
          <p:nvPr/>
        </p:nvSpPr>
        <p:spPr>
          <a:xfrm>
            <a:off x="1577572" y="5201857"/>
            <a:ext cx="6684130" cy="365126"/>
          </a:xfrm>
          <a:prstGeom prst="roundRect">
            <a:avLst/>
          </a:prstGeom>
          <a:solidFill>
            <a:schemeClr val="bg1"/>
          </a:solidFill>
          <a:ln w="19050">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marL="92075"/>
            <a:r>
              <a:rPr lang="fr-FR" sz="1600" b="1" dirty="0" smtClean="0">
                <a:solidFill>
                  <a:schemeClr val="tx1"/>
                </a:solidFill>
              </a:rPr>
              <a:t>Quelques aperçus concernant les licenciements</a:t>
            </a:r>
            <a:endParaRPr lang="fr-FR" sz="1600" b="1" dirty="0">
              <a:solidFill>
                <a:schemeClr val="tx1"/>
              </a:solidFill>
            </a:endParaRPr>
          </a:p>
        </p:txBody>
      </p:sp>
    </p:spTree>
    <p:extLst>
      <p:ext uri="{BB962C8B-B14F-4D97-AF65-F5344CB8AC3E}">
        <p14:creationId xmlns="" xmlns:p14="http://schemas.microsoft.com/office/powerpoint/2010/main" val="1010764649"/>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Acti-CE">
      <a:dk1>
        <a:sysClr val="windowText" lastClr="000000"/>
      </a:dk1>
      <a:lt1>
        <a:sysClr val="window" lastClr="FFFFFF"/>
      </a:lt1>
      <a:dk2>
        <a:srgbClr val="1F497D"/>
      </a:dk2>
      <a:lt2>
        <a:srgbClr val="F2F2F2"/>
      </a:lt2>
      <a:accent1>
        <a:srgbClr val="AE1816"/>
      </a:accent1>
      <a:accent2>
        <a:srgbClr val="C0504D"/>
      </a:accent2>
      <a:accent3>
        <a:srgbClr val="4F81BD"/>
      </a:accent3>
      <a:accent4>
        <a:srgbClr val="95B3D7"/>
      </a:accent4>
      <a:accent5>
        <a:srgbClr val="BFBFBF"/>
      </a:accent5>
      <a:accent6>
        <a:srgbClr val="F79646"/>
      </a:accent6>
      <a:hlink>
        <a:srgbClr val="3F3F3F"/>
      </a:hlink>
      <a:folHlink>
        <a:srgbClr val="7F7F7F"/>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E5591F46468814BA58BF3B1533B238D" ma:contentTypeVersion="3" ma:contentTypeDescription="Crée un document." ma:contentTypeScope="" ma:versionID="030642a02a91c5b2764c219308035f57">
  <xsd:schema xmlns:xsd="http://www.w3.org/2001/XMLSchema" xmlns:xs="http://www.w3.org/2001/XMLSchema" xmlns:p="http://schemas.microsoft.com/office/2006/metadata/properties" xmlns:ns2="a4c2da09-4a21-45d5-a94a-93cc443880a2" targetNamespace="http://schemas.microsoft.com/office/2006/metadata/properties" ma:root="true" ma:fieldsID="135fa309f808809efff4ab6611a47726" ns2:_="">
    <xsd:import namespace="a4c2da09-4a21-45d5-a94a-93cc443880a2"/>
    <xsd:element name="properties">
      <xsd:complexType>
        <xsd:sequence>
          <xsd:element name="documentManagement">
            <xsd:complexType>
              <xsd:all>
                <xsd:element ref="ns2:SharedWithUsers" minOccurs="0"/>
                <xsd:element ref="ns2:SharingHintHash" minOccurs="0"/>
                <xsd:element ref="ns2: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4c2da09-4a21-45d5-a94a-93cc443880a2" elementFormDefault="qualified">
    <xsd:import namespace="http://schemas.microsoft.com/office/2006/documentManagement/types"/>
    <xsd:import namespace="http://schemas.microsoft.com/office/infopath/2007/PartnerControls"/>
    <xsd:element name="SharedWithUsers" ma:index="8"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ingHintHash" ma:index="9" nillable="true" ma:displayName="Partage du hachage d’indicateur" ma:internalName="SharingHintHash" ma:readOnly="true">
      <xsd:simpleType>
        <xsd:restriction base="dms:Text"/>
      </xsd:simpleType>
    </xsd:element>
    <xsd:element name="SharedWithDetails" ma:index="10" nillable="true" ma:displayName="Partagé avec détails" ma:description=""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32916F9B-4982-4227-9162-0CE1AE61195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4c2da09-4a21-45d5-a94a-93cc443880a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644A495-6B3F-4770-8696-BCF68A65A376}">
  <ds:schemaRefs>
    <ds:schemaRef ds:uri="http://schemas.microsoft.com/sharepoint/v3/contenttype/forms"/>
  </ds:schemaRefs>
</ds:datastoreItem>
</file>

<file path=customXml/itemProps3.xml><?xml version="1.0" encoding="utf-8"?>
<ds:datastoreItem xmlns:ds="http://schemas.openxmlformats.org/officeDocument/2006/customXml" ds:itemID="{895550A1-5D2C-4F50-A9E6-18FCC3BED876}">
  <ds:schemaRefs>
    <ds:schemaRef ds:uri="http://purl.org/dc/terms/"/>
    <ds:schemaRef ds:uri="http://schemas.openxmlformats.org/package/2006/metadata/core-properties"/>
    <ds:schemaRef ds:uri="http://purl.org/dc/dcmitype/"/>
    <ds:schemaRef ds:uri="http://schemas.microsoft.com/office/infopath/2007/PartnerControls"/>
    <ds:schemaRef ds:uri="http://purl.org/dc/elements/1.1/"/>
    <ds:schemaRef ds:uri="http://schemas.microsoft.com/office/2006/documentManagement/types"/>
    <ds:schemaRef ds:uri="a4c2da09-4a21-45d5-a94a-93cc443880a2"/>
    <ds:schemaRef ds:uri="http://schemas.microsoft.com/office/2006/metadata/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24097</TotalTime>
  <Words>6885</Words>
  <Application>Microsoft Office PowerPoint</Application>
  <PresentationFormat>Format A4 (210 x 297 mm)</PresentationFormat>
  <Paragraphs>1048</Paragraphs>
  <Slides>49</Slides>
  <Notes>47</Notes>
  <HiddenSlides>0</HiddenSlides>
  <MMClips>0</MMClips>
  <ScaleCrop>false</ScaleCrop>
  <HeadingPairs>
    <vt:vector size="4" baseType="variant">
      <vt:variant>
        <vt:lpstr>Thème</vt:lpstr>
      </vt:variant>
      <vt:variant>
        <vt:i4>1</vt:i4>
      </vt:variant>
      <vt:variant>
        <vt:lpstr>Titres des diapositives</vt:lpstr>
      </vt:variant>
      <vt:variant>
        <vt:i4>49</vt:i4>
      </vt:variant>
    </vt:vector>
  </HeadingPairs>
  <TitlesOfParts>
    <vt:vector size="50" baseType="lpstr">
      <vt:lpstr>Thème Office</vt:lpstr>
      <vt:lpstr>Ordonnances Macron : décrypter et résister !    Commission exécutive de l’UGICT-CGT - 24 janvier 2018</vt:lpstr>
      <vt:lpstr>A quoi avons-nous affaire ?</vt:lpstr>
      <vt:lpstr>Un « nouveau modèle social en marche »</vt:lpstr>
      <vt:lpstr>Résister !</vt:lpstr>
      <vt:lpstr>Du côté des ICTAM</vt:lpstr>
      <vt:lpstr>Les textes (très nombreux et touffus !) sont presque tous parus</vt:lpstr>
      <vt:lpstr>Les urgences</vt:lpstr>
      <vt:lpstr>Les outils</vt:lpstr>
      <vt:lpstr>Sommaire</vt:lpstr>
      <vt:lpstr>Négociation à tous les étages !</vt:lpstr>
      <vt:lpstr>Le triptyque « inventé » par la loi El Khomri est généralisé</vt:lpstr>
      <vt:lpstr>Le CSE : mise en place obligatoire au plus tard le 01 janvier 2020</vt:lpstr>
      <vt:lpstr>Calendrier de mise en place du CSE</vt:lpstr>
      <vt:lpstr>La mise en place du CSE nécessite plusieurs négociations</vt:lpstr>
      <vt:lpstr>Nombre et périmètre des établissements distincts</vt:lpstr>
      <vt:lpstr>Ce qui peut être négocié dans le PAP</vt:lpstr>
      <vt:lpstr>Nombre d’élus et heures de délégation (article R 2314-1)</vt:lpstr>
      <vt:lpstr>Les représentants de proximité</vt:lpstr>
      <vt:lpstr>Attributions du CSE dans les entreprises de moins de 50 salariés</vt:lpstr>
      <vt:lpstr>Attributions du CSE dans les entreprises d’au moins 50 salariés</vt:lpstr>
      <vt:lpstr>Attributions économiques du CSE (entreprises d’au moins 50 salariés)</vt:lpstr>
      <vt:lpstr>Attributions du CSE en matière de santé, sécurité et conditions de travail du CSE  ( entreprises d’au moins 50 salariés) </vt:lpstr>
      <vt:lpstr>La commission santé, sécurité et conditions de travail</vt:lpstr>
      <vt:lpstr>La périodicité des réunions du CSE</vt:lpstr>
      <vt:lpstr>La procédure de consultation du CSE </vt:lpstr>
      <vt:lpstr>Type et aménagement des consultations</vt:lpstr>
      <vt:lpstr>Aménagement des consultations récurrentes</vt:lpstr>
      <vt:lpstr>Aménagement des consultations ponctuelles</vt:lpstr>
      <vt:lpstr>Une BDES low-coast</vt:lpstr>
      <vt:lpstr>Cas de recours à l’expertise globalement inchangés</vt:lpstr>
      <vt:lpstr>Mise en place facultative du conseil d’entreprise</vt:lpstr>
      <vt:lpstr>Synthèse : ce que peuvent contenir les accords de mise en place du CSE</vt:lpstr>
      <vt:lpstr>Articulation entre entreprise et branche : 3 blocs sont définis</vt:lpstr>
      <vt:lpstr>Bloc 1 : primauté à l’accord de branche</vt:lpstr>
      <vt:lpstr>Bloc 2 : primauté à l’accord de branche… sous conditions</vt:lpstr>
      <vt:lpstr>Les négociations obligatoires à l’entreprise</vt:lpstr>
      <vt:lpstr>Thèmes de négociation du bloc 1 de la négociation obligatoire</vt:lpstr>
      <vt:lpstr>Thèmes de négociation du bloc 2 de la négociation obligatoire</vt:lpstr>
      <vt:lpstr>Thèmes de négociation du bloc 3 de la négociation obligatoire</vt:lpstr>
      <vt:lpstr>Le nouvel accord de compétitivité</vt:lpstr>
      <vt:lpstr>Le cadre juridique du télétravail est modifié</vt:lpstr>
      <vt:lpstr>Les accords collectifs hors contrôle ?</vt:lpstr>
      <vt:lpstr>« L’assouplissement » de la motivation du licenciement </vt:lpstr>
      <vt:lpstr>Le barème d’indemnisation en cas de licenciement sans cause réelle et sérieuse</vt:lpstr>
      <vt:lpstr>Barème d’indemnisation</vt:lpstr>
      <vt:lpstr>Cas d’exception à l’application du barème et autres sanctions </vt:lpstr>
      <vt:lpstr>Un nouveau régime autonome de rupture de contrat</vt:lpstr>
      <vt:lpstr>En conclusion : les négociations, un enjeu syndical prioritaire</vt:lpstr>
      <vt:lpstr>Diapositive 49</vt:lpstr>
    </vt:vector>
  </TitlesOfParts>
  <Company>Tix</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Thibault De Salins</dc:creator>
  <cp:lastModifiedBy>Philippe Masson</cp:lastModifiedBy>
  <cp:revision>1901</cp:revision>
  <cp:lastPrinted>2018-01-22T17:21:41Z</cp:lastPrinted>
  <dcterms:created xsi:type="dcterms:W3CDTF">2014-11-10T11:11:42Z</dcterms:created>
  <dcterms:modified xsi:type="dcterms:W3CDTF">2018-01-30T18:07:42Z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0x0101003E5591F46468814BA58BF3B1533B238D</vt:lpwstr>
  </property>
</Properties>
</file>