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57" r:id="rId3"/>
    <p:sldId id="260" r:id="rId4"/>
    <p:sldId id="258" r:id="rId5"/>
    <p:sldId id="261" r:id="rId6"/>
    <p:sldId id="262" r:id="rId7"/>
    <p:sldId id="263" r:id="rId8"/>
    <p:sldId id="275" r:id="rId9"/>
    <p:sldId id="264" r:id="rId10"/>
    <p:sldId id="265" r:id="rId11"/>
    <p:sldId id="266" r:id="rId12"/>
    <p:sldId id="267" r:id="rId13"/>
    <p:sldId id="268" r:id="rId14"/>
    <p:sldId id="269" r:id="rId15"/>
    <p:sldId id="259" r:id="rId16"/>
    <p:sldId id="270" r:id="rId17"/>
    <p:sldId id="271" r:id="rId18"/>
    <p:sldId id="272"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4F6B97DD-1505-4A64-B23F-E3E44BB10494}" type="datetimeFigureOut">
              <a:rPr lang="fr-FR" smtClean="0"/>
              <a:t>01/12/2016</a:t>
            </a:fld>
            <a:endParaRPr lang="fr-FR"/>
          </a:p>
        </p:txBody>
      </p:sp>
      <p:sp>
        <p:nvSpPr>
          <p:cNvPr id="4" name="Espace réservé du pied de page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9E96D6E6-7DC2-464F-87BB-883056944081}" type="slidenum">
              <a:rPr lang="fr-FR" smtClean="0"/>
              <a:t>‹N°›</a:t>
            </a:fld>
            <a:endParaRPr lang="fr-FR"/>
          </a:p>
        </p:txBody>
      </p:sp>
    </p:spTree>
    <p:extLst>
      <p:ext uri="{BB962C8B-B14F-4D97-AF65-F5344CB8AC3E}">
        <p14:creationId xmlns:p14="http://schemas.microsoft.com/office/powerpoint/2010/main" val="3132512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741CE6D-45E8-4942-B284-20537F2E314C}" type="datetimeFigureOut">
              <a:rPr lang="fr-FR" smtClean="0"/>
              <a:t>01/12/2016</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8CC86E8-1682-4C8C-AA29-D30A1B1D132D}" type="slidenum">
              <a:rPr lang="fr-FR" smtClean="0"/>
              <a:t>‹N°›</a:t>
            </a:fld>
            <a:endParaRPr lang="fr-FR"/>
          </a:p>
        </p:txBody>
      </p:sp>
    </p:spTree>
    <p:extLst>
      <p:ext uri="{BB962C8B-B14F-4D97-AF65-F5344CB8AC3E}">
        <p14:creationId xmlns:p14="http://schemas.microsoft.com/office/powerpoint/2010/main" val="1062588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CC86E8-1682-4C8C-AA29-D30A1B1D132D}" type="slidenum">
              <a:rPr lang="fr-FR" smtClean="0"/>
              <a:t>2</a:t>
            </a:fld>
            <a:endParaRPr lang="fr-FR"/>
          </a:p>
        </p:txBody>
      </p:sp>
    </p:spTree>
    <p:extLst>
      <p:ext uri="{BB962C8B-B14F-4D97-AF65-F5344CB8AC3E}">
        <p14:creationId xmlns:p14="http://schemas.microsoft.com/office/powerpoint/2010/main" val="402271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CC86E8-1682-4C8C-AA29-D30A1B1D132D}" type="slidenum">
              <a:rPr lang="fr-FR" smtClean="0"/>
              <a:t>3</a:t>
            </a:fld>
            <a:endParaRPr lang="fr-FR"/>
          </a:p>
        </p:txBody>
      </p:sp>
    </p:spTree>
    <p:extLst>
      <p:ext uri="{BB962C8B-B14F-4D97-AF65-F5344CB8AC3E}">
        <p14:creationId xmlns:p14="http://schemas.microsoft.com/office/powerpoint/2010/main" val="2904655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CC86E8-1682-4C8C-AA29-D30A1B1D132D}" type="slidenum">
              <a:rPr lang="fr-FR" smtClean="0"/>
              <a:t>10</a:t>
            </a:fld>
            <a:endParaRPr lang="fr-FR"/>
          </a:p>
        </p:txBody>
      </p:sp>
    </p:spTree>
    <p:extLst>
      <p:ext uri="{BB962C8B-B14F-4D97-AF65-F5344CB8AC3E}">
        <p14:creationId xmlns:p14="http://schemas.microsoft.com/office/powerpoint/2010/main" val="4274988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CC86E8-1682-4C8C-AA29-D30A1B1D132D}" type="slidenum">
              <a:rPr lang="fr-FR" smtClean="0"/>
              <a:t>33</a:t>
            </a:fld>
            <a:endParaRPr lang="fr-FR"/>
          </a:p>
        </p:txBody>
      </p:sp>
    </p:spTree>
    <p:extLst>
      <p:ext uri="{BB962C8B-B14F-4D97-AF65-F5344CB8AC3E}">
        <p14:creationId xmlns:p14="http://schemas.microsoft.com/office/powerpoint/2010/main" val="3391570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r>
              <a:rPr lang="fr-FR" smtClean="0"/>
              <a:t>23/11/2016</a:t>
            </a:r>
            <a:endParaRPr lang="fr-FR"/>
          </a:p>
        </p:txBody>
      </p:sp>
      <p:sp>
        <p:nvSpPr>
          <p:cNvPr id="5" name="Espace réservé du pied de page 4"/>
          <p:cNvSpPr>
            <a:spLocks noGrp="1"/>
          </p:cNvSpPr>
          <p:nvPr>
            <p:ph type="ftr" sz="quarter" idx="11"/>
          </p:nvPr>
        </p:nvSpPr>
        <p:spPr/>
        <p:txBody>
          <a:bodyPr/>
          <a:lstStyle/>
          <a:p>
            <a:r>
              <a:rPr lang="fr-FR" smtClean="0"/>
              <a:t>CGT – Loi travail</a:t>
            </a:r>
            <a:endParaRPr lang="fr-FR"/>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221127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23/11/2016</a:t>
            </a:r>
            <a:endParaRPr lang="fr-FR"/>
          </a:p>
        </p:txBody>
      </p:sp>
      <p:sp>
        <p:nvSpPr>
          <p:cNvPr id="5" name="Espace réservé du pied de page 4"/>
          <p:cNvSpPr>
            <a:spLocks noGrp="1"/>
          </p:cNvSpPr>
          <p:nvPr>
            <p:ph type="ftr" sz="quarter" idx="11"/>
          </p:nvPr>
        </p:nvSpPr>
        <p:spPr/>
        <p:txBody>
          <a:bodyPr/>
          <a:lstStyle/>
          <a:p>
            <a:r>
              <a:rPr lang="fr-FR" smtClean="0"/>
              <a:t>CGT – Loi travail</a:t>
            </a:r>
            <a:endParaRPr lang="fr-FR"/>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3621437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23/11/2016</a:t>
            </a:r>
            <a:endParaRPr lang="fr-FR"/>
          </a:p>
        </p:txBody>
      </p:sp>
      <p:sp>
        <p:nvSpPr>
          <p:cNvPr id="5" name="Espace réservé du pied de page 4"/>
          <p:cNvSpPr>
            <a:spLocks noGrp="1"/>
          </p:cNvSpPr>
          <p:nvPr>
            <p:ph type="ftr" sz="quarter" idx="11"/>
          </p:nvPr>
        </p:nvSpPr>
        <p:spPr/>
        <p:txBody>
          <a:bodyPr/>
          <a:lstStyle/>
          <a:p>
            <a:r>
              <a:rPr lang="fr-FR" smtClean="0"/>
              <a:t>CGT – Loi travail</a:t>
            </a:r>
            <a:endParaRPr lang="fr-FR"/>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1919360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23/11/2016</a:t>
            </a:r>
            <a:endParaRPr lang="fr-FR"/>
          </a:p>
        </p:txBody>
      </p:sp>
      <p:sp>
        <p:nvSpPr>
          <p:cNvPr id="5" name="Espace réservé du pied de page 4"/>
          <p:cNvSpPr>
            <a:spLocks noGrp="1"/>
          </p:cNvSpPr>
          <p:nvPr>
            <p:ph type="ftr" sz="quarter" idx="11"/>
          </p:nvPr>
        </p:nvSpPr>
        <p:spPr/>
        <p:txBody>
          <a:bodyPr/>
          <a:lstStyle/>
          <a:p>
            <a:r>
              <a:rPr lang="fr-FR" smtClean="0"/>
              <a:t>CGT – Loi travail</a:t>
            </a:r>
            <a:endParaRPr lang="fr-FR"/>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236927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r>
              <a:rPr lang="fr-FR" smtClean="0"/>
              <a:t>23/11/2016</a:t>
            </a:r>
            <a:endParaRPr lang="fr-FR"/>
          </a:p>
        </p:txBody>
      </p:sp>
      <p:sp>
        <p:nvSpPr>
          <p:cNvPr id="5" name="Espace réservé du pied de page 4"/>
          <p:cNvSpPr>
            <a:spLocks noGrp="1"/>
          </p:cNvSpPr>
          <p:nvPr>
            <p:ph type="ftr" sz="quarter" idx="11"/>
          </p:nvPr>
        </p:nvSpPr>
        <p:spPr/>
        <p:txBody>
          <a:bodyPr/>
          <a:lstStyle/>
          <a:p>
            <a:r>
              <a:rPr lang="fr-FR" smtClean="0"/>
              <a:t>CGT – Loi travail</a:t>
            </a:r>
            <a:endParaRPr lang="fr-FR"/>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66748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r>
              <a:rPr lang="fr-FR" smtClean="0"/>
              <a:t>23/11/2016</a:t>
            </a:r>
            <a:endParaRPr lang="fr-FR"/>
          </a:p>
        </p:txBody>
      </p:sp>
      <p:sp>
        <p:nvSpPr>
          <p:cNvPr id="6" name="Espace réservé du pied de page 5"/>
          <p:cNvSpPr>
            <a:spLocks noGrp="1"/>
          </p:cNvSpPr>
          <p:nvPr>
            <p:ph type="ftr" sz="quarter" idx="11"/>
          </p:nvPr>
        </p:nvSpPr>
        <p:spPr/>
        <p:txBody>
          <a:bodyPr/>
          <a:lstStyle/>
          <a:p>
            <a:r>
              <a:rPr lang="fr-FR" smtClean="0"/>
              <a:t>CGT – Loi travail</a:t>
            </a:r>
            <a:endParaRPr lang="fr-FR"/>
          </a:p>
        </p:txBody>
      </p:sp>
      <p:sp>
        <p:nvSpPr>
          <p:cNvPr id="7" name="Espace réservé du numéro de diapositive 6"/>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273989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r>
              <a:rPr lang="fr-FR" smtClean="0"/>
              <a:t>23/11/2016</a:t>
            </a:r>
            <a:endParaRPr lang="fr-FR"/>
          </a:p>
        </p:txBody>
      </p:sp>
      <p:sp>
        <p:nvSpPr>
          <p:cNvPr id="8" name="Espace réservé du pied de page 7"/>
          <p:cNvSpPr>
            <a:spLocks noGrp="1"/>
          </p:cNvSpPr>
          <p:nvPr>
            <p:ph type="ftr" sz="quarter" idx="11"/>
          </p:nvPr>
        </p:nvSpPr>
        <p:spPr/>
        <p:txBody>
          <a:bodyPr/>
          <a:lstStyle/>
          <a:p>
            <a:r>
              <a:rPr lang="fr-FR" smtClean="0"/>
              <a:t>CGT – Loi travail</a:t>
            </a:r>
            <a:endParaRPr lang="fr-FR"/>
          </a:p>
        </p:txBody>
      </p:sp>
      <p:sp>
        <p:nvSpPr>
          <p:cNvPr id="9" name="Espace réservé du numéro de diapositive 8"/>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3599574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r>
              <a:rPr lang="fr-FR" smtClean="0"/>
              <a:t>23/11/2016</a:t>
            </a:r>
            <a:endParaRPr lang="fr-FR"/>
          </a:p>
        </p:txBody>
      </p:sp>
      <p:sp>
        <p:nvSpPr>
          <p:cNvPr id="4" name="Espace réservé du pied de page 3"/>
          <p:cNvSpPr>
            <a:spLocks noGrp="1"/>
          </p:cNvSpPr>
          <p:nvPr>
            <p:ph type="ftr" sz="quarter" idx="11"/>
          </p:nvPr>
        </p:nvSpPr>
        <p:spPr/>
        <p:txBody>
          <a:bodyPr/>
          <a:lstStyle/>
          <a:p>
            <a:r>
              <a:rPr lang="fr-FR" smtClean="0"/>
              <a:t>CGT – Loi travail</a:t>
            </a:r>
            <a:endParaRPr lang="fr-FR"/>
          </a:p>
        </p:txBody>
      </p:sp>
      <p:sp>
        <p:nvSpPr>
          <p:cNvPr id="5" name="Espace réservé du numéro de diapositive 4"/>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2673050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4118278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r>
              <a:rPr lang="fr-FR" smtClean="0"/>
              <a:t>23/11/2016</a:t>
            </a:r>
            <a:endParaRPr lang="fr-FR"/>
          </a:p>
        </p:txBody>
      </p:sp>
      <p:sp>
        <p:nvSpPr>
          <p:cNvPr id="6" name="Espace réservé du pied de page 5"/>
          <p:cNvSpPr>
            <a:spLocks noGrp="1"/>
          </p:cNvSpPr>
          <p:nvPr>
            <p:ph type="ftr" sz="quarter" idx="11"/>
          </p:nvPr>
        </p:nvSpPr>
        <p:spPr/>
        <p:txBody>
          <a:bodyPr/>
          <a:lstStyle/>
          <a:p>
            <a:r>
              <a:rPr lang="fr-FR" smtClean="0"/>
              <a:t>CGT – Loi travail</a:t>
            </a:r>
            <a:endParaRPr lang="fr-FR"/>
          </a:p>
        </p:txBody>
      </p:sp>
      <p:sp>
        <p:nvSpPr>
          <p:cNvPr id="7" name="Espace réservé du numéro de diapositive 6"/>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3002867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r>
              <a:rPr lang="fr-FR" smtClean="0"/>
              <a:t>23/11/2016</a:t>
            </a:r>
            <a:endParaRPr lang="fr-FR"/>
          </a:p>
        </p:txBody>
      </p:sp>
      <p:sp>
        <p:nvSpPr>
          <p:cNvPr id="6" name="Espace réservé du pied de page 5"/>
          <p:cNvSpPr>
            <a:spLocks noGrp="1"/>
          </p:cNvSpPr>
          <p:nvPr>
            <p:ph type="ftr" sz="quarter" idx="11"/>
          </p:nvPr>
        </p:nvSpPr>
        <p:spPr/>
        <p:txBody>
          <a:bodyPr/>
          <a:lstStyle/>
          <a:p>
            <a:r>
              <a:rPr lang="fr-FR" smtClean="0"/>
              <a:t>CGT – Loi travail</a:t>
            </a:r>
            <a:endParaRPr lang="fr-FR"/>
          </a:p>
        </p:txBody>
      </p:sp>
      <p:sp>
        <p:nvSpPr>
          <p:cNvPr id="7" name="Espace réservé du numéro de diapositive 6"/>
          <p:cNvSpPr>
            <a:spLocks noGrp="1"/>
          </p:cNvSpPr>
          <p:nvPr>
            <p:ph type="sldNum" sz="quarter" idx="12"/>
          </p:nvPr>
        </p:nvSpPr>
        <p:spPr/>
        <p:txBody>
          <a:bodyPr/>
          <a:lstStyle/>
          <a:p>
            <a:fld id="{28F18F84-1EA6-4184-B79D-817460656D66}" type="slidenum">
              <a:rPr lang="fr-FR" smtClean="0"/>
              <a:t>‹N°›</a:t>
            </a:fld>
            <a:endParaRPr lang="fr-FR"/>
          </a:p>
        </p:txBody>
      </p:sp>
    </p:spTree>
    <p:extLst>
      <p:ext uri="{BB962C8B-B14F-4D97-AF65-F5344CB8AC3E}">
        <p14:creationId xmlns:p14="http://schemas.microsoft.com/office/powerpoint/2010/main" val="2471941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smtClean="0"/>
              <a:t>23/11/2016</a:t>
            </a:r>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CGT – Loi travail</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18F84-1EA6-4184-B79D-817460656D66}" type="slidenum">
              <a:rPr lang="fr-FR" smtClean="0"/>
              <a:t>‹N°›</a:t>
            </a:fld>
            <a:endParaRPr lang="fr-FR"/>
          </a:p>
        </p:txBody>
      </p:sp>
    </p:spTree>
    <p:extLst>
      <p:ext uri="{BB962C8B-B14F-4D97-AF65-F5344CB8AC3E}">
        <p14:creationId xmlns:p14="http://schemas.microsoft.com/office/powerpoint/2010/main" val="100835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s://www.legifrance.gouv.fr/affichCodeArticle.do;jsessionid=E43A7FD68C7650E3A4DCF0D61C93BB2D.tpdila23v_3?idArticle=LEGIARTI000033001625&amp;cidTexte=LEGITEXT000006072050&amp;dateTexte=20160914"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310936" y="2175028"/>
            <a:ext cx="9570128" cy="2123658"/>
          </a:xfrm>
          <a:prstGeom prst="rect">
            <a:avLst/>
          </a:prstGeom>
          <a:noFill/>
        </p:spPr>
        <p:txBody>
          <a:bodyPr wrap="square" rtlCol="0" anchor="ctr">
            <a:spAutoFit/>
          </a:bodyPr>
          <a:lstStyle/>
          <a:p>
            <a:pPr algn="ctr"/>
            <a:r>
              <a:rPr lang="fr-FR" sz="6600" b="1" dirty="0" smtClean="0"/>
              <a:t>La loi travail n’entrera pas </a:t>
            </a:r>
          </a:p>
          <a:p>
            <a:pPr algn="ctr"/>
            <a:r>
              <a:rPr lang="fr-FR" sz="6600" b="1" dirty="0" smtClean="0"/>
              <a:t>dans l’entreprise !</a:t>
            </a:r>
            <a:endParaRPr lang="fr-FR" sz="6600" b="1" dirty="0"/>
          </a:p>
        </p:txBody>
      </p:sp>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a:t>
            </a:r>
            <a:r>
              <a:rPr lang="fr-FR" dirty="0" smtClean="0"/>
              <a:t>Loi travail</a:t>
            </a:r>
            <a:endParaRPr lang="fr-FR" dirty="0"/>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a:t>
            </a:fld>
            <a:endParaRPr lang="fr-FR"/>
          </a:p>
        </p:txBody>
      </p:sp>
    </p:spTree>
    <p:extLst>
      <p:ext uri="{BB962C8B-B14F-4D97-AF65-F5344CB8AC3E}">
        <p14:creationId xmlns:p14="http://schemas.microsoft.com/office/powerpoint/2010/main" val="2333927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10</a:t>
            </a:fld>
            <a:endParaRPr lang="fr-FR"/>
          </a:p>
        </p:txBody>
      </p:sp>
      <p:sp>
        <p:nvSpPr>
          <p:cNvPr id="5" name="ZoneTexte 4"/>
          <p:cNvSpPr txBox="1"/>
          <p:nvPr/>
        </p:nvSpPr>
        <p:spPr>
          <a:xfrm>
            <a:off x="692458" y="310718"/>
            <a:ext cx="9925235" cy="369332"/>
          </a:xfrm>
          <a:prstGeom prst="rect">
            <a:avLst/>
          </a:prstGeom>
          <a:noFill/>
        </p:spPr>
        <p:txBody>
          <a:bodyPr wrap="square" rtlCol="0">
            <a:spAutoFit/>
          </a:bodyPr>
          <a:lstStyle/>
          <a:p>
            <a:pPr algn="just"/>
            <a:r>
              <a:rPr lang="fr-FR" b="1" dirty="0"/>
              <a:t>Au niveau de l’entreprise, l’accord majoritaire devient la règle</a:t>
            </a:r>
          </a:p>
        </p:txBody>
      </p:sp>
      <p:graphicFrame>
        <p:nvGraphicFramePr>
          <p:cNvPr id="7" name="Tableau 6"/>
          <p:cNvGraphicFramePr>
            <a:graphicFrameLocks noGrp="1"/>
          </p:cNvGraphicFramePr>
          <p:nvPr>
            <p:extLst>
              <p:ext uri="{D42A27DB-BD31-4B8C-83A1-F6EECF244321}">
                <p14:modId xmlns:p14="http://schemas.microsoft.com/office/powerpoint/2010/main" val="3200003234"/>
              </p:ext>
            </p:extLst>
          </p:nvPr>
        </p:nvGraphicFramePr>
        <p:xfrm>
          <a:off x="727968" y="2411055"/>
          <a:ext cx="10392052" cy="3017520"/>
        </p:xfrm>
        <a:graphic>
          <a:graphicData uri="http://schemas.openxmlformats.org/drawingml/2006/table">
            <a:tbl>
              <a:tblPr firstRow="1" bandRow="1">
                <a:tableStyleId>{5C22544A-7EE6-4342-B048-85BDC9FD1C3A}</a:tableStyleId>
              </a:tblPr>
              <a:tblGrid>
                <a:gridCol w="5031790"/>
                <a:gridCol w="5360262"/>
              </a:tblGrid>
              <a:tr h="2530883">
                <a:tc>
                  <a:txBody>
                    <a:bodyPr/>
                    <a:lstStyle/>
                    <a:p>
                      <a:r>
                        <a:rPr lang="fr-FR" sz="1600" b="1" i="0" u="none" strike="noStrike" kern="1200" baseline="0" dirty="0" smtClean="0">
                          <a:solidFill>
                            <a:schemeClr val="tx1"/>
                          </a:solidFill>
                          <a:latin typeface="+mn-lt"/>
                          <a:ea typeface="+mn-ea"/>
                          <a:cs typeface="+mn-cs"/>
                        </a:rPr>
                        <a:t>Avant</a:t>
                      </a:r>
                    </a:p>
                    <a:p>
                      <a:pPr algn="just"/>
                      <a:r>
                        <a:rPr lang="fr-FR" sz="1600" b="0" i="0" u="none" strike="noStrike" kern="1200" baseline="0" dirty="0" smtClean="0">
                          <a:solidFill>
                            <a:schemeClr val="tx1"/>
                          </a:solidFill>
                          <a:latin typeface="+mn-lt"/>
                          <a:ea typeface="+mn-ea"/>
                          <a:cs typeface="+mn-cs"/>
                        </a:rPr>
                        <a:t>Une procédure avec 2 conditions cumulatives :</a:t>
                      </a:r>
                    </a:p>
                    <a:p>
                      <a:pPr marL="285750" indent="-285750" algn="just">
                        <a:buFont typeface="Wingdings" panose="05000000000000000000" pitchFamily="2" charset="2"/>
                        <a:buChar char="ü"/>
                      </a:pPr>
                      <a:r>
                        <a:rPr lang="fr-FR" sz="1600" b="0" i="0" u="none" strike="noStrike" kern="1200" baseline="0" dirty="0" smtClean="0">
                          <a:solidFill>
                            <a:schemeClr val="tx1"/>
                          </a:solidFill>
                          <a:latin typeface="+mn-lt"/>
                          <a:ea typeface="+mn-ea"/>
                          <a:cs typeface="+mn-cs"/>
                        </a:rPr>
                        <a:t>Signature par un ou plusieurs syndicats représentatifs ayant recueilli au moins 30% des suffrages exprimés au 1er tour des dernières élections des élus titulaires (CE ou DUP) ;</a:t>
                      </a:r>
                    </a:p>
                    <a:p>
                      <a:pPr marL="285750" indent="-285750" algn="just">
                        <a:buFont typeface="Wingdings" panose="05000000000000000000" pitchFamily="2" charset="2"/>
                        <a:buChar char="ü"/>
                      </a:pPr>
                      <a:r>
                        <a:rPr lang="fr-FR" sz="1600" b="0" i="0" u="none" strike="noStrike" kern="1200" baseline="0" dirty="0" smtClean="0">
                          <a:solidFill>
                            <a:schemeClr val="tx1"/>
                          </a:solidFill>
                          <a:latin typeface="+mn-lt"/>
                          <a:ea typeface="+mn-ea"/>
                          <a:cs typeface="+mn-cs"/>
                        </a:rPr>
                        <a:t>Absence d’opposition, dans les 8 jours suivant la notification de l’accord, par un ou plusieurs syndicats représentatifs ayant recueilli la majorité des suffrages exprimés</a:t>
                      </a:r>
                      <a:endParaRPr lang="fr-FR" sz="1600" baseline="0" dirty="0">
                        <a:solidFill>
                          <a:schemeClr val="tx1"/>
                        </a:solidFill>
                      </a:endParaRPr>
                    </a:p>
                  </a:txBody>
                  <a:tcPr/>
                </a:tc>
                <a:tc>
                  <a:txBody>
                    <a:bodyPr/>
                    <a:lstStyle/>
                    <a:p>
                      <a:r>
                        <a:rPr lang="fr-FR" sz="1600" b="1" i="0" u="none" strike="noStrike" kern="1200" baseline="0" dirty="0" smtClean="0">
                          <a:solidFill>
                            <a:schemeClr val="tx1"/>
                          </a:solidFill>
                          <a:latin typeface="+mn-lt"/>
                          <a:ea typeface="+mn-ea"/>
                          <a:cs typeface="+mn-cs"/>
                        </a:rPr>
                        <a:t>Après</a:t>
                      </a:r>
                    </a:p>
                    <a:p>
                      <a:pPr marL="285750" indent="-285750" algn="just">
                        <a:buFont typeface="Wingdings" panose="05000000000000000000" pitchFamily="2" charset="2"/>
                        <a:buChar char="q"/>
                      </a:pPr>
                      <a:r>
                        <a:rPr lang="fr-FR" sz="1600" b="0" i="0" u="none" strike="noStrike" kern="1200" baseline="0" dirty="0" smtClean="0">
                          <a:solidFill>
                            <a:schemeClr val="tx1"/>
                          </a:solidFill>
                          <a:latin typeface="+mn-lt"/>
                          <a:ea typeface="+mn-ea"/>
                          <a:cs typeface="+mn-cs"/>
                        </a:rPr>
                        <a:t>Une procédure principale : signature par un ou plusieurs syndicats représentatifs ayant recueilli plus de 50% des suffrages exprimés en faveur des organisations représentatives (c’est-à-dire pesant au moins 10%) au premier tour des dernières élections .</a:t>
                      </a:r>
                    </a:p>
                    <a:p>
                      <a:pPr marL="285750" indent="-285750" algn="just">
                        <a:buFont typeface="Wingdings" panose="05000000000000000000" pitchFamily="2" charset="2"/>
                        <a:buChar char="q"/>
                      </a:pPr>
                      <a:r>
                        <a:rPr lang="fr-FR" sz="1600" b="0" i="0" u="none" strike="noStrike" kern="1200" baseline="0" dirty="0" smtClean="0">
                          <a:solidFill>
                            <a:schemeClr val="tx1"/>
                          </a:solidFill>
                          <a:latin typeface="+mn-lt"/>
                          <a:ea typeface="+mn-ea"/>
                          <a:cs typeface="+mn-cs"/>
                        </a:rPr>
                        <a:t>Une procédure subrogative : signature par des syndicats représentatifs n’ayant pas recueilli plus de 50% mais plus de 30%,</a:t>
                      </a:r>
                    </a:p>
                    <a:p>
                      <a:pPr marL="285750" indent="-285750" algn="just">
                        <a:buFont typeface="Wingdings" panose="05000000000000000000" pitchFamily="2" charset="2"/>
                        <a:buChar char="q"/>
                      </a:pPr>
                      <a:r>
                        <a:rPr lang="fr-FR" sz="1600" b="0" i="0" u="none" strike="noStrike" kern="1200" baseline="0" dirty="0" smtClean="0">
                          <a:solidFill>
                            <a:schemeClr val="tx1"/>
                          </a:solidFill>
                          <a:latin typeface="+mn-lt"/>
                          <a:ea typeface="+mn-ea"/>
                          <a:cs typeface="+mn-cs"/>
                        </a:rPr>
                        <a:t>possibilité de demander la consultation des salariés dans un délai d’un mois suivant la signature. Le référendum est organisé dans un délai de deux mois</a:t>
                      </a:r>
                      <a:endParaRPr lang="fr-FR" sz="1600" baseline="0" dirty="0">
                        <a:solidFill>
                          <a:schemeClr val="tx1"/>
                        </a:solidFill>
                      </a:endParaRPr>
                    </a:p>
                  </a:txBody>
                  <a:tcPr>
                    <a:solidFill>
                      <a:srgbClr val="FF0000"/>
                    </a:solidFill>
                  </a:tcPr>
                </a:tc>
              </a:tr>
            </a:tbl>
          </a:graphicData>
        </a:graphic>
      </p:graphicFrame>
      <p:sp>
        <p:nvSpPr>
          <p:cNvPr id="9" name="ZoneTexte 8"/>
          <p:cNvSpPr txBox="1"/>
          <p:nvPr/>
        </p:nvSpPr>
        <p:spPr>
          <a:xfrm>
            <a:off x="2587104" y="5539710"/>
            <a:ext cx="7368466" cy="461665"/>
          </a:xfrm>
          <a:prstGeom prst="rect">
            <a:avLst/>
          </a:prstGeom>
          <a:noFill/>
        </p:spPr>
        <p:txBody>
          <a:bodyPr wrap="square" rtlCol="0">
            <a:spAutoFit/>
          </a:bodyPr>
          <a:lstStyle/>
          <a:p>
            <a:r>
              <a:rPr lang="fr-FR" sz="2400" b="1" i="1" dirty="0" smtClean="0"/>
              <a:t>Le référendum peut être organisé par vote électronique</a:t>
            </a:r>
            <a:endParaRPr lang="fr-FR" sz="2400" b="1" i="1" dirty="0"/>
          </a:p>
        </p:txBody>
      </p:sp>
      <p:graphicFrame>
        <p:nvGraphicFramePr>
          <p:cNvPr id="14" name="Tableau 13"/>
          <p:cNvGraphicFramePr>
            <a:graphicFrameLocks noGrp="1"/>
          </p:cNvGraphicFramePr>
          <p:nvPr>
            <p:extLst>
              <p:ext uri="{D42A27DB-BD31-4B8C-83A1-F6EECF244321}">
                <p14:modId xmlns:p14="http://schemas.microsoft.com/office/powerpoint/2010/main" val="251410092"/>
              </p:ext>
            </p:extLst>
          </p:nvPr>
        </p:nvGraphicFramePr>
        <p:xfrm>
          <a:off x="5877020" y="1242065"/>
          <a:ext cx="5122418" cy="1103978"/>
        </p:xfrm>
        <a:graphic>
          <a:graphicData uri="http://schemas.openxmlformats.org/drawingml/2006/table">
            <a:tbl>
              <a:tblPr firstRow="1" bandRow="1">
                <a:tableStyleId>{5C22544A-7EE6-4342-B048-85BDC9FD1C3A}</a:tableStyleId>
              </a:tblPr>
              <a:tblGrid>
                <a:gridCol w="2561209"/>
                <a:gridCol w="2561209"/>
              </a:tblGrid>
              <a:tr h="273149">
                <a:tc>
                  <a:txBody>
                    <a:bodyPr/>
                    <a:lstStyle/>
                    <a:p>
                      <a:r>
                        <a:rPr lang="fr-FR" sz="1100" b="1" baseline="0" dirty="0" smtClean="0">
                          <a:solidFill>
                            <a:schemeClr val="tx1"/>
                          </a:solidFill>
                        </a:rPr>
                        <a:t>Échéance</a:t>
                      </a:r>
                      <a:endParaRPr lang="fr-FR" sz="1100" b="1" baseline="0" dirty="0">
                        <a:solidFill>
                          <a:schemeClr val="tx1"/>
                        </a:solidFill>
                      </a:endParaRPr>
                    </a:p>
                  </a:txBody>
                  <a:tcPr/>
                </a:tc>
                <a:tc>
                  <a:txBody>
                    <a:bodyPr/>
                    <a:lstStyle/>
                    <a:p>
                      <a:r>
                        <a:rPr lang="fr-FR" sz="1100" b="1" baseline="0" dirty="0" smtClean="0">
                          <a:solidFill>
                            <a:schemeClr val="tx1"/>
                          </a:solidFill>
                        </a:rPr>
                        <a:t>Type d’accord</a:t>
                      </a:r>
                      <a:endParaRPr lang="fr-FR" sz="1100" b="1" baseline="0" dirty="0">
                        <a:solidFill>
                          <a:schemeClr val="tx1"/>
                        </a:solidFill>
                      </a:endParaRPr>
                    </a:p>
                  </a:txBody>
                  <a:tcPr/>
                </a:tc>
              </a:tr>
              <a:tr h="276943">
                <a:tc>
                  <a:txBody>
                    <a:bodyPr/>
                    <a:lstStyle/>
                    <a:p>
                      <a:r>
                        <a:rPr lang="fr-FR" sz="1100" b="1" dirty="0" smtClean="0"/>
                        <a:t>Parution de loi (sous réserve du décret)</a:t>
                      </a:r>
                      <a:endParaRPr lang="fr-FR" sz="1100" b="1" dirty="0"/>
                    </a:p>
                  </a:txBody>
                  <a:tcPr/>
                </a:tc>
                <a:tc>
                  <a:txBody>
                    <a:bodyPr/>
                    <a:lstStyle/>
                    <a:p>
                      <a:r>
                        <a:rPr lang="fr-FR" sz="1100" b="1" dirty="0" smtClean="0"/>
                        <a:t>Maintien dans l’emploi</a:t>
                      </a:r>
                      <a:endParaRPr lang="fr-FR" sz="1100" b="1" dirty="0"/>
                    </a:p>
                  </a:txBody>
                  <a:tcPr/>
                </a:tc>
              </a:tr>
              <a:tr h="276943">
                <a:tc>
                  <a:txBody>
                    <a:bodyPr/>
                    <a:lstStyle/>
                    <a:p>
                      <a:r>
                        <a:rPr lang="fr-FR" sz="1100" b="1" dirty="0" smtClean="0"/>
                        <a:t>1</a:t>
                      </a:r>
                      <a:r>
                        <a:rPr lang="fr-FR" sz="1100" b="1" baseline="30000" dirty="0" smtClean="0"/>
                        <a:t>er</a:t>
                      </a:r>
                      <a:r>
                        <a:rPr lang="fr-FR" sz="1100" b="1" dirty="0" smtClean="0"/>
                        <a:t> janvier 2017</a:t>
                      </a:r>
                      <a:endParaRPr lang="fr-FR" sz="1100" b="1" dirty="0"/>
                    </a:p>
                  </a:txBody>
                  <a:tcPr/>
                </a:tc>
                <a:tc>
                  <a:txBody>
                    <a:bodyPr/>
                    <a:lstStyle/>
                    <a:p>
                      <a:r>
                        <a:rPr lang="fr-FR" sz="1100" b="1" dirty="0" smtClean="0"/>
                        <a:t>Accord temps de travail</a:t>
                      </a:r>
                      <a:endParaRPr lang="fr-FR" sz="1100" b="1" dirty="0"/>
                    </a:p>
                  </a:txBody>
                  <a:tcPr/>
                </a:tc>
              </a:tr>
              <a:tr h="276943">
                <a:tc>
                  <a:txBody>
                    <a:bodyPr/>
                    <a:lstStyle/>
                    <a:p>
                      <a:r>
                        <a:rPr lang="fr-FR" sz="1100" b="1" dirty="0" smtClean="0"/>
                        <a:t>1</a:t>
                      </a:r>
                      <a:r>
                        <a:rPr lang="fr-FR" sz="1100" b="1" baseline="30000" dirty="0" smtClean="0"/>
                        <a:t>er</a:t>
                      </a:r>
                      <a:r>
                        <a:rPr lang="fr-FR" sz="1100" b="1" dirty="0" smtClean="0"/>
                        <a:t> septembre 2019</a:t>
                      </a:r>
                      <a:endParaRPr lang="fr-FR" sz="1100" b="1" dirty="0"/>
                    </a:p>
                  </a:txBody>
                  <a:tcPr/>
                </a:tc>
                <a:tc>
                  <a:txBody>
                    <a:bodyPr/>
                    <a:lstStyle/>
                    <a:p>
                      <a:r>
                        <a:rPr lang="fr-FR" sz="1100" b="1" dirty="0" smtClean="0"/>
                        <a:t>Tous les accords</a:t>
                      </a:r>
                      <a:endParaRPr lang="fr-FR" sz="1100" b="1" dirty="0"/>
                    </a:p>
                  </a:txBody>
                  <a:tcPr/>
                </a:tc>
              </a:tr>
            </a:tbl>
          </a:graphicData>
        </a:graphic>
      </p:graphicFrame>
    </p:spTree>
    <p:extLst>
      <p:ext uri="{BB962C8B-B14F-4D97-AF65-F5344CB8AC3E}">
        <p14:creationId xmlns:p14="http://schemas.microsoft.com/office/powerpoint/2010/main" val="864194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11</a:t>
            </a:fld>
            <a:endParaRPr lang="fr-FR"/>
          </a:p>
        </p:txBody>
      </p:sp>
      <p:sp>
        <p:nvSpPr>
          <p:cNvPr id="5" name="ZoneTexte 4"/>
          <p:cNvSpPr txBox="1"/>
          <p:nvPr/>
        </p:nvSpPr>
        <p:spPr>
          <a:xfrm>
            <a:off x="683581" y="452761"/>
            <a:ext cx="10404629" cy="584775"/>
          </a:xfrm>
          <a:prstGeom prst="rect">
            <a:avLst/>
          </a:prstGeom>
          <a:noFill/>
        </p:spPr>
        <p:txBody>
          <a:bodyPr wrap="square" rtlCol="0">
            <a:spAutoFit/>
          </a:bodyPr>
          <a:lstStyle/>
          <a:p>
            <a:pPr algn="ctr"/>
            <a:r>
              <a:rPr lang="fr-FR" sz="3200" b="1" dirty="0" smtClean="0"/>
              <a:t>Quelle place pour la branche professionnelle ?</a:t>
            </a:r>
            <a:endParaRPr lang="fr-FR" sz="3200" b="1" dirty="0"/>
          </a:p>
        </p:txBody>
      </p:sp>
      <p:sp>
        <p:nvSpPr>
          <p:cNvPr id="6" name="ZoneTexte 5"/>
          <p:cNvSpPr txBox="1"/>
          <p:nvPr/>
        </p:nvSpPr>
        <p:spPr>
          <a:xfrm>
            <a:off x="838200" y="995303"/>
            <a:ext cx="5548544" cy="461665"/>
          </a:xfrm>
          <a:prstGeom prst="rect">
            <a:avLst/>
          </a:prstGeom>
          <a:noFill/>
        </p:spPr>
        <p:txBody>
          <a:bodyPr wrap="square" rtlCol="0">
            <a:spAutoFit/>
          </a:bodyPr>
          <a:lstStyle/>
          <a:p>
            <a:pPr algn="ctr"/>
            <a:r>
              <a:rPr lang="fr-FR" sz="2400" b="1" dirty="0" smtClean="0"/>
              <a:t>Objectif du gouvernement : 200 branches</a:t>
            </a:r>
            <a:endParaRPr lang="fr-FR" sz="2400" b="1" dirty="0"/>
          </a:p>
        </p:txBody>
      </p:sp>
      <p:sp>
        <p:nvSpPr>
          <p:cNvPr id="12" name="Rectangle à coins arrondis 11"/>
          <p:cNvSpPr/>
          <p:nvPr/>
        </p:nvSpPr>
        <p:spPr>
          <a:xfrm>
            <a:off x="473106" y="2931640"/>
            <a:ext cx="1819922" cy="28497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400" dirty="0">
                <a:solidFill>
                  <a:schemeClr val="tx1"/>
                </a:solidFill>
              </a:rPr>
              <a:t>La branche doit </a:t>
            </a:r>
            <a:r>
              <a:rPr lang="fr-FR" sz="1400" dirty="0" smtClean="0">
                <a:solidFill>
                  <a:schemeClr val="tx1"/>
                </a:solidFill>
              </a:rPr>
              <a:t>définir l’ordre public conventionnel</a:t>
            </a:r>
            <a:r>
              <a:rPr lang="fr-FR" sz="1400" dirty="0">
                <a:solidFill>
                  <a:schemeClr val="tx1"/>
                </a:solidFill>
              </a:rPr>
              <a:t>, c’est </a:t>
            </a:r>
            <a:r>
              <a:rPr lang="fr-FR" sz="1400" dirty="0" smtClean="0">
                <a:solidFill>
                  <a:schemeClr val="tx1"/>
                </a:solidFill>
              </a:rPr>
              <a:t>à dire </a:t>
            </a:r>
            <a:r>
              <a:rPr lang="fr-FR" sz="1400" dirty="0">
                <a:solidFill>
                  <a:schemeClr val="tx1"/>
                </a:solidFill>
              </a:rPr>
              <a:t>les thèmes </a:t>
            </a:r>
            <a:r>
              <a:rPr lang="fr-FR" sz="1400" dirty="0" smtClean="0">
                <a:solidFill>
                  <a:schemeClr val="tx1"/>
                </a:solidFill>
              </a:rPr>
              <a:t>sur lesquels </a:t>
            </a:r>
            <a:r>
              <a:rPr lang="fr-FR" sz="1400" dirty="0">
                <a:solidFill>
                  <a:schemeClr val="tx1"/>
                </a:solidFill>
              </a:rPr>
              <a:t>les </a:t>
            </a:r>
            <a:r>
              <a:rPr lang="fr-FR" sz="1400" dirty="0" smtClean="0">
                <a:solidFill>
                  <a:schemeClr val="tx1"/>
                </a:solidFill>
              </a:rPr>
              <a:t>conventions et </a:t>
            </a:r>
            <a:r>
              <a:rPr lang="fr-FR" sz="1400" dirty="0">
                <a:solidFill>
                  <a:schemeClr val="tx1"/>
                </a:solidFill>
              </a:rPr>
              <a:t>accords </a:t>
            </a:r>
            <a:r>
              <a:rPr lang="fr-FR" sz="1400" dirty="0" smtClean="0">
                <a:solidFill>
                  <a:schemeClr val="tx1"/>
                </a:solidFill>
              </a:rPr>
              <a:t>d’entreprises ne </a:t>
            </a:r>
            <a:r>
              <a:rPr lang="fr-FR" sz="1400" dirty="0">
                <a:solidFill>
                  <a:schemeClr val="tx1"/>
                </a:solidFill>
              </a:rPr>
              <a:t>peuvent être </a:t>
            </a:r>
            <a:r>
              <a:rPr lang="fr-FR" sz="1400" dirty="0" smtClean="0">
                <a:solidFill>
                  <a:schemeClr val="tx1"/>
                </a:solidFill>
              </a:rPr>
              <a:t>moins favorables</a:t>
            </a:r>
            <a:endParaRPr lang="fr-FR" sz="1400" dirty="0">
              <a:solidFill>
                <a:schemeClr val="tx1"/>
              </a:solidFill>
            </a:endParaRPr>
          </a:p>
        </p:txBody>
      </p:sp>
      <p:sp>
        <p:nvSpPr>
          <p:cNvPr id="13" name="Rectangle à coins arrondis 12"/>
          <p:cNvSpPr/>
          <p:nvPr/>
        </p:nvSpPr>
        <p:spPr>
          <a:xfrm>
            <a:off x="2671623" y="2942914"/>
            <a:ext cx="1987304" cy="28271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rPr>
              <a:t>Mise en place</a:t>
            </a:r>
          </a:p>
          <a:p>
            <a:r>
              <a:rPr lang="fr-FR" sz="1400" dirty="0">
                <a:solidFill>
                  <a:schemeClr val="tx1"/>
                </a:solidFill>
              </a:rPr>
              <a:t>obligatoire de</a:t>
            </a:r>
          </a:p>
          <a:p>
            <a:r>
              <a:rPr lang="fr-FR" sz="1400" dirty="0">
                <a:solidFill>
                  <a:schemeClr val="tx1"/>
                </a:solidFill>
              </a:rPr>
              <a:t>commissions</a:t>
            </a:r>
          </a:p>
          <a:p>
            <a:r>
              <a:rPr lang="fr-FR" sz="1400" dirty="0">
                <a:solidFill>
                  <a:schemeClr val="tx1"/>
                </a:solidFill>
              </a:rPr>
              <a:t>paritaires</a:t>
            </a:r>
          </a:p>
          <a:p>
            <a:r>
              <a:rPr lang="fr-FR" sz="1400" dirty="0">
                <a:solidFill>
                  <a:schemeClr val="tx1"/>
                </a:solidFill>
              </a:rPr>
              <a:t>permanentes de</a:t>
            </a:r>
          </a:p>
          <a:p>
            <a:r>
              <a:rPr lang="fr-FR" sz="1400" dirty="0">
                <a:solidFill>
                  <a:schemeClr val="tx1"/>
                </a:solidFill>
              </a:rPr>
              <a:t>négociation et</a:t>
            </a:r>
          </a:p>
          <a:p>
            <a:r>
              <a:rPr lang="fr-FR" sz="1400" dirty="0">
                <a:solidFill>
                  <a:schemeClr val="tx1"/>
                </a:solidFill>
              </a:rPr>
              <a:t>d’interprétation</a:t>
            </a:r>
          </a:p>
        </p:txBody>
      </p:sp>
      <p:sp>
        <p:nvSpPr>
          <p:cNvPr id="14" name="Rectangle à coins arrondis 13"/>
          <p:cNvSpPr/>
          <p:nvPr/>
        </p:nvSpPr>
        <p:spPr>
          <a:xfrm>
            <a:off x="5157926" y="2840083"/>
            <a:ext cx="2044638" cy="29412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rPr>
              <a:t>Le ministre du travail </a:t>
            </a:r>
            <a:r>
              <a:rPr lang="fr-FR" sz="1400" dirty="0" smtClean="0">
                <a:solidFill>
                  <a:schemeClr val="tx1"/>
                </a:solidFill>
              </a:rPr>
              <a:t>est habilité </a:t>
            </a:r>
            <a:r>
              <a:rPr lang="fr-FR" sz="1400" dirty="0">
                <a:solidFill>
                  <a:schemeClr val="tx1"/>
                </a:solidFill>
              </a:rPr>
              <a:t>à </a:t>
            </a:r>
            <a:r>
              <a:rPr lang="fr-FR" sz="1400" dirty="0" smtClean="0">
                <a:solidFill>
                  <a:schemeClr val="tx1"/>
                </a:solidFill>
              </a:rPr>
              <a:t>f</a:t>
            </a:r>
            <a:r>
              <a:rPr lang="fr-FR" sz="1400" b="1" dirty="0" smtClean="0">
                <a:solidFill>
                  <a:schemeClr val="tx1"/>
                </a:solidFill>
              </a:rPr>
              <a:t>usionner</a:t>
            </a:r>
            <a:endParaRPr lang="fr-FR" sz="1400" b="1" dirty="0">
              <a:solidFill>
                <a:schemeClr val="tx1"/>
              </a:solidFill>
            </a:endParaRPr>
          </a:p>
          <a:p>
            <a:r>
              <a:rPr lang="fr-FR" sz="1400" b="1" dirty="0">
                <a:solidFill>
                  <a:schemeClr val="tx1"/>
                </a:solidFill>
              </a:rPr>
              <a:t>certaines </a:t>
            </a:r>
            <a:r>
              <a:rPr lang="fr-FR" sz="1400" b="1" dirty="0" smtClean="0">
                <a:solidFill>
                  <a:schemeClr val="tx1"/>
                </a:solidFill>
              </a:rPr>
              <a:t>branches, </a:t>
            </a:r>
            <a:r>
              <a:rPr lang="fr-FR" sz="1400" dirty="0" smtClean="0">
                <a:solidFill>
                  <a:schemeClr val="tx1"/>
                </a:solidFill>
              </a:rPr>
              <a:t>notamment </a:t>
            </a:r>
            <a:r>
              <a:rPr lang="fr-FR" sz="1400" dirty="0">
                <a:solidFill>
                  <a:schemeClr val="tx1"/>
                </a:solidFill>
              </a:rPr>
              <a:t>lorsque la</a:t>
            </a:r>
          </a:p>
          <a:p>
            <a:r>
              <a:rPr lang="fr-FR" sz="1400" dirty="0">
                <a:solidFill>
                  <a:schemeClr val="tx1"/>
                </a:solidFill>
              </a:rPr>
              <a:t>branche couvre des</a:t>
            </a:r>
          </a:p>
          <a:p>
            <a:r>
              <a:rPr lang="fr-FR" sz="1400" dirty="0">
                <a:solidFill>
                  <a:schemeClr val="tx1"/>
                </a:solidFill>
              </a:rPr>
              <a:t>effectifs faibles</a:t>
            </a:r>
            <a:r>
              <a:rPr lang="fr-FR" sz="1400" dirty="0" smtClean="0">
                <a:solidFill>
                  <a:schemeClr val="tx1"/>
                </a:solidFill>
              </a:rPr>
              <a:t>, présente </a:t>
            </a:r>
            <a:r>
              <a:rPr lang="fr-FR" sz="1400" dirty="0">
                <a:solidFill>
                  <a:schemeClr val="tx1"/>
                </a:solidFill>
              </a:rPr>
              <a:t>une activité</a:t>
            </a:r>
          </a:p>
          <a:p>
            <a:r>
              <a:rPr lang="fr-FR" sz="1400" dirty="0">
                <a:solidFill>
                  <a:schemeClr val="tx1"/>
                </a:solidFill>
              </a:rPr>
              <a:t>faible ou dont le </a:t>
            </a:r>
            <a:r>
              <a:rPr lang="fr-FR" sz="1400" dirty="0" smtClean="0">
                <a:solidFill>
                  <a:schemeClr val="tx1"/>
                </a:solidFill>
              </a:rPr>
              <a:t>champ</a:t>
            </a:r>
            <a:endParaRPr lang="fr-FR" sz="1400" dirty="0">
              <a:solidFill>
                <a:schemeClr val="tx1"/>
              </a:solidFill>
            </a:endParaRPr>
          </a:p>
          <a:p>
            <a:r>
              <a:rPr lang="fr-FR" sz="1400" dirty="0">
                <a:solidFill>
                  <a:schemeClr val="tx1"/>
                </a:solidFill>
              </a:rPr>
              <a:t>d’application </a:t>
            </a:r>
            <a:r>
              <a:rPr lang="fr-FR" sz="1400" dirty="0" smtClean="0">
                <a:solidFill>
                  <a:schemeClr val="tx1"/>
                </a:solidFill>
              </a:rPr>
              <a:t>est uniquement </a:t>
            </a:r>
            <a:r>
              <a:rPr lang="fr-FR" sz="1400" dirty="0">
                <a:solidFill>
                  <a:schemeClr val="tx1"/>
                </a:solidFill>
              </a:rPr>
              <a:t>local ou</a:t>
            </a:r>
          </a:p>
          <a:p>
            <a:r>
              <a:rPr lang="fr-FR" sz="1400" dirty="0">
                <a:solidFill>
                  <a:schemeClr val="tx1"/>
                </a:solidFill>
              </a:rPr>
              <a:t>régional</a:t>
            </a:r>
          </a:p>
        </p:txBody>
      </p:sp>
      <p:sp>
        <p:nvSpPr>
          <p:cNvPr id="15" name="Ellipse 14"/>
          <p:cNvSpPr/>
          <p:nvPr/>
        </p:nvSpPr>
        <p:spPr>
          <a:xfrm>
            <a:off x="8408818" y="2002822"/>
            <a:ext cx="2944982" cy="364337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Démarche CGT</a:t>
            </a:r>
          </a:p>
          <a:p>
            <a:endParaRPr lang="fr-FR" sz="1100" b="1" dirty="0">
              <a:solidFill>
                <a:schemeClr val="tx1"/>
              </a:solidFill>
            </a:endParaRPr>
          </a:p>
          <a:p>
            <a:pPr marL="177800" indent="-177800" algn="just">
              <a:buFontTx/>
              <a:buChar char="-"/>
            </a:pPr>
            <a:r>
              <a:rPr lang="fr-FR" sz="1400" b="1" dirty="0">
                <a:solidFill>
                  <a:schemeClr val="tx1"/>
                </a:solidFill>
              </a:rPr>
              <a:t>Pas de fusion sur de simples critères </a:t>
            </a:r>
            <a:r>
              <a:rPr lang="fr-FR" sz="1400" b="1" dirty="0" smtClean="0">
                <a:solidFill>
                  <a:schemeClr val="tx1"/>
                </a:solidFill>
              </a:rPr>
              <a:t> mathématiques,</a:t>
            </a:r>
            <a:endParaRPr lang="fr-FR" sz="1400" b="1" dirty="0">
              <a:solidFill>
                <a:schemeClr val="tx1"/>
              </a:solidFill>
            </a:endParaRPr>
          </a:p>
          <a:p>
            <a:pPr marL="177800" indent="-177800" algn="just">
              <a:buFontTx/>
              <a:buChar char="-"/>
            </a:pPr>
            <a:r>
              <a:rPr lang="fr-FR" sz="1400" b="1" dirty="0">
                <a:solidFill>
                  <a:schemeClr val="tx1"/>
                </a:solidFill>
              </a:rPr>
              <a:t>Fusion sur la base du maintien des garanties collectives et du mieux disant </a:t>
            </a:r>
            <a:r>
              <a:rPr lang="fr-FR" sz="1400" b="1" dirty="0" smtClean="0">
                <a:solidFill>
                  <a:schemeClr val="tx1"/>
                </a:solidFill>
              </a:rPr>
              <a:t>social,</a:t>
            </a:r>
            <a:endParaRPr lang="fr-FR" sz="1400" b="1" dirty="0">
              <a:solidFill>
                <a:schemeClr val="tx1"/>
              </a:solidFill>
            </a:endParaRPr>
          </a:p>
          <a:p>
            <a:pPr marL="177800" indent="-177800" algn="just">
              <a:buFontTx/>
              <a:buChar char="-"/>
            </a:pPr>
            <a:r>
              <a:rPr lang="fr-FR" sz="1400" b="1" dirty="0">
                <a:solidFill>
                  <a:schemeClr val="tx1"/>
                </a:solidFill>
              </a:rPr>
              <a:t>Imposer une logique de </a:t>
            </a:r>
            <a:r>
              <a:rPr lang="fr-FR" sz="1400" b="1" dirty="0" smtClean="0">
                <a:solidFill>
                  <a:schemeClr val="tx1"/>
                </a:solidFill>
              </a:rPr>
              <a:t>filières ou d’activité </a:t>
            </a:r>
            <a:r>
              <a:rPr lang="fr-FR" sz="1400" b="1" dirty="0">
                <a:solidFill>
                  <a:schemeClr val="tx1"/>
                </a:solidFill>
              </a:rPr>
              <a:t>en cohérence avec les </a:t>
            </a:r>
            <a:r>
              <a:rPr lang="fr-FR" sz="1400" b="1" dirty="0" smtClean="0">
                <a:solidFill>
                  <a:schemeClr val="tx1"/>
                </a:solidFill>
              </a:rPr>
              <a:t>métiers.</a:t>
            </a:r>
            <a:endParaRPr lang="fr-FR" sz="1400" b="1" dirty="0">
              <a:solidFill>
                <a:schemeClr val="tx1"/>
              </a:solidFill>
            </a:endParaRPr>
          </a:p>
        </p:txBody>
      </p:sp>
      <p:sp>
        <p:nvSpPr>
          <p:cNvPr id="16" name="Flèche vers le bas 15"/>
          <p:cNvSpPr/>
          <p:nvPr/>
        </p:nvSpPr>
        <p:spPr>
          <a:xfrm>
            <a:off x="838200" y="1954932"/>
            <a:ext cx="941033"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bas 16"/>
          <p:cNvSpPr/>
          <p:nvPr/>
        </p:nvSpPr>
        <p:spPr>
          <a:xfrm>
            <a:off x="3194758" y="1839901"/>
            <a:ext cx="941033"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vers le bas 17"/>
          <p:cNvSpPr/>
          <p:nvPr/>
        </p:nvSpPr>
        <p:spPr>
          <a:xfrm>
            <a:off x="5687534" y="1806735"/>
            <a:ext cx="941033"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8771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12</a:t>
            </a:fld>
            <a:endParaRPr lang="fr-FR"/>
          </a:p>
        </p:txBody>
      </p:sp>
      <p:sp>
        <p:nvSpPr>
          <p:cNvPr id="5" name="ZoneTexte 4"/>
          <p:cNvSpPr txBox="1"/>
          <p:nvPr/>
        </p:nvSpPr>
        <p:spPr>
          <a:xfrm>
            <a:off x="838200" y="2284489"/>
            <a:ext cx="10685016" cy="1446550"/>
          </a:xfrm>
          <a:prstGeom prst="rect">
            <a:avLst/>
          </a:prstGeom>
          <a:noFill/>
        </p:spPr>
        <p:txBody>
          <a:bodyPr wrap="square" rtlCol="0" anchor="ctr">
            <a:spAutoFit/>
          </a:bodyPr>
          <a:lstStyle/>
          <a:p>
            <a:pPr algn="ctr"/>
            <a:r>
              <a:rPr lang="fr-FR" sz="4400" b="1" dirty="0" smtClean="0"/>
              <a:t>Un dumping social organisé </a:t>
            </a:r>
          </a:p>
          <a:p>
            <a:pPr algn="ctr"/>
            <a:r>
              <a:rPr lang="fr-FR" sz="4400" b="1" dirty="0" smtClean="0"/>
              <a:t>à partir des accords dits « offensifs »</a:t>
            </a:r>
            <a:endParaRPr lang="fr-FR" sz="4400" b="1" dirty="0"/>
          </a:p>
        </p:txBody>
      </p:sp>
    </p:spTree>
    <p:extLst>
      <p:ext uri="{BB962C8B-B14F-4D97-AF65-F5344CB8AC3E}">
        <p14:creationId xmlns:p14="http://schemas.microsoft.com/office/powerpoint/2010/main" val="2847753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13</a:t>
            </a:fld>
            <a:endParaRPr lang="fr-FR"/>
          </a:p>
        </p:txBody>
      </p:sp>
      <p:sp>
        <p:nvSpPr>
          <p:cNvPr id="5" name="ZoneTexte 4"/>
          <p:cNvSpPr txBox="1"/>
          <p:nvPr/>
        </p:nvSpPr>
        <p:spPr>
          <a:xfrm>
            <a:off x="838200" y="399495"/>
            <a:ext cx="9095913" cy="523220"/>
          </a:xfrm>
          <a:prstGeom prst="rect">
            <a:avLst/>
          </a:prstGeom>
          <a:noFill/>
        </p:spPr>
        <p:txBody>
          <a:bodyPr wrap="square" rtlCol="0">
            <a:spAutoFit/>
          </a:bodyPr>
          <a:lstStyle/>
          <a:p>
            <a:r>
              <a:rPr lang="fr-FR" sz="2800" b="1" dirty="0" smtClean="0"/>
              <a:t>Licenciement </a:t>
            </a:r>
            <a:r>
              <a:rPr lang="fr-FR" sz="2800" b="1" dirty="0"/>
              <a:t>économique</a:t>
            </a:r>
          </a:p>
        </p:txBody>
      </p:sp>
      <p:sp>
        <p:nvSpPr>
          <p:cNvPr id="6" name="ZoneTexte 5"/>
          <p:cNvSpPr txBox="1"/>
          <p:nvPr/>
        </p:nvSpPr>
        <p:spPr>
          <a:xfrm>
            <a:off x="791962" y="944186"/>
            <a:ext cx="10392052" cy="830997"/>
          </a:xfrm>
          <a:prstGeom prst="rect">
            <a:avLst/>
          </a:prstGeom>
          <a:noFill/>
        </p:spPr>
        <p:txBody>
          <a:bodyPr wrap="square" rtlCol="0">
            <a:spAutoFit/>
          </a:bodyPr>
          <a:lstStyle/>
          <a:p>
            <a:r>
              <a:rPr lang="fr-FR" sz="1600" dirty="0"/>
              <a:t>Inscription dans le code </a:t>
            </a:r>
            <a:r>
              <a:rPr lang="fr-FR" sz="1600" dirty="0" smtClean="0"/>
              <a:t>du Travail </a:t>
            </a:r>
            <a:r>
              <a:rPr lang="fr-FR" sz="1600" dirty="0"/>
              <a:t>de deux motifs </a:t>
            </a:r>
            <a:r>
              <a:rPr lang="fr-FR" sz="1600" b="1" dirty="0" smtClean="0"/>
              <a:t>déjà reconnus </a:t>
            </a:r>
            <a:r>
              <a:rPr lang="fr-FR" sz="1600" b="1" dirty="0"/>
              <a:t>par </a:t>
            </a:r>
            <a:r>
              <a:rPr lang="fr-FR" sz="1600" b="1" dirty="0" smtClean="0"/>
              <a:t>la jurisprudence </a:t>
            </a:r>
            <a:r>
              <a:rPr lang="fr-FR" sz="1600" dirty="0"/>
              <a:t>:</a:t>
            </a:r>
          </a:p>
          <a:p>
            <a:pPr marL="541338" indent="-185738" algn="just">
              <a:buFont typeface="Arial" panose="020B0604020202020204" pitchFamily="34" charset="0"/>
              <a:buChar char="•"/>
            </a:pPr>
            <a:r>
              <a:rPr lang="fr-FR" sz="1600" dirty="0"/>
              <a:t>Une réorganisation </a:t>
            </a:r>
            <a:r>
              <a:rPr lang="fr-FR" sz="1600" dirty="0" smtClean="0"/>
              <a:t>de l’entreprise </a:t>
            </a:r>
            <a:r>
              <a:rPr lang="fr-FR" sz="1600" dirty="0"/>
              <a:t>nécessaire à </a:t>
            </a:r>
            <a:r>
              <a:rPr lang="fr-FR" sz="1600" dirty="0" smtClean="0"/>
              <a:t>la sauvegarde </a:t>
            </a:r>
            <a:r>
              <a:rPr lang="fr-FR" sz="1600" dirty="0"/>
              <a:t>de </a:t>
            </a:r>
            <a:r>
              <a:rPr lang="fr-FR" sz="1600" dirty="0" smtClean="0"/>
              <a:t>sa compétitivité</a:t>
            </a:r>
            <a:endParaRPr lang="fr-FR" sz="1600" dirty="0"/>
          </a:p>
          <a:p>
            <a:pPr marL="541338" indent="-185738" algn="just">
              <a:buFont typeface="Arial" panose="020B0604020202020204" pitchFamily="34" charset="0"/>
              <a:buChar char="•"/>
            </a:pPr>
            <a:r>
              <a:rPr lang="fr-FR" sz="1600" dirty="0"/>
              <a:t>La cessation d’activité </a:t>
            </a:r>
            <a:r>
              <a:rPr lang="fr-FR" sz="1600" dirty="0" smtClean="0"/>
              <a:t>de l’entreprise (d’autres motifs pourront être ajoutés par de nouvelles jurisprudences)</a:t>
            </a:r>
            <a:endParaRPr lang="fr-FR" sz="1600" dirty="0"/>
          </a:p>
        </p:txBody>
      </p:sp>
      <p:sp>
        <p:nvSpPr>
          <p:cNvPr id="7" name="ZoneTexte 6"/>
          <p:cNvSpPr txBox="1"/>
          <p:nvPr/>
        </p:nvSpPr>
        <p:spPr>
          <a:xfrm>
            <a:off x="791962" y="1919527"/>
            <a:ext cx="10608076" cy="3908762"/>
          </a:xfrm>
          <a:prstGeom prst="rect">
            <a:avLst/>
          </a:prstGeom>
          <a:noFill/>
        </p:spPr>
        <p:txBody>
          <a:bodyPr wrap="square" rtlCol="0">
            <a:spAutoFit/>
          </a:bodyPr>
          <a:lstStyle/>
          <a:p>
            <a:pPr algn="just"/>
            <a:r>
              <a:rPr lang="fr-FR" sz="1600" dirty="0"/>
              <a:t>Les </a:t>
            </a:r>
            <a:r>
              <a:rPr lang="fr-FR" sz="1600" b="1" dirty="0"/>
              <a:t>deux premiers critères demeurent </a:t>
            </a:r>
            <a:r>
              <a:rPr lang="fr-FR" sz="1600" dirty="0"/>
              <a:t>:</a:t>
            </a:r>
          </a:p>
          <a:p>
            <a:pPr marL="630238" indent="-274638" algn="just">
              <a:buFont typeface="Arial" panose="020B0604020202020204" pitchFamily="34" charset="0"/>
              <a:buChar char="•"/>
            </a:pPr>
            <a:r>
              <a:rPr lang="fr-FR" sz="1600" dirty="0"/>
              <a:t>Difficultés </a:t>
            </a:r>
            <a:r>
              <a:rPr lang="fr-FR" sz="1600" dirty="0" smtClean="0"/>
              <a:t>économiques </a:t>
            </a:r>
          </a:p>
          <a:p>
            <a:pPr marL="630238" indent="-274638" algn="just">
              <a:buFont typeface="Arial" panose="020B0604020202020204" pitchFamily="34" charset="0"/>
              <a:buChar char="•"/>
            </a:pPr>
            <a:r>
              <a:rPr lang="fr-FR" sz="1600" dirty="0" smtClean="0"/>
              <a:t>Mutations </a:t>
            </a:r>
            <a:r>
              <a:rPr lang="fr-FR" sz="1600" dirty="0"/>
              <a:t>technologiques</a:t>
            </a:r>
          </a:p>
          <a:p>
            <a:pPr algn="just"/>
            <a:endParaRPr lang="fr-FR" sz="1000" dirty="0" smtClean="0"/>
          </a:p>
          <a:p>
            <a:pPr algn="just"/>
            <a:r>
              <a:rPr lang="fr-FR" sz="1600" dirty="0" smtClean="0"/>
              <a:t>Le périmètre d’appréciation des difficultés reste l’entreprise, peu importe, si dans le cadre d’un groupe, il y a des bénéfices dégagés.</a:t>
            </a:r>
          </a:p>
          <a:p>
            <a:pPr algn="just"/>
            <a:endParaRPr lang="fr-FR" sz="1000" dirty="0" smtClean="0"/>
          </a:p>
          <a:p>
            <a:pPr algn="just"/>
            <a:r>
              <a:rPr lang="fr-FR" sz="1600" dirty="0" smtClean="0"/>
              <a:t>Les </a:t>
            </a:r>
            <a:r>
              <a:rPr lang="fr-FR" sz="1600" dirty="0"/>
              <a:t>critères </a:t>
            </a:r>
            <a:r>
              <a:rPr lang="fr-FR" sz="1600" dirty="0" smtClean="0"/>
              <a:t>définis par la loi ne sont plus constitutifs d’une difficulté économique structurelle. Cela va ouvrir des contentieux juridiques pour en déterminer la réalité.</a:t>
            </a:r>
          </a:p>
          <a:p>
            <a:pPr algn="just"/>
            <a:endParaRPr lang="fr-FR" sz="1000" dirty="0"/>
          </a:p>
          <a:p>
            <a:pPr algn="just"/>
            <a:r>
              <a:rPr lang="fr-FR" sz="1600" dirty="0"/>
              <a:t>Évolution d’au moins un </a:t>
            </a:r>
            <a:r>
              <a:rPr lang="fr-FR" sz="1600" dirty="0" smtClean="0"/>
              <a:t>indicateur économique </a:t>
            </a:r>
            <a:r>
              <a:rPr lang="fr-FR" sz="1600" dirty="0"/>
              <a:t>(baisse des commandes ou </a:t>
            </a:r>
            <a:r>
              <a:rPr lang="fr-FR" sz="1600" dirty="0" smtClean="0"/>
              <a:t>du chiffre </a:t>
            </a:r>
            <a:r>
              <a:rPr lang="fr-FR" sz="1600" dirty="0"/>
              <a:t>d’affaires, perte d’exploitation</a:t>
            </a:r>
            <a:r>
              <a:rPr lang="fr-FR" sz="1600" dirty="0" smtClean="0"/>
              <a:t>, dégradation </a:t>
            </a:r>
            <a:r>
              <a:rPr lang="fr-FR" sz="1600" dirty="0"/>
              <a:t>de la trésorerie, etc</a:t>
            </a:r>
            <a:r>
              <a:rPr lang="fr-FR" sz="1600" dirty="0" smtClean="0"/>
              <a:t>).</a:t>
            </a:r>
            <a:endParaRPr lang="fr-FR" sz="1600" dirty="0"/>
          </a:p>
          <a:p>
            <a:pPr algn="just"/>
            <a:r>
              <a:rPr lang="fr-FR" sz="1600" dirty="0"/>
              <a:t>Soit par tout autre élément de nature </a:t>
            </a:r>
            <a:r>
              <a:rPr lang="fr-FR" sz="1600" dirty="0" smtClean="0"/>
              <a:t>à justifier </a:t>
            </a:r>
            <a:r>
              <a:rPr lang="fr-FR" sz="1600" dirty="0"/>
              <a:t>ces </a:t>
            </a:r>
            <a:r>
              <a:rPr lang="fr-FR" sz="1600" dirty="0" smtClean="0"/>
              <a:t>difficultés</a:t>
            </a:r>
          </a:p>
          <a:p>
            <a:pPr algn="just"/>
            <a:endParaRPr lang="fr-FR" sz="1000" dirty="0"/>
          </a:p>
          <a:p>
            <a:pPr algn="just"/>
            <a:r>
              <a:rPr lang="fr-FR" sz="1600" dirty="0" smtClean="0"/>
              <a:t>Ces indicateurs sont modulés selon la taille de l’entreprise. C’est sur cette inégalité de traitement que la CGT prépare une action juridique (QPC) ; Pour rappel, le Conseil constitutionnel a censuré les dispositions de la loi Macron sur la disparité des indemnités prud’homales pour licenciement abusif</a:t>
            </a:r>
            <a:endParaRPr lang="fr-FR" sz="1600" dirty="0"/>
          </a:p>
        </p:txBody>
      </p:sp>
    </p:spTree>
    <p:extLst>
      <p:ext uri="{BB962C8B-B14F-4D97-AF65-F5344CB8AC3E}">
        <p14:creationId xmlns:p14="http://schemas.microsoft.com/office/powerpoint/2010/main" val="40759492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14</a:t>
            </a:fld>
            <a:endParaRPr lang="fr-FR"/>
          </a:p>
        </p:txBody>
      </p:sp>
      <p:sp>
        <p:nvSpPr>
          <p:cNvPr id="5" name="ZoneTexte 4"/>
          <p:cNvSpPr txBox="1"/>
          <p:nvPr/>
        </p:nvSpPr>
        <p:spPr>
          <a:xfrm>
            <a:off x="692458" y="497150"/>
            <a:ext cx="10484528" cy="461665"/>
          </a:xfrm>
          <a:prstGeom prst="rect">
            <a:avLst/>
          </a:prstGeom>
          <a:noFill/>
        </p:spPr>
        <p:txBody>
          <a:bodyPr wrap="square" rtlCol="0">
            <a:spAutoFit/>
          </a:bodyPr>
          <a:lstStyle/>
          <a:p>
            <a:r>
              <a:rPr lang="fr-FR" sz="2400" b="1" dirty="0"/>
              <a:t>La négociation d’un accord pour préserver ou développer l’emploi</a:t>
            </a:r>
          </a:p>
        </p:txBody>
      </p:sp>
      <p:sp>
        <p:nvSpPr>
          <p:cNvPr id="9" name="Rectangle à coins arrondis 8"/>
          <p:cNvSpPr/>
          <p:nvPr/>
        </p:nvSpPr>
        <p:spPr>
          <a:xfrm>
            <a:off x="5008485" y="1319028"/>
            <a:ext cx="2175029" cy="11718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smtClean="0">
                <a:solidFill>
                  <a:schemeClr val="tx1"/>
                </a:solidFill>
              </a:rPr>
              <a:t>Possibilité de bénéficier d’un expert mandaté par le ce</a:t>
            </a:r>
            <a:endParaRPr lang="fr-FR" sz="1100" dirty="0">
              <a:solidFill>
                <a:schemeClr val="tx1"/>
              </a:solidFill>
            </a:endParaRPr>
          </a:p>
        </p:txBody>
      </p:sp>
      <p:sp>
        <p:nvSpPr>
          <p:cNvPr id="6" name="Carré corné 5"/>
          <p:cNvSpPr/>
          <p:nvPr/>
        </p:nvSpPr>
        <p:spPr>
          <a:xfrm>
            <a:off x="1193307" y="1360772"/>
            <a:ext cx="2388093" cy="1130108"/>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smtClean="0"/>
          </a:p>
          <a:p>
            <a:r>
              <a:rPr lang="fr-FR" sz="1200" dirty="0" smtClean="0">
                <a:solidFill>
                  <a:schemeClr val="tx1"/>
                </a:solidFill>
              </a:rPr>
              <a:t>Transmission </a:t>
            </a:r>
            <a:r>
              <a:rPr lang="fr-FR" sz="1200" dirty="0">
                <a:solidFill>
                  <a:schemeClr val="tx1"/>
                </a:solidFill>
              </a:rPr>
              <a:t>préalable aux</a:t>
            </a:r>
          </a:p>
          <a:p>
            <a:r>
              <a:rPr lang="fr-FR" sz="1200" dirty="0">
                <a:solidFill>
                  <a:schemeClr val="tx1"/>
                </a:solidFill>
              </a:rPr>
              <a:t>organisations syndicales </a:t>
            </a:r>
            <a:r>
              <a:rPr lang="fr-FR" sz="1200" b="1" dirty="0">
                <a:solidFill>
                  <a:schemeClr val="tx1"/>
                </a:solidFill>
              </a:rPr>
              <a:t>des</a:t>
            </a:r>
          </a:p>
          <a:p>
            <a:r>
              <a:rPr lang="fr-FR" sz="1200" b="1" dirty="0">
                <a:solidFill>
                  <a:schemeClr val="tx1"/>
                </a:solidFill>
              </a:rPr>
              <a:t>informations nécessaires à</a:t>
            </a:r>
          </a:p>
          <a:p>
            <a:r>
              <a:rPr lang="fr-FR" sz="1200" b="1" dirty="0">
                <a:solidFill>
                  <a:schemeClr val="tx1"/>
                </a:solidFill>
              </a:rPr>
              <a:t>l’établissement d’un diagnostic</a:t>
            </a:r>
          </a:p>
          <a:p>
            <a:r>
              <a:rPr lang="fr-FR" sz="1200" b="1" dirty="0">
                <a:solidFill>
                  <a:schemeClr val="tx1"/>
                </a:solidFill>
              </a:rPr>
              <a:t>Partagé</a:t>
            </a:r>
          </a:p>
        </p:txBody>
      </p:sp>
      <p:sp>
        <p:nvSpPr>
          <p:cNvPr id="7" name="Carré corné 6"/>
          <p:cNvSpPr/>
          <p:nvPr/>
        </p:nvSpPr>
        <p:spPr>
          <a:xfrm>
            <a:off x="3083514" y="2716630"/>
            <a:ext cx="1425606" cy="1869534"/>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tx1"/>
                </a:solidFill>
              </a:rPr>
              <a:t>Signature d’un accord</a:t>
            </a:r>
          </a:p>
          <a:p>
            <a:r>
              <a:rPr lang="fr-FR" sz="1200" b="1" dirty="0">
                <a:solidFill>
                  <a:schemeClr val="tx1"/>
                </a:solidFill>
              </a:rPr>
              <a:t>majoritaire</a:t>
            </a:r>
            <a:r>
              <a:rPr lang="fr-FR" sz="1200" dirty="0">
                <a:solidFill>
                  <a:schemeClr val="tx1"/>
                </a:solidFill>
              </a:rPr>
              <a:t>, au niveau de</a:t>
            </a:r>
          </a:p>
          <a:p>
            <a:r>
              <a:rPr lang="fr-FR" sz="1200" dirty="0">
                <a:solidFill>
                  <a:schemeClr val="tx1"/>
                </a:solidFill>
              </a:rPr>
              <a:t>l’entreprise</a:t>
            </a:r>
          </a:p>
        </p:txBody>
      </p:sp>
      <p:sp>
        <p:nvSpPr>
          <p:cNvPr id="13" name="Carré corné 12"/>
          <p:cNvSpPr/>
          <p:nvPr/>
        </p:nvSpPr>
        <p:spPr>
          <a:xfrm>
            <a:off x="5189921" y="3339837"/>
            <a:ext cx="2192785" cy="2050742"/>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tx1"/>
                </a:solidFill>
              </a:rPr>
              <a:t>Les accords de maintien dans l’emploi demeurent</a:t>
            </a:r>
          </a:p>
          <a:p>
            <a:r>
              <a:rPr lang="fr-FR" sz="1200" b="1" dirty="0">
                <a:solidFill>
                  <a:schemeClr val="tx1"/>
                </a:solidFill>
              </a:rPr>
              <a:t>mais les employeurs pourraient préférer intervenir</a:t>
            </a:r>
          </a:p>
          <a:p>
            <a:r>
              <a:rPr lang="fr-FR" sz="1200" b="1" dirty="0">
                <a:solidFill>
                  <a:schemeClr val="tx1"/>
                </a:solidFill>
              </a:rPr>
              <a:t>plus en amont, via ces accords offensifs</a:t>
            </a:r>
            <a:r>
              <a:rPr lang="fr-FR" b="1" dirty="0">
                <a:solidFill>
                  <a:schemeClr val="tx1"/>
                </a:solidFill>
              </a:rPr>
              <a:t>.</a:t>
            </a:r>
            <a:endParaRPr lang="fr-FR" dirty="0">
              <a:solidFill>
                <a:schemeClr val="tx1"/>
              </a:solidFill>
            </a:endParaRPr>
          </a:p>
        </p:txBody>
      </p:sp>
      <p:sp>
        <p:nvSpPr>
          <p:cNvPr id="16" name="Carré corné 15"/>
          <p:cNvSpPr/>
          <p:nvPr/>
        </p:nvSpPr>
        <p:spPr>
          <a:xfrm>
            <a:off x="8807574" y="1135022"/>
            <a:ext cx="1473694" cy="1581608"/>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tx1"/>
                </a:solidFill>
              </a:rPr>
              <a:t>Un </a:t>
            </a:r>
            <a:r>
              <a:rPr lang="fr-FR" sz="1200" b="1" dirty="0">
                <a:solidFill>
                  <a:schemeClr val="tx1"/>
                </a:solidFill>
              </a:rPr>
              <a:t>préambule</a:t>
            </a:r>
          </a:p>
          <a:p>
            <a:r>
              <a:rPr lang="fr-FR" sz="1200" b="1" dirty="0">
                <a:solidFill>
                  <a:schemeClr val="tx1"/>
                </a:solidFill>
              </a:rPr>
              <a:t>obligatoire </a:t>
            </a:r>
            <a:r>
              <a:rPr lang="fr-FR" sz="1200" dirty="0">
                <a:solidFill>
                  <a:schemeClr val="tx1"/>
                </a:solidFill>
              </a:rPr>
              <a:t>à peine</a:t>
            </a:r>
          </a:p>
          <a:p>
            <a:r>
              <a:rPr lang="fr-FR" sz="1200" dirty="0">
                <a:solidFill>
                  <a:schemeClr val="tx1"/>
                </a:solidFill>
              </a:rPr>
              <a:t>de nullité</a:t>
            </a:r>
          </a:p>
        </p:txBody>
      </p:sp>
      <p:sp>
        <p:nvSpPr>
          <p:cNvPr id="17" name="Carré corné 16"/>
          <p:cNvSpPr/>
          <p:nvPr/>
        </p:nvSpPr>
        <p:spPr>
          <a:xfrm>
            <a:off x="550417" y="3966152"/>
            <a:ext cx="2148396" cy="160281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a:solidFill>
                  <a:schemeClr val="tx1"/>
                </a:solidFill>
              </a:rPr>
              <a:t>Accord à </a:t>
            </a:r>
            <a:r>
              <a:rPr lang="fr-FR" sz="1200" b="1" dirty="0">
                <a:solidFill>
                  <a:schemeClr val="tx1"/>
                </a:solidFill>
              </a:rPr>
              <a:t>durée déterminée</a:t>
            </a:r>
            <a:r>
              <a:rPr lang="fr-FR" sz="1200" dirty="0">
                <a:solidFill>
                  <a:schemeClr val="tx1"/>
                </a:solidFill>
              </a:rPr>
              <a:t>, à défaut de stipulation, cette durée</a:t>
            </a:r>
          </a:p>
          <a:p>
            <a:r>
              <a:rPr lang="fr-FR" sz="1200" dirty="0">
                <a:solidFill>
                  <a:schemeClr val="tx1"/>
                </a:solidFill>
              </a:rPr>
              <a:t>est de 5 ans.</a:t>
            </a:r>
          </a:p>
          <a:p>
            <a:r>
              <a:rPr lang="fr-FR" sz="1200" b="1" dirty="0">
                <a:solidFill>
                  <a:schemeClr val="tx1"/>
                </a:solidFill>
              </a:rPr>
              <a:t>Un bilan est effectué chaque année </a:t>
            </a:r>
            <a:r>
              <a:rPr lang="fr-FR" sz="1200" dirty="0">
                <a:solidFill>
                  <a:schemeClr val="tx1"/>
                </a:solidFill>
              </a:rPr>
              <a:t>par les signataires</a:t>
            </a:r>
          </a:p>
        </p:txBody>
      </p:sp>
      <p:sp>
        <p:nvSpPr>
          <p:cNvPr id="18" name="Carré corné 17"/>
          <p:cNvSpPr/>
          <p:nvPr/>
        </p:nvSpPr>
        <p:spPr>
          <a:xfrm>
            <a:off x="8744505" y="3522756"/>
            <a:ext cx="2494625" cy="2478549"/>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dirty="0" smtClean="0"/>
          </a:p>
          <a:p>
            <a:endParaRPr lang="fr-FR" sz="1200" dirty="0" smtClean="0"/>
          </a:p>
          <a:p>
            <a:r>
              <a:rPr lang="fr-FR" sz="1200" dirty="0" smtClean="0">
                <a:solidFill>
                  <a:schemeClr val="tx1"/>
                </a:solidFill>
              </a:rPr>
              <a:t>Ces </a:t>
            </a:r>
            <a:r>
              <a:rPr lang="fr-FR" sz="1200" dirty="0">
                <a:solidFill>
                  <a:schemeClr val="tx1"/>
                </a:solidFill>
              </a:rPr>
              <a:t>accords </a:t>
            </a:r>
            <a:r>
              <a:rPr lang="fr-FR" sz="1200" dirty="0" smtClean="0">
                <a:solidFill>
                  <a:schemeClr val="tx1"/>
                </a:solidFill>
              </a:rPr>
              <a:t>doivent préciser </a:t>
            </a:r>
            <a:r>
              <a:rPr lang="fr-FR" sz="1200" dirty="0">
                <a:solidFill>
                  <a:schemeClr val="tx1"/>
                </a:solidFill>
              </a:rPr>
              <a:t>a minima :</a:t>
            </a:r>
          </a:p>
          <a:p>
            <a:r>
              <a:rPr lang="fr-FR" sz="1200" dirty="0">
                <a:solidFill>
                  <a:schemeClr val="tx1"/>
                </a:solidFill>
              </a:rPr>
              <a:t>- Les modalités </a:t>
            </a:r>
            <a:r>
              <a:rPr lang="fr-FR" sz="1200" dirty="0" smtClean="0">
                <a:solidFill>
                  <a:schemeClr val="tx1"/>
                </a:solidFill>
              </a:rPr>
              <a:t>selon lesquelles </a:t>
            </a:r>
            <a:r>
              <a:rPr lang="fr-FR" sz="1200" dirty="0">
                <a:solidFill>
                  <a:schemeClr val="tx1"/>
                </a:solidFill>
              </a:rPr>
              <a:t>est prise en</a:t>
            </a:r>
          </a:p>
          <a:p>
            <a:r>
              <a:rPr lang="fr-FR" sz="1200" dirty="0">
                <a:solidFill>
                  <a:schemeClr val="tx1"/>
                </a:solidFill>
              </a:rPr>
              <a:t>compte la situation </a:t>
            </a:r>
            <a:r>
              <a:rPr lang="fr-FR" sz="1200" dirty="0" smtClean="0">
                <a:solidFill>
                  <a:schemeClr val="tx1"/>
                </a:solidFill>
              </a:rPr>
              <a:t>des salariés </a:t>
            </a:r>
            <a:r>
              <a:rPr lang="fr-FR" sz="1200" dirty="0">
                <a:solidFill>
                  <a:schemeClr val="tx1"/>
                </a:solidFill>
              </a:rPr>
              <a:t>invoquant </a:t>
            </a:r>
            <a:r>
              <a:rPr lang="fr-FR" sz="1200" dirty="0" smtClean="0">
                <a:solidFill>
                  <a:schemeClr val="tx1"/>
                </a:solidFill>
              </a:rPr>
              <a:t>une atteinte disproportionnée </a:t>
            </a:r>
            <a:r>
              <a:rPr lang="fr-FR" sz="1200" dirty="0">
                <a:solidFill>
                  <a:schemeClr val="tx1"/>
                </a:solidFill>
              </a:rPr>
              <a:t>à leur</a:t>
            </a:r>
          </a:p>
          <a:p>
            <a:r>
              <a:rPr lang="fr-FR" sz="1200" dirty="0">
                <a:solidFill>
                  <a:schemeClr val="tx1"/>
                </a:solidFill>
              </a:rPr>
              <a:t>vie personnelle </a:t>
            </a:r>
            <a:r>
              <a:rPr lang="fr-FR" sz="1200" dirty="0" smtClean="0">
                <a:solidFill>
                  <a:schemeClr val="tx1"/>
                </a:solidFill>
              </a:rPr>
              <a:t>et familiale ;</a:t>
            </a:r>
            <a:endParaRPr lang="fr-FR" sz="1200" dirty="0">
              <a:solidFill>
                <a:schemeClr val="tx1"/>
              </a:solidFill>
            </a:endParaRPr>
          </a:p>
          <a:p>
            <a:pPr marL="171450" indent="-171450">
              <a:buFontTx/>
              <a:buChar char="-"/>
            </a:pPr>
            <a:r>
              <a:rPr lang="fr-FR" sz="1200" dirty="0" smtClean="0">
                <a:solidFill>
                  <a:schemeClr val="tx1"/>
                </a:solidFill>
              </a:rPr>
              <a:t>Les modalités d’information des salariés </a:t>
            </a:r>
            <a:r>
              <a:rPr lang="fr-FR" sz="1200" dirty="0">
                <a:solidFill>
                  <a:schemeClr val="tx1"/>
                </a:solidFill>
              </a:rPr>
              <a:t>quant à </a:t>
            </a:r>
            <a:r>
              <a:rPr lang="fr-FR" sz="1200" dirty="0" smtClean="0">
                <a:solidFill>
                  <a:schemeClr val="tx1"/>
                </a:solidFill>
              </a:rPr>
              <a:t>leur application </a:t>
            </a:r>
            <a:r>
              <a:rPr lang="fr-FR" sz="1200" dirty="0">
                <a:solidFill>
                  <a:schemeClr val="tx1"/>
                </a:solidFill>
              </a:rPr>
              <a:t>et leur </a:t>
            </a:r>
            <a:r>
              <a:rPr lang="fr-FR" sz="1200" dirty="0" smtClean="0">
                <a:solidFill>
                  <a:schemeClr val="tx1"/>
                </a:solidFill>
              </a:rPr>
              <a:t>suivi</a:t>
            </a:r>
          </a:p>
          <a:p>
            <a:pPr marL="171450" indent="-171450">
              <a:buFontTx/>
              <a:buChar char="-"/>
            </a:pPr>
            <a:endParaRPr lang="fr-FR" sz="1200" dirty="0">
              <a:solidFill>
                <a:schemeClr val="tx1"/>
              </a:solidFill>
            </a:endParaRPr>
          </a:p>
          <a:p>
            <a:r>
              <a:rPr lang="fr-FR" sz="1200" dirty="0">
                <a:solidFill>
                  <a:schemeClr val="tx1"/>
                </a:solidFill>
              </a:rPr>
              <a:t>+ 2 thèmes facultatifs</a:t>
            </a:r>
          </a:p>
        </p:txBody>
      </p:sp>
    </p:spTree>
    <p:extLst>
      <p:ext uri="{BB962C8B-B14F-4D97-AF65-F5344CB8AC3E}">
        <p14:creationId xmlns:p14="http://schemas.microsoft.com/office/powerpoint/2010/main" val="8031909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15</a:t>
            </a:fld>
            <a:endParaRPr lang="fr-FR"/>
          </a:p>
        </p:txBody>
      </p:sp>
      <p:sp>
        <p:nvSpPr>
          <p:cNvPr id="5" name="ZoneTexte 4"/>
          <p:cNvSpPr txBox="1"/>
          <p:nvPr/>
        </p:nvSpPr>
        <p:spPr>
          <a:xfrm>
            <a:off x="754602" y="1766658"/>
            <a:ext cx="10724225" cy="3570208"/>
          </a:xfrm>
          <a:prstGeom prst="rect">
            <a:avLst/>
          </a:prstGeom>
          <a:noFill/>
        </p:spPr>
        <p:txBody>
          <a:bodyPr wrap="square" rtlCol="0">
            <a:spAutoFit/>
          </a:bodyPr>
          <a:lstStyle/>
          <a:p>
            <a:pPr algn="just"/>
            <a:endParaRPr lang="fr-FR" dirty="0" smtClean="0"/>
          </a:p>
          <a:p>
            <a:pPr marL="285750" indent="-285750" algn="just">
              <a:buFont typeface="Wingdings" panose="05000000000000000000" pitchFamily="2" charset="2"/>
              <a:buChar char="q"/>
            </a:pPr>
            <a:r>
              <a:rPr lang="fr-FR" sz="1600" b="1" dirty="0"/>
              <a:t>Un accord qui s’impose aux contrats de travail</a:t>
            </a:r>
            <a:endParaRPr lang="fr-FR" sz="1600" dirty="0" smtClean="0"/>
          </a:p>
          <a:p>
            <a:pPr algn="just"/>
            <a:endParaRPr lang="fr-FR" sz="1600" dirty="0" smtClean="0"/>
          </a:p>
          <a:p>
            <a:pPr algn="just"/>
            <a:r>
              <a:rPr lang="fr-FR" sz="1600" dirty="0" smtClean="0"/>
              <a:t>L’accord </a:t>
            </a:r>
            <a:r>
              <a:rPr lang="fr-FR" sz="1600" dirty="0"/>
              <a:t>se substitue de plein droit aux clauses du contrat de travail, y compris </a:t>
            </a:r>
            <a:r>
              <a:rPr lang="fr-FR" sz="1600" dirty="0" smtClean="0"/>
              <a:t>en matière </a:t>
            </a:r>
            <a:r>
              <a:rPr lang="fr-FR" sz="1600" dirty="0"/>
              <a:t>de rémunération et de durée du </a:t>
            </a:r>
            <a:r>
              <a:rPr lang="fr-FR" sz="1600" dirty="0" smtClean="0"/>
              <a:t>travail. Cependant</a:t>
            </a:r>
            <a:r>
              <a:rPr lang="fr-FR" sz="1600" dirty="0"/>
              <a:t>, la rémunération mensuelle ne peut être diminuée. Un décret viendra </a:t>
            </a:r>
            <a:r>
              <a:rPr lang="fr-FR" sz="1600" dirty="0" smtClean="0"/>
              <a:t>définir la </a:t>
            </a:r>
            <a:r>
              <a:rPr lang="fr-FR" sz="1600" dirty="0"/>
              <a:t>rémunération mensuelle </a:t>
            </a:r>
            <a:r>
              <a:rPr lang="fr-FR" sz="1600" dirty="0" smtClean="0"/>
              <a:t>garantie ;</a:t>
            </a:r>
          </a:p>
          <a:p>
            <a:pPr algn="just"/>
            <a:endParaRPr lang="fr-FR" sz="1600" dirty="0"/>
          </a:p>
          <a:p>
            <a:pPr marL="285750" indent="-285750" algn="just">
              <a:buFont typeface="Wingdings" panose="05000000000000000000" pitchFamily="2" charset="2"/>
              <a:buChar char="q"/>
            </a:pPr>
            <a:r>
              <a:rPr lang="fr-FR" sz="1600" b="1" dirty="0"/>
              <a:t>Un nouveau motif spécifique de licenciement</a:t>
            </a:r>
            <a:endParaRPr lang="fr-FR" sz="1600" dirty="0"/>
          </a:p>
          <a:p>
            <a:pPr algn="just"/>
            <a:endParaRPr lang="fr-FR" sz="1600" dirty="0" smtClean="0"/>
          </a:p>
          <a:p>
            <a:pPr algn="just"/>
            <a:r>
              <a:rPr lang="fr-FR" sz="1600" dirty="0" smtClean="0"/>
              <a:t>Le </a:t>
            </a:r>
            <a:r>
              <a:rPr lang="fr-FR" sz="1600" dirty="0"/>
              <a:t>salarié peut refuser la modification de son contrat mais encourt un </a:t>
            </a:r>
            <a:r>
              <a:rPr lang="fr-FR" sz="1600" dirty="0" smtClean="0"/>
              <a:t>licenciement reposant </a:t>
            </a:r>
            <a:r>
              <a:rPr lang="fr-FR" sz="1600" dirty="0"/>
              <a:t>sur un motif </a:t>
            </a:r>
            <a:r>
              <a:rPr lang="fr-FR" sz="1600" dirty="0" smtClean="0"/>
              <a:t>spécifique. Il </a:t>
            </a:r>
            <a:r>
              <a:rPr lang="fr-FR" sz="1600" dirty="0"/>
              <a:t>est soumis à la procédure de licenciement individuel pour motif </a:t>
            </a:r>
            <a:r>
              <a:rPr lang="fr-FR" sz="1600" dirty="0" smtClean="0"/>
              <a:t>économique ; cela n’ouvre pas de droit à la hauteur du Contrat de Sécurisation Professionnelle (CSP). L’accompagnement existe, mais a minima.</a:t>
            </a:r>
          </a:p>
          <a:p>
            <a:pPr algn="just"/>
            <a:endParaRPr lang="fr-FR" sz="1600" b="1" dirty="0"/>
          </a:p>
          <a:p>
            <a:pPr marL="285750" indent="-285750" algn="just">
              <a:buFont typeface="Wingdings" panose="05000000000000000000" pitchFamily="2" charset="2"/>
              <a:buChar char="q"/>
            </a:pPr>
            <a:r>
              <a:rPr lang="fr-FR" sz="1600" b="1" dirty="0" smtClean="0"/>
              <a:t>Aucune disposition n’est prévue pour les salariés en CDD</a:t>
            </a:r>
            <a:endParaRPr lang="fr-FR" sz="1600" b="1" dirty="0"/>
          </a:p>
        </p:txBody>
      </p:sp>
      <p:sp>
        <p:nvSpPr>
          <p:cNvPr id="6" name="ZoneTexte 5"/>
          <p:cNvSpPr txBox="1"/>
          <p:nvPr/>
        </p:nvSpPr>
        <p:spPr>
          <a:xfrm>
            <a:off x="1091953" y="396746"/>
            <a:ext cx="9738804" cy="1200329"/>
          </a:xfrm>
          <a:prstGeom prst="rect">
            <a:avLst/>
          </a:prstGeom>
          <a:noFill/>
        </p:spPr>
        <p:txBody>
          <a:bodyPr wrap="square" rtlCol="0">
            <a:spAutoFit/>
          </a:bodyPr>
          <a:lstStyle/>
          <a:p>
            <a:pPr algn="ctr"/>
            <a:r>
              <a:rPr lang="fr-FR" sz="3600" b="1" dirty="0"/>
              <a:t>M</a:t>
            </a:r>
            <a:r>
              <a:rPr lang="fr-FR" sz="3600" b="1" dirty="0" smtClean="0"/>
              <a:t>ise </a:t>
            </a:r>
            <a:r>
              <a:rPr lang="fr-FR" sz="3600" b="1" dirty="0"/>
              <a:t>en oeuvre de ce nouvel accord et </a:t>
            </a:r>
            <a:r>
              <a:rPr lang="fr-FR" sz="3600" b="1" dirty="0" smtClean="0"/>
              <a:t>ses conséquences </a:t>
            </a:r>
            <a:r>
              <a:rPr lang="fr-FR" sz="3600" b="1" dirty="0"/>
              <a:t>pour les salariés</a:t>
            </a:r>
          </a:p>
        </p:txBody>
      </p:sp>
    </p:spTree>
    <p:extLst>
      <p:ext uri="{BB962C8B-B14F-4D97-AF65-F5344CB8AC3E}">
        <p14:creationId xmlns:p14="http://schemas.microsoft.com/office/powerpoint/2010/main" val="790878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16</a:t>
            </a:fld>
            <a:endParaRPr lang="fr-FR"/>
          </a:p>
        </p:txBody>
      </p:sp>
      <p:sp>
        <p:nvSpPr>
          <p:cNvPr id="5" name="ZoneTexte 4"/>
          <p:cNvSpPr txBox="1"/>
          <p:nvPr/>
        </p:nvSpPr>
        <p:spPr>
          <a:xfrm>
            <a:off x="745724" y="1970843"/>
            <a:ext cx="10324730" cy="1938992"/>
          </a:xfrm>
          <a:prstGeom prst="rect">
            <a:avLst/>
          </a:prstGeom>
          <a:noFill/>
        </p:spPr>
        <p:txBody>
          <a:bodyPr wrap="square" rtlCol="0">
            <a:spAutoFit/>
          </a:bodyPr>
          <a:lstStyle/>
          <a:p>
            <a:pPr algn="ctr"/>
            <a:r>
              <a:rPr lang="fr-FR" sz="4000" b="1" dirty="0"/>
              <a:t>Durée du travail et congés payés :</a:t>
            </a:r>
          </a:p>
          <a:p>
            <a:pPr algn="ctr"/>
            <a:r>
              <a:rPr lang="fr-FR" sz="4000" b="1" dirty="0"/>
              <a:t>réécriture du code du travail </a:t>
            </a:r>
            <a:endParaRPr lang="fr-FR" sz="4000" b="1" dirty="0" smtClean="0"/>
          </a:p>
          <a:p>
            <a:pPr algn="ctr"/>
            <a:r>
              <a:rPr lang="fr-FR" sz="4000" b="1" dirty="0" smtClean="0"/>
              <a:t>et primauté </a:t>
            </a:r>
            <a:r>
              <a:rPr lang="fr-FR" sz="4000" b="1" dirty="0"/>
              <a:t>donnée à </a:t>
            </a:r>
            <a:r>
              <a:rPr lang="fr-FR" sz="4000" b="1" dirty="0" smtClean="0"/>
              <a:t>l’accord d’entreprise</a:t>
            </a:r>
            <a:endParaRPr lang="fr-FR" sz="4000" b="1" dirty="0"/>
          </a:p>
        </p:txBody>
      </p:sp>
    </p:spTree>
    <p:extLst>
      <p:ext uri="{BB962C8B-B14F-4D97-AF65-F5344CB8AC3E}">
        <p14:creationId xmlns:p14="http://schemas.microsoft.com/office/powerpoint/2010/main" val="32646769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17</a:t>
            </a:fld>
            <a:endParaRPr lang="fr-FR"/>
          </a:p>
        </p:txBody>
      </p:sp>
      <p:sp>
        <p:nvSpPr>
          <p:cNvPr id="5" name="ZoneTexte 4"/>
          <p:cNvSpPr txBox="1"/>
          <p:nvPr/>
        </p:nvSpPr>
        <p:spPr>
          <a:xfrm>
            <a:off x="850037" y="860997"/>
            <a:ext cx="10436441" cy="646331"/>
          </a:xfrm>
          <a:prstGeom prst="rect">
            <a:avLst/>
          </a:prstGeom>
          <a:noFill/>
        </p:spPr>
        <p:txBody>
          <a:bodyPr wrap="square" rtlCol="0">
            <a:spAutoFit/>
          </a:bodyPr>
          <a:lstStyle/>
          <a:p>
            <a:r>
              <a:rPr lang="fr-FR" b="1" dirty="0"/>
              <a:t>Les accords d’entreprise ou d’établissement peuvent désormais déroger </a:t>
            </a:r>
            <a:r>
              <a:rPr lang="fr-FR" dirty="0"/>
              <a:t>aux accords de branche en matière de </a:t>
            </a:r>
            <a:r>
              <a:rPr lang="fr-FR" b="1" dirty="0"/>
              <a:t>durée du travail, d’organisation du temps de travail et de </a:t>
            </a:r>
            <a:r>
              <a:rPr lang="fr-FR" b="1" dirty="0" smtClean="0"/>
              <a:t>congés.</a:t>
            </a:r>
            <a:endParaRPr lang="fr-FR" dirty="0"/>
          </a:p>
        </p:txBody>
      </p:sp>
      <p:sp>
        <p:nvSpPr>
          <p:cNvPr id="6" name="ZoneTexte 5"/>
          <p:cNvSpPr txBox="1"/>
          <p:nvPr/>
        </p:nvSpPr>
        <p:spPr>
          <a:xfrm>
            <a:off x="838200" y="337351"/>
            <a:ext cx="10448278" cy="523220"/>
          </a:xfrm>
          <a:prstGeom prst="rect">
            <a:avLst/>
          </a:prstGeom>
          <a:noFill/>
        </p:spPr>
        <p:txBody>
          <a:bodyPr wrap="square" rtlCol="0">
            <a:spAutoFit/>
          </a:bodyPr>
          <a:lstStyle/>
          <a:p>
            <a:pPr algn="just"/>
            <a:r>
              <a:rPr lang="fr-FR" sz="2800" b="1" dirty="0" smtClean="0"/>
              <a:t>Durée de travail</a:t>
            </a:r>
            <a:endParaRPr lang="fr-FR" sz="2800" b="1" dirty="0"/>
          </a:p>
        </p:txBody>
      </p:sp>
      <p:sp>
        <p:nvSpPr>
          <p:cNvPr id="7" name="ZoneTexte 6"/>
          <p:cNvSpPr txBox="1"/>
          <p:nvPr/>
        </p:nvSpPr>
        <p:spPr>
          <a:xfrm>
            <a:off x="850037" y="1608126"/>
            <a:ext cx="10366344" cy="4647426"/>
          </a:xfrm>
          <a:prstGeom prst="rect">
            <a:avLst/>
          </a:prstGeom>
          <a:noFill/>
        </p:spPr>
        <p:txBody>
          <a:bodyPr wrap="square" rtlCol="0">
            <a:spAutoFit/>
          </a:bodyPr>
          <a:lstStyle/>
          <a:p>
            <a:pPr algn="just"/>
            <a:r>
              <a:rPr lang="fr-FR" sz="1600" b="1" dirty="0"/>
              <a:t>Heures supplémentaires </a:t>
            </a:r>
            <a:r>
              <a:rPr lang="fr-FR" sz="1600" dirty="0"/>
              <a:t>: </a:t>
            </a:r>
            <a:r>
              <a:rPr lang="fr-FR" sz="1600" dirty="0" smtClean="0"/>
              <a:t>l’accord </a:t>
            </a:r>
            <a:r>
              <a:rPr lang="fr-FR" sz="1600" dirty="0"/>
              <a:t>d’entreprise/ établissement n’a donc plus </a:t>
            </a:r>
            <a:r>
              <a:rPr lang="fr-FR" sz="1600" dirty="0" smtClean="0"/>
              <a:t>à respecter </a:t>
            </a:r>
            <a:r>
              <a:rPr lang="fr-FR" sz="1600" dirty="0"/>
              <a:t>le taux fixé par la branche. La majoration ne peut être inférieure à 10</a:t>
            </a:r>
            <a:r>
              <a:rPr lang="fr-FR" sz="1600" dirty="0" smtClean="0"/>
              <a:t>%. L’objectif est de pousser sur 25%.</a:t>
            </a:r>
            <a:endParaRPr lang="fr-FR" sz="1600" dirty="0"/>
          </a:p>
          <a:p>
            <a:pPr algn="just"/>
            <a:endParaRPr lang="fr-FR" sz="1000" b="1" dirty="0" smtClean="0"/>
          </a:p>
          <a:p>
            <a:pPr algn="just"/>
            <a:r>
              <a:rPr lang="fr-FR" sz="1600" b="1" dirty="0" smtClean="0"/>
              <a:t>Temps </a:t>
            </a:r>
            <a:r>
              <a:rPr lang="fr-FR" sz="1600" b="1" dirty="0"/>
              <a:t>partiel </a:t>
            </a:r>
            <a:r>
              <a:rPr lang="fr-FR" sz="1600" dirty="0"/>
              <a:t>: </a:t>
            </a:r>
            <a:r>
              <a:rPr lang="fr-FR" sz="1600" dirty="0" smtClean="0"/>
              <a:t>Primauté </a:t>
            </a:r>
            <a:r>
              <a:rPr lang="fr-FR" sz="1600" dirty="0"/>
              <a:t>de l’accord d’entreprise sur l’accord de </a:t>
            </a:r>
            <a:r>
              <a:rPr lang="fr-FR" sz="1600" dirty="0" smtClean="0"/>
              <a:t>branche pour </a:t>
            </a:r>
            <a:r>
              <a:rPr lang="fr-FR" sz="1600" dirty="0"/>
              <a:t>la mise en place d’horaires à temps partiel</a:t>
            </a:r>
            <a:r>
              <a:rPr lang="fr-FR" sz="1600" dirty="0" smtClean="0"/>
              <a:t>, pour </a:t>
            </a:r>
            <a:r>
              <a:rPr lang="fr-FR" sz="1600" dirty="0"/>
              <a:t>porter la limite dans laquelle peuvent être accomplies des </a:t>
            </a:r>
            <a:r>
              <a:rPr lang="fr-FR" sz="1600" dirty="0" smtClean="0"/>
              <a:t>heures complémentaires </a:t>
            </a:r>
            <a:r>
              <a:rPr lang="fr-FR" sz="1600" dirty="0"/>
              <a:t>jusqu’au tiers de la durée </a:t>
            </a:r>
            <a:r>
              <a:rPr lang="fr-FR" sz="1600" dirty="0" smtClean="0"/>
              <a:t>hebdomadaire concernant </a:t>
            </a:r>
            <a:r>
              <a:rPr lang="fr-FR" sz="1600" dirty="0"/>
              <a:t>la répartition de la durée du </a:t>
            </a:r>
            <a:r>
              <a:rPr lang="fr-FR" sz="1600" dirty="0" smtClean="0"/>
              <a:t>travail.</a:t>
            </a:r>
            <a:endParaRPr lang="fr-FR" sz="1600" dirty="0"/>
          </a:p>
          <a:p>
            <a:pPr algn="just"/>
            <a:endParaRPr lang="fr-FR" sz="1000" b="1" dirty="0" smtClean="0"/>
          </a:p>
          <a:p>
            <a:pPr algn="just"/>
            <a:r>
              <a:rPr lang="fr-FR" sz="1600" b="1" dirty="0" smtClean="0"/>
              <a:t>Durée </a:t>
            </a:r>
            <a:r>
              <a:rPr lang="fr-FR" sz="1600" b="1" dirty="0"/>
              <a:t>maximale hebdomadaire </a:t>
            </a:r>
            <a:r>
              <a:rPr lang="fr-FR" sz="1600" dirty="0"/>
              <a:t>: </a:t>
            </a:r>
            <a:endParaRPr lang="fr-FR" sz="1600" dirty="0" smtClean="0"/>
          </a:p>
          <a:p>
            <a:pPr algn="just"/>
            <a:r>
              <a:rPr lang="fr-FR" sz="1600" dirty="0" smtClean="0"/>
              <a:t>La dérogation (46 H/12 semaines) </a:t>
            </a:r>
            <a:r>
              <a:rPr lang="fr-FR" sz="1600" dirty="0"/>
              <a:t>possible à la durée maximale </a:t>
            </a:r>
            <a:r>
              <a:rPr lang="fr-FR" sz="1600" dirty="0" smtClean="0"/>
              <a:t>de 44 heures ne peut résulter que </a:t>
            </a:r>
            <a:r>
              <a:rPr lang="fr-FR" sz="1600" dirty="0"/>
              <a:t>d’un accord d’entreprise, ou, à </a:t>
            </a:r>
            <a:r>
              <a:rPr lang="fr-FR" sz="1600" dirty="0" smtClean="0"/>
              <a:t>défaut, d’un accord </a:t>
            </a:r>
            <a:r>
              <a:rPr lang="fr-FR" sz="1600" dirty="0"/>
              <a:t>de </a:t>
            </a:r>
            <a:r>
              <a:rPr lang="fr-FR" sz="1600" dirty="0" smtClean="0"/>
              <a:t>branche. </a:t>
            </a:r>
          </a:p>
          <a:p>
            <a:pPr algn="just"/>
            <a:endParaRPr lang="fr-FR" sz="1000" b="1" dirty="0" smtClean="0"/>
          </a:p>
          <a:p>
            <a:pPr algn="just"/>
            <a:r>
              <a:rPr lang="fr-FR" sz="1600" b="1" dirty="0" smtClean="0"/>
              <a:t>Le </a:t>
            </a:r>
            <a:r>
              <a:rPr lang="fr-FR" sz="1600" b="1" dirty="0"/>
              <a:t>dépassement de la durée quotidienne </a:t>
            </a:r>
            <a:r>
              <a:rPr lang="fr-FR" sz="1600" dirty="0"/>
              <a:t>: </a:t>
            </a:r>
            <a:endParaRPr lang="fr-FR" sz="1600" dirty="0" smtClean="0"/>
          </a:p>
          <a:p>
            <a:pPr algn="just"/>
            <a:r>
              <a:rPr lang="fr-FR" sz="1600" dirty="0" smtClean="0"/>
              <a:t>jusqu’à </a:t>
            </a:r>
            <a:r>
              <a:rPr lang="fr-FR" sz="1600" dirty="0"/>
              <a:t>12 heures en cas d’accroissement d’activité ou « pour </a:t>
            </a:r>
            <a:r>
              <a:rPr lang="fr-FR" sz="1600" dirty="0" smtClean="0"/>
              <a:t>des </a:t>
            </a:r>
            <a:r>
              <a:rPr lang="fr-FR" sz="1600" dirty="0"/>
              <a:t>motifs liés à l'organisation de l'entreprise » (au lieu des 10h légales</a:t>
            </a:r>
            <a:r>
              <a:rPr lang="fr-FR" sz="1600" dirty="0" smtClean="0"/>
              <a:t>). </a:t>
            </a:r>
          </a:p>
          <a:p>
            <a:pPr algn="just"/>
            <a:endParaRPr lang="fr-FR" sz="1000" b="1" dirty="0" smtClean="0"/>
          </a:p>
          <a:p>
            <a:pPr algn="just"/>
            <a:r>
              <a:rPr lang="fr-FR" sz="1600" b="1" dirty="0" smtClean="0"/>
              <a:t>La </a:t>
            </a:r>
            <a:r>
              <a:rPr lang="fr-FR" sz="1600" b="1" dirty="0"/>
              <a:t>dérogation à la durée minimale du repos </a:t>
            </a:r>
            <a:r>
              <a:rPr lang="fr-FR" sz="1600" b="1" dirty="0" smtClean="0"/>
              <a:t>quotidien, </a:t>
            </a:r>
            <a:r>
              <a:rPr lang="fr-FR" sz="1600" dirty="0"/>
              <a:t>notamment pour assurer une continuité de service ou des périodes d'intervention </a:t>
            </a:r>
            <a:r>
              <a:rPr lang="fr-FR" sz="1600" dirty="0" smtClean="0"/>
              <a:t>fractionnées. </a:t>
            </a:r>
          </a:p>
          <a:p>
            <a:pPr algn="just"/>
            <a:endParaRPr lang="fr-FR" sz="1000" dirty="0"/>
          </a:p>
          <a:p>
            <a:pPr algn="just"/>
            <a:r>
              <a:rPr lang="fr-FR" sz="1600" dirty="0" smtClean="0"/>
              <a:t> </a:t>
            </a:r>
            <a:r>
              <a:rPr lang="fr-FR" sz="1600" b="1" dirty="0" smtClean="0"/>
              <a:t>Modulation </a:t>
            </a:r>
            <a:r>
              <a:rPr lang="fr-FR" sz="1600" dirty="0"/>
              <a:t>: Aménagement du temps de travail sur une période de 3 ans si </a:t>
            </a:r>
            <a:r>
              <a:rPr lang="fr-FR" sz="1600" dirty="0" smtClean="0"/>
              <a:t>prévu dans </a:t>
            </a:r>
            <a:r>
              <a:rPr lang="fr-FR" sz="1600" dirty="0"/>
              <a:t>l’accord de b</a:t>
            </a:r>
            <a:r>
              <a:rPr lang="fr-FR" sz="1600" dirty="0" smtClean="0"/>
              <a:t>ranche. </a:t>
            </a:r>
            <a:r>
              <a:rPr lang="fr-FR" sz="1600" dirty="0"/>
              <a:t>En cas d’accord d’entreprise, la durée de dérogation est limitée à 1 an.</a:t>
            </a:r>
          </a:p>
        </p:txBody>
      </p:sp>
    </p:spTree>
    <p:extLst>
      <p:ext uri="{BB962C8B-B14F-4D97-AF65-F5344CB8AC3E}">
        <p14:creationId xmlns:p14="http://schemas.microsoft.com/office/powerpoint/2010/main" val="25590143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18</a:t>
            </a:fld>
            <a:endParaRPr lang="fr-FR"/>
          </a:p>
        </p:txBody>
      </p:sp>
      <p:sp>
        <p:nvSpPr>
          <p:cNvPr id="5" name="ZoneTexte 4"/>
          <p:cNvSpPr txBox="1"/>
          <p:nvPr/>
        </p:nvSpPr>
        <p:spPr>
          <a:xfrm>
            <a:off x="596283" y="882391"/>
            <a:ext cx="10999433" cy="5570756"/>
          </a:xfrm>
          <a:prstGeom prst="rect">
            <a:avLst/>
          </a:prstGeom>
          <a:noFill/>
        </p:spPr>
        <p:txBody>
          <a:bodyPr wrap="square" rtlCol="0">
            <a:spAutoFit/>
          </a:bodyPr>
          <a:lstStyle/>
          <a:p>
            <a:pPr algn="just"/>
            <a:r>
              <a:rPr lang="fr-FR" sz="1600" dirty="0" smtClean="0"/>
              <a:t>Les congés payés (CP) </a:t>
            </a:r>
            <a:r>
              <a:rPr lang="fr-FR" sz="1600" dirty="0"/>
              <a:t>peuvent être pris dès l’embauche, la période de référence, les règle de fractionnement sont définis par accord </a:t>
            </a:r>
            <a:r>
              <a:rPr lang="fr-FR" sz="1600" dirty="0" smtClean="0"/>
              <a:t>d’entreprise. </a:t>
            </a:r>
            <a:endParaRPr lang="fr-FR" sz="1600" dirty="0"/>
          </a:p>
          <a:p>
            <a:pPr algn="just"/>
            <a:r>
              <a:rPr lang="fr-FR" sz="1600" dirty="0"/>
              <a:t>La définition des </a:t>
            </a:r>
            <a:r>
              <a:rPr lang="fr-FR" sz="1600" b="1" dirty="0"/>
              <a:t>congés spéciaux </a:t>
            </a:r>
            <a:r>
              <a:rPr lang="fr-FR" sz="1600" dirty="0"/>
              <a:t>est d’ordre public mais leur durée peut être négociée (et diminuée) par accord d’entreprise </a:t>
            </a:r>
          </a:p>
          <a:p>
            <a:pPr algn="just"/>
            <a:endParaRPr lang="fr-FR" sz="1400" dirty="0" smtClean="0"/>
          </a:p>
          <a:p>
            <a:pPr algn="just"/>
            <a:r>
              <a:rPr lang="fr-FR" sz="1400" b="1" dirty="0" smtClean="0"/>
              <a:t>Travail </a:t>
            </a:r>
            <a:r>
              <a:rPr lang="fr-FR" sz="1400" b="1" dirty="0"/>
              <a:t>à temps partiel </a:t>
            </a:r>
            <a:r>
              <a:rPr lang="fr-FR" sz="1400" dirty="0"/>
              <a:t>: </a:t>
            </a:r>
            <a:r>
              <a:rPr lang="fr-FR" sz="1400" dirty="0" smtClean="0"/>
              <a:t>cadre </a:t>
            </a:r>
            <a:r>
              <a:rPr lang="fr-FR" sz="1400" dirty="0"/>
              <a:t>défini par le code du travail : d’ordre public </a:t>
            </a:r>
          </a:p>
          <a:p>
            <a:pPr marL="285750" indent="-107950" algn="just">
              <a:buFont typeface="Arial" panose="020B0604020202020204" pitchFamily="34" charset="0"/>
              <a:buChar char="•"/>
            </a:pPr>
            <a:r>
              <a:rPr lang="fr-FR" sz="1400" dirty="0"/>
              <a:t>Primauté de l’accord d’entreprise (ou d’établissement) pour la répartition des horaires de travail, les heures complémentaires (jusqu’au 1/3 des heures contractuelles), le délai de prévenance pour les modifications jusqu’à 3 jours ouvrés (contre 7 jours ouvrés du cadre légal) </a:t>
            </a:r>
          </a:p>
          <a:p>
            <a:pPr marL="285750" indent="-107950" algn="just">
              <a:buFont typeface="Arial" panose="020B0604020202020204" pitchFamily="34" charset="0"/>
              <a:buChar char="•"/>
            </a:pPr>
            <a:r>
              <a:rPr lang="fr-FR" sz="1400" dirty="0"/>
              <a:t>L’accord de branche étendu est nécessaire pour fixer la durée minimales hebdomadaire si inférieure à 24h/semaine, le taux de majoration des heures complémentaires (au moins 10%), augmenter temporairement la durée du travail par avenant au contrat de travail </a:t>
            </a:r>
          </a:p>
          <a:p>
            <a:pPr algn="just"/>
            <a:endParaRPr lang="fr-FR" sz="1000" dirty="0"/>
          </a:p>
          <a:p>
            <a:pPr algn="just"/>
            <a:r>
              <a:rPr lang="fr-FR" sz="1400" b="1" dirty="0" smtClean="0"/>
              <a:t>Mise </a:t>
            </a:r>
            <a:r>
              <a:rPr lang="fr-FR" sz="1400" b="1" dirty="0"/>
              <a:t>en place des astreintes </a:t>
            </a:r>
            <a:r>
              <a:rPr lang="fr-FR" sz="1400" dirty="0"/>
              <a:t>: </a:t>
            </a:r>
          </a:p>
          <a:p>
            <a:pPr marL="285750" indent="-107950" algn="just">
              <a:buFont typeface="Arial" panose="020B0604020202020204" pitchFamily="34" charset="0"/>
              <a:buChar char="•"/>
            </a:pPr>
            <a:r>
              <a:rPr lang="fr-FR" sz="1400" dirty="0"/>
              <a:t>Nouvelle définition légale de l’astreinte qui n’impose plus au salarié de se trouver à proximité du lieu de </a:t>
            </a:r>
            <a:r>
              <a:rPr lang="fr-FR" sz="1400" dirty="0" smtClean="0"/>
              <a:t>travail, </a:t>
            </a:r>
            <a:r>
              <a:rPr lang="fr-FR" sz="1400" dirty="0"/>
              <a:t>mais doit seulement </a:t>
            </a:r>
            <a:r>
              <a:rPr lang="fr-FR" sz="1400" dirty="0" smtClean="0"/>
              <a:t>«ne </a:t>
            </a:r>
            <a:r>
              <a:rPr lang="fr-FR" sz="1400" dirty="0"/>
              <a:t>pas se trouver sur son lieu de </a:t>
            </a:r>
            <a:r>
              <a:rPr lang="fr-FR" sz="1400" dirty="0" smtClean="0"/>
              <a:t>travail» </a:t>
            </a:r>
            <a:r>
              <a:rPr lang="fr-FR" sz="1400" dirty="0"/>
              <a:t>(</a:t>
            </a:r>
            <a:r>
              <a:rPr lang="fr-FR" sz="1400" dirty="0" smtClean="0"/>
              <a:t>cf. </a:t>
            </a:r>
            <a:r>
              <a:rPr lang="fr-FR" sz="1400" dirty="0"/>
              <a:t>moyens modernes de communication</a:t>
            </a:r>
            <a:r>
              <a:rPr lang="fr-FR" sz="1400" dirty="0" smtClean="0"/>
              <a:t>). L’accord </a:t>
            </a:r>
            <a:r>
              <a:rPr lang="fr-FR" sz="1400" dirty="0"/>
              <a:t>peut désormais fixer les modalités d’information et les délais de prévenance. A défaut d’accord : 15 jours ou 1 jour franc en cas de circonstances exceptionnelles </a:t>
            </a:r>
          </a:p>
          <a:p>
            <a:pPr algn="just"/>
            <a:endParaRPr lang="fr-FR" sz="1000" b="1" dirty="0" smtClean="0"/>
          </a:p>
          <a:p>
            <a:pPr algn="just"/>
            <a:r>
              <a:rPr lang="fr-FR" sz="1400" b="1" dirty="0" smtClean="0"/>
              <a:t>Régime </a:t>
            </a:r>
            <a:r>
              <a:rPr lang="fr-FR" sz="1400" b="1" dirty="0"/>
              <a:t>d’équivalence </a:t>
            </a:r>
            <a:r>
              <a:rPr lang="fr-FR" sz="1400" dirty="0"/>
              <a:t>: </a:t>
            </a:r>
          </a:p>
          <a:p>
            <a:pPr marL="285750" indent="-107950" algn="just">
              <a:buFont typeface="Arial" panose="020B0604020202020204" pitchFamily="34" charset="0"/>
              <a:buChar char="•"/>
            </a:pPr>
            <a:r>
              <a:rPr lang="fr-FR" sz="1400" dirty="0"/>
              <a:t>Nouvelle définition : </a:t>
            </a:r>
            <a:r>
              <a:rPr lang="fr-FR" sz="1400" dirty="0" smtClean="0"/>
              <a:t>«mode </a:t>
            </a:r>
            <a:r>
              <a:rPr lang="fr-FR" sz="1400" dirty="0"/>
              <a:t>spécifique de détermination du temps de travail effectif et de sa rémunération pour des professions et des emplois déterminés comportant des périodes d'inaction</a:t>
            </a:r>
            <a:r>
              <a:rPr lang="fr-FR" sz="1400" dirty="0" smtClean="0"/>
              <a:t>.» Par </a:t>
            </a:r>
            <a:r>
              <a:rPr lang="fr-FR" sz="1400" dirty="0"/>
              <a:t>exception : mise en place par accord de branche étendu ou par décret (pas par accord d’entreprise) </a:t>
            </a:r>
          </a:p>
          <a:p>
            <a:pPr algn="just"/>
            <a:endParaRPr lang="fr-FR" sz="1000" b="1" dirty="0" smtClean="0"/>
          </a:p>
          <a:p>
            <a:pPr algn="just"/>
            <a:r>
              <a:rPr lang="fr-FR" sz="1400" b="1" dirty="0" smtClean="0"/>
              <a:t>Autour </a:t>
            </a:r>
            <a:r>
              <a:rPr lang="fr-FR" sz="1400" b="1" dirty="0"/>
              <a:t>du temps de </a:t>
            </a:r>
            <a:r>
              <a:rPr lang="fr-FR" sz="1400" b="1" dirty="0" smtClean="0"/>
              <a:t>travail :</a:t>
            </a:r>
          </a:p>
          <a:p>
            <a:pPr marL="266700" indent="-88900" algn="just">
              <a:buFont typeface="Arial" panose="020B0604020202020204" pitchFamily="34" charset="0"/>
              <a:buChar char="•"/>
            </a:pPr>
            <a:r>
              <a:rPr lang="fr-FR" sz="1400" dirty="0" smtClean="0"/>
              <a:t> L’accord </a:t>
            </a:r>
            <a:r>
              <a:rPr lang="fr-FR" sz="1400" dirty="0"/>
              <a:t>d’entreprise prime pour </a:t>
            </a:r>
            <a:r>
              <a:rPr lang="fr-FR" sz="1400" dirty="0" smtClean="0"/>
              <a:t>la </a:t>
            </a:r>
            <a:r>
              <a:rPr lang="fr-FR" sz="1400" dirty="0"/>
              <a:t>rémunération des temps de restauration et de </a:t>
            </a:r>
            <a:r>
              <a:rPr lang="fr-FR" sz="1400" dirty="0" smtClean="0"/>
              <a:t>pause. Les </a:t>
            </a:r>
            <a:r>
              <a:rPr lang="fr-FR" sz="1400" dirty="0"/>
              <a:t>contreparties aux temps </a:t>
            </a:r>
            <a:r>
              <a:rPr lang="fr-FR" sz="1400" dirty="0" smtClean="0"/>
              <a:t>d’habillage/de  déshabillage. Les </a:t>
            </a:r>
            <a:r>
              <a:rPr lang="fr-FR" sz="1400" dirty="0"/>
              <a:t>contreparties lorsque le temps de déplacement professionnel excède le temps habituel de trajet </a:t>
            </a:r>
            <a:r>
              <a:rPr lang="fr-FR" sz="1400" dirty="0" smtClean="0"/>
              <a:t>la </a:t>
            </a:r>
            <a:r>
              <a:rPr lang="fr-FR" sz="1400" dirty="0"/>
              <a:t>mise en place de contrats de travail intermittents </a:t>
            </a:r>
          </a:p>
          <a:p>
            <a:pPr algn="just"/>
            <a:endParaRPr lang="fr-FR" sz="1400" dirty="0"/>
          </a:p>
        </p:txBody>
      </p:sp>
      <p:sp>
        <p:nvSpPr>
          <p:cNvPr id="6" name="ZoneTexte 5"/>
          <p:cNvSpPr txBox="1"/>
          <p:nvPr/>
        </p:nvSpPr>
        <p:spPr>
          <a:xfrm>
            <a:off x="674704" y="353635"/>
            <a:ext cx="10408328" cy="461665"/>
          </a:xfrm>
          <a:prstGeom prst="rect">
            <a:avLst/>
          </a:prstGeom>
          <a:noFill/>
        </p:spPr>
        <p:txBody>
          <a:bodyPr wrap="square" rtlCol="0">
            <a:spAutoFit/>
          </a:bodyPr>
          <a:lstStyle/>
          <a:p>
            <a:r>
              <a:rPr lang="fr-FR" sz="2400" b="1" dirty="0"/>
              <a:t>Congés, temps partiel, astreinte, équivalence, temps liés au travail </a:t>
            </a:r>
            <a:endParaRPr lang="fr-FR" sz="2400" dirty="0"/>
          </a:p>
        </p:txBody>
      </p:sp>
    </p:spTree>
    <p:extLst>
      <p:ext uri="{BB962C8B-B14F-4D97-AF65-F5344CB8AC3E}">
        <p14:creationId xmlns:p14="http://schemas.microsoft.com/office/powerpoint/2010/main" val="16252573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19</a:t>
            </a:fld>
            <a:endParaRPr lang="fr-FR"/>
          </a:p>
        </p:txBody>
      </p:sp>
      <p:sp>
        <p:nvSpPr>
          <p:cNvPr id="5" name="ZoneTexte 4"/>
          <p:cNvSpPr txBox="1"/>
          <p:nvPr/>
        </p:nvSpPr>
        <p:spPr>
          <a:xfrm>
            <a:off x="594804" y="408373"/>
            <a:ext cx="10457895" cy="584775"/>
          </a:xfrm>
          <a:prstGeom prst="rect">
            <a:avLst/>
          </a:prstGeom>
          <a:noFill/>
        </p:spPr>
        <p:txBody>
          <a:bodyPr wrap="square" rtlCol="0">
            <a:spAutoFit/>
          </a:bodyPr>
          <a:lstStyle/>
          <a:p>
            <a:r>
              <a:rPr lang="fr-FR" sz="3200" b="1" dirty="0" smtClean="0"/>
              <a:t>Forfait </a:t>
            </a:r>
            <a:r>
              <a:rPr lang="fr-FR" sz="3200" b="1" dirty="0"/>
              <a:t>en jours</a:t>
            </a:r>
          </a:p>
        </p:txBody>
      </p:sp>
      <p:sp>
        <p:nvSpPr>
          <p:cNvPr id="6" name="ZoneTexte 5"/>
          <p:cNvSpPr txBox="1"/>
          <p:nvPr/>
        </p:nvSpPr>
        <p:spPr>
          <a:xfrm>
            <a:off x="594804" y="1518082"/>
            <a:ext cx="10838895" cy="4247317"/>
          </a:xfrm>
          <a:prstGeom prst="rect">
            <a:avLst/>
          </a:prstGeom>
          <a:noFill/>
        </p:spPr>
        <p:txBody>
          <a:bodyPr wrap="square" rtlCol="0">
            <a:spAutoFit/>
          </a:bodyPr>
          <a:lstStyle/>
          <a:p>
            <a:pPr algn="just"/>
            <a:r>
              <a:rPr lang="fr-FR" dirty="0"/>
              <a:t>Un accord d’entreprise ou, à </a:t>
            </a:r>
            <a:r>
              <a:rPr lang="fr-FR" dirty="0" smtClean="0"/>
              <a:t>défaut </a:t>
            </a:r>
            <a:r>
              <a:rPr lang="fr-FR" dirty="0"/>
              <a:t>un accord de </a:t>
            </a:r>
            <a:r>
              <a:rPr lang="fr-FR" dirty="0" smtClean="0"/>
              <a:t>branche, </a:t>
            </a:r>
            <a:r>
              <a:rPr lang="fr-FR" dirty="0"/>
              <a:t>reste nécessaire pour mettre </a:t>
            </a:r>
            <a:r>
              <a:rPr lang="fr-FR" dirty="0" smtClean="0"/>
              <a:t>en place </a:t>
            </a:r>
            <a:r>
              <a:rPr lang="fr-FR" dirty="0"/>
              <a:t>le régime du forfait jour. Le contenu de cet accord </a:t>
            </a:r>
            <a:r>
              <a:rPr lang="fr-FR" dirty="0" smtClean="0"/>
              <a:t>doit désormais préciser :</a:t>
            </a:r>
            <a:endParaRPr lang="fr-FR" dirty="0"/>
          </a:p>
          <a:p>
            <a:pPr algn="just"/>
            <a:endParaRPr lang="fr-FR" dirty="0"/>
          </a:p>
          <a:p>
            <a:pPr marL="285750" indent="-285750" algn="just">
              <a:buFont typeface="Arial" panose="020B0604020202020204" pitchFamily="34" charset="0"/>
              <a:buChar char="•"/>
            </a:pPr>
            <a:r>
              <a:rPr lang="fr-FR" dirty="0"/>
              <a:t>La </a:t>
            </a:r>
            <a:r>
              <a:rPr lang="fr-FR" b="1" dirty="0"/>
              <a:t>période de référence </a:t>
            </a:r>
            <a:r>
              <a:rPr lang="fr-FR" dirty="0"/>
              <a:t>du forfait ( l’année civile ou une autre période de 12 mois)</a:t>
            </a:r>
          </a:p>
          <a:p>
            <a:pPr marL="285750" indent="-285750" algn="just">
              <a:buFont typeface="Arial" panose="020B0604020202020204" pitchFamily="34" charset="0"/>
              <a:buChar char="•"/>
            </a:pPr>
            <a:r>
              <a:rPr lang="fr-FR" dirty="0"/>
              <a:t>Les conditions de prise en compte, pour la rémunération des salariés, </a:t>
            </a:r>
            <a:r>
              <a:rPr lang="fr-FR" b="1" dirty="0"/>
              <a:t>des absences </a:t>
            </a:r>
            <a:r>
              <a:rPr lang="fr-FR" dirty="0" smtClean="0"/>
              <a:t>ainsi que </a:t>
            </a:r>
            <a:r>
              <a:rPr lang="fr-FR" b="1" dirty="0"/>
              <a:t>des arrivées et des départs en cours de </a:t>
            </a:r>
            <a:r>
              <a:rPr lang="fr-FR" b="1" dirty="0" smtClean="0"/>
              <a:t>période</a:t>
            </a:r>
          </a:p>
          <a:p>
            <a:pPr algn="just"/>
            <a:endParaRPr lang="fr-FR" b="1" dirty="0"/>
          </a:p>
          <a:p>
            <a:pPr algn="just"/>
            <a:r>
              <a:rPr lang="fr-FR" b="1" dirty="0"/>
              <a:t>Ces nouvelles clauses ne s’imposent pas aux accords conclus avant la publication de la </a:t>
            </a:r>
            <a:r>
              <a:rPr lang="fr-FR" b="1" dirty="0" smtClean="0"/>
              <a:t>loi. Dans le cadre de négociations ouvertes, il faut agir pour :</a:t>
            </a:r>
            <a:endParaRPr lang="fr-FR" b="1" dirty="0"/>
          </a:p>
          <a:p>
            <a:pPr marL="641350" indent="-285750" algn="just">
              <a:buFont typeface="Courier New" panose="02070309020205020404" pitchFamily="49" charset="0"/>
              <a:buChar char="o"/>
            </a:pPr>
            <a:r>
              <a:rPr lang="fr-FR" dirty="0" smtClean="0"/>
              <a:t>Obtenir certaines </a:t>
            </a:r>
            <a:r>
              <a:rPr lang="fr-FR" dirty="0"/>
              <a:t>garanties en matière de santé au travail, à savoir la détermination des modalités :</a:t>
            </a:r>
          </a:p>
          <a:p>
            <a:pPr marL="1271588" lvl="1" indent="-285750" algn="just">
              <a:buFont typeface="Wingdings" panose="05000000000000000000" pitchFamily="2" charset="2"/>
              <a:buChar char="§"/>
            </a:pPr>
            <a:r>
              <a:rPr lang="fr-FR" dirty="0" smtClean="0"/>
              <a:t>d’encadrement </a:t>
            </a:r>
            <a:r>
              <a:rPr lang="fr-FR" dirty="0"/>
              <a:t>du </a:t>
            </a:r>
            <a:r>
              <a:rPr lang="fr-FR" b="1" dirty="0"/>
              <a:t>droit à la déconnection</a:t>
            </a:r>
          </a:p>
          <a:p>
            <a:pPr marL="1271588" lvl="1" indent="-285750" algn="just">
              <a:buFont typeface="Wingdings" panose="05000000000000000000" pitchFamily="2" charset="2"/>
              <a:buChar char="§"/>
            </a:pPr>
            <a:r>
              <a:rPr lang="fr-FR" dirty="0" smtClean="0"/>
              <a:t>Des conditions d’évaluation de </a:t>
            </a:r>
            <a:r>
              <a:rPr lang="fr-FR" dirty="0"/>
              <a:t>la </a:t>
            </a:r>
            <a:r>
              <a:rPr lang="fr-FR" b="1" dirty="0"/>
              <a:t>charge de travail du salarié</a:t>
            </a:r>
          </a:p>
          <a:p>
            <a:pPr algn="just"/>
            <a:endParaRPr lang="fr-FR" dirty="0" smtClean="0"/>
          </a:p>
          <a:p>
            <a:pPr algn="just"/>
            <a:r>
              <a:rPr lang="fr-FR" dirty="0" smtClean="0"/>
              <a:t>A ce titre, le salarié et </a:t>
            </a:r>
            <a:r>
              <a:rPr lang="fr-FR" dirty="0"/>
              <a:t>l’employeur </a:t>
            </a:r>
            <a:r>
              <a:rPr lang="fr-FR" b="1" dirty="0" smtClean="0"/>
              <a:t>échangent </a:t>
            </a:r>
            <a:r>
              <a:rPr lang="fr-FR" b="1" dirty="0"/>
              <a:t>périodiquement sur la </a:t>
            </a:r>
            <a:r>
              <a:rPr lang="fr-FR" b="1" dirty="0" smtClean="0"/>
              <a:t>charge de </a:t>
            </a:r>
            <a:r>
              <a:rPr lang="fr-FR" b="1" dirty="0"/>
              <a:t>travail</a:t>
            </a:r>
            <a:r>
              <a:rPr lang="fr-FR" dirty="0"/>
              <a:t>, l’articulation activité professionnelle/vie personnelle, sur la rémunération </a:t>
            </a:r>
            <a:r>
              <a:rPr lang="fr-FR" dirty="0" smtClean="0"/>
              <a:t>et sur </a:t>
            </a:r>
            <a:r>
              <a:rPr lang="fr-FR" dirty="0"/>
              <a:t>l’organisation du travail dans </a:t>
            </a:r>
            <a:r>
              <a:rPr lang="fr-FR" dirty="0" smtClean="0"/>
              <a:t>l’entreprise.</a:t>
            </a:r>
            <a:endParaRPr lang="fr-FR" dirty="0"/>
          </a:p>
        </p:txBody>
      </p:sp>
    </p:spTree>
    <p:extLst>
      <p:ext uri="{BB962C8B-B14F-4D97-AF65-F5344CB8AC3E}">
        <p14:creationId xmlns:p14="http://schemas.microsoft.com/office/powerpoint/2010/main" val="4191994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949910" y="1722267"/>
            <a:ext cx="10484528" cy="3785652"/>
          </a:xfrm>
          <a:prstGeom prst="rect">
            <a:avLst/>
          </a:prstGeom>
          <a:noFill/>
        </p:spPr>
        <p:txBody>
          <a:bodyPr wrap="square" rtlCol="0">
            <a:spAutoFit/>
          </a:bodyPr>
          <a:lstStyle/>
          <a:p>
            <a:pPr algn="just"/>
            <a:r>
              <a:rPr lang="fr-FR" sz="1200" dirty="0" smtClean="0"/>
              <a:t>A la conférence sociale d’octobre 2015, le gouvernement annonce la réforme du code du travail. Elle s’appuie sur 2 rapports : Combrexelle sur la place de la négociation collective dans le droit du travail publié en septembre 2015 et Badinter sur les grands principes  du code du travail en janvier 2016.</a:t>
            </a:r>
          </a:p>
          <a:p>
            <a:r>
              <a:rPr lang="fr-FR" sz="1200" dirty="0" smtClean="0"/>
              <a:t/>
            </a:r>
            <a:br>
              <a:rPr lang="fr-FR" sz="1200" dirty="0" smtClean="0"/>
            </a:br>
            <a:r>
              <a:rPr lang="fr-FR" sz="1200" dirty="0" smtClean="0"/>
              <a:t>Sans aucune concertation, le projet de loi est rendu public en février 2016.</a:t>
            </a:r>
          </a:p>
          <a:p>
            <a:endParaRPr lang="fr-FR" sz="1200" dirty="0" smtClean="0"/>
          </a:p>
          <a:p>
            <a:r>
              <a:rPr lang="fr-FR" sz="1200" dirty="0" smtClean="0"/>
              <a:t/>
            </a:r>
            <a:br>
              <a:rPr lang="fr-FR" sz="1200" dirty="0" smtClean="0"/>
            </a:br>
            <a:r>
              <a:rPr lang="fr-FR" sz="1200" dirty="0" smtClean="0"/>
              <a:t>Il est adopté au conseil des ministres le 24 mars après un report déjà consécutif aux premières mobilisations des organisations syndicales et de jeunesse (CGT, FO, FSU, Solidaires, UNEF, UNL, Fidel)</a:t>
            </a:r>
          </a:p>
          <a:p>
            <a:r>
              <a:rPr lang="fr-FR" sz="1200" dirty="0" smtClean="0"/>
              <a:t/>
            </a:r>
            <a:br>
              <a:rPr lang="fr-FR" sz="1200" dirty="0" smtClean="0"/>
            </a:br>
            <a:r>
              <a:rPr lang="fr-FR" sz="1200" dirty="0" smtClean="0"/>
              <a:t>14 journées nationales interprofessionnelles de mobilisation seront organisées entre le 9 mars et le 15 septembre 2016.Nombreuses luttes ont eu lieu dans les secteurs professionnelles  (transports, chimie, </a:t>
            </a:r>
            <a:r>
              <a:rPr lang="fr-FR" sz="1200" dirty="0" smtClean="0"/>
              <a:t>ports et docks</a:t>
            </a:r>
            <a:r>
              <a:rPr lang="fr-FR" sz="1200" dirty="0" smtClean="0"/>
              <a:t>, territoriaux, énergie…).</a:t>
            </a:r>
          </a:p>
          <a:p>
            <a:r>
              <a:rPr lang="fr-FR" sz="1200" dirty="0" smtClean="0"/>
              <a:t/>
            </a:r>
            <a:br>
              <a:rPr lang="fr-FR" sz="1200" dirty="0" smtClean="0"/>
            </a:br>
            <a:r>
              <a:rPr lang="fr-FR" sz="1200" dirty="0" smtClean="0"/>
              <a:t>Cette loi aujourd’hui n’est pas celle prévue initialement par le gouvernement et voulue par le  Medef grâce à ces luttes.</a:t>
            </a:r>
          </a:p>
          <a:p>
            <a:r>
              <a:rPr lang="fr-FR" sz="1200" dirty="0" smtClean="0"/>
              <a:t/>
            </a:r>
            <a:br>
              <a:rPr lang="fr-FR" sz="1200" dirty="0" smtClean="0"/>
            </a:br>
            <a:r>
              <a:rPr lang="fr-FR" sz="1200" dirty="0" smtClean="0"/>
              <a:t>Valls utilise par trois fois le 49-3, faute de majorité parlementaire malgré la procédure accélérée utilisées pour réduire les possibilités de débats au sein du parlement.</a:t>
            </a:r>
            <a:br>
              <a:rPr lang="fr-FR" sz="1200" dirty="0" smtClean="0"/>
            </a:br>
            <a:r>
              <a:rPr lang="fr-FR" sz="1200" dirty="0" smtClean="0"/>
              <a:t>Elle est promulguée le 8 aout 2016.Cette loi  reste plus que jamais minoritaire  auprès des salariés comme de l’ensemble des citoyens.</a:t>
            </a:r>
            <a:br>
              <a:rPr lang="fr-FR" sz="1200" dirty="0" smtClean="0"/>
            </a:br>
            <a:r>
              <a:rPr lang="fr-FR" sz="1200" dirty="0" smtClean="0"/>
              <a:t>134 décrets, 15 rapports, 4 ordonnances sont annoncés pour la rendre effective.</a:t>
            </a:r>
            <a:br>
              <a:rPr lang="fr-FR" sz="1200" dirty="0" smtClean="0"/>
            </a:br>
            <a:r>
              <a:rPr lang="fr-FR" sz="1200" dirty="0" smtClean="0"/>
              <a:t> </a:t>
            </a:r>
            <a:br>
              <a:rPr lang="fr-FR" sz="1200" dirty="0" smtClean="0"/>
            </a:br>
            <a:r>
              <a:rPr lang="fr-FR" sz="1200" dirty="0" smtClean="0"/>
              <a:t>La cgt a décidé qu’elle ne n’appliquera pas dans  les entreprises.</a:t>
            </a:r>
          </a:p>
          <a:p>
            <a:endParaRPr lang="fr-FR" sz="1200" dirty="0"/>
          </a:p>
        </p:txBody>
      </p:sp>
      <p:sp>
        <p:nvSpPr>
          <p:cNvPr id="2" name="ZoneTexte 1"/>
          <p:cNvSpPr txBox="1"/>
          <p:nvPr/>
        </p:nvSpPr>
        <p:spPr>
          <a:xfrm>
            <a:off x="1038686" y="852256"/>
            <a:ext cx="10218199" cy="369332"/>
          </a:xfrm>
          <a:prstGeom prst="rect">
            <a:avLst/>
          </a:prstGeom>
          <a:noFill/>
        </p:spPr>
        <p:txBody>
          <a:bodyPr wrap="square" rtlCol="0">
            <a:spAutoFit/>
          </a:bodyPr>
          <a:lstStyle/>
          <a:p>
            <a:pPr algn="ctr"/>
            <a:r>
              <a:rPr lang="fr-FR" b="1" dirty="0" smtClean="0"/>
              <a:t>Une loi promulguée sans jamais avoir été votée !</a:t>
            </a:r>
            <a:endParaRPr lang="fr-FR" b="1" dirty="0"/>
          </a:p>
        </p:txBody>
      </p:sp>
      <p:sp>
        <p:nvSpPr>
          <p:cNvPr id="3" name="Espace réservé de la date 2"/>
          <p:cNvSpPr>
            <a:spLocks noGrp="1"/>
          </p:cNvSpPr>
          <p:nvPr>
            <p:ph type="dt" sz="half" idx="10"/>
          </p:nvPr>
        </p:nvSpPr>
        <p:spPr/>
        <p:txBody>
          <a:bodyPr/>
          <a:lstStyle/>
          <a:p>
            <a:r>
              <a:rPr lang="fr-FR" sz="1000" smtClean="0"/>
              <a:t>23/11/2016</a:t>
            </a:r>
            <a:endParaRPr lang="fr-FR" sz="1000" dirty="0"/>
          </a:p>
        </p:txBody>
      </p:sp>
      <p:sp>
        <p:nvSpPr>
          <p:cNvPr id="5" name="Espace réservé du pied de page 4"/>
          <p:cNvSpPr>
            <a:spLocks noGrp="1"/>
          </p:cNvSpPr>
          <p:nvPr>
            <p:ph type="ftr" sz="quarter" idx="11"/>
          </p:nvPr>
        </p:nvSpPr>
        <p:spPr/>
        <p:txBody>
          <a:bodyPr/>
          <a:lstStyle/>
          <a:p>
            <a:r>
              <a:rPr lang="fr-FR" sz="1000" dirty="0" smtClean="0"/>
              <a:t>CGT – Loi travail</a:t>
            </a:r>
            <a:endParaRPr lang="fr-FR" sz="1000" dirty="0"/>
          </a:p>
        </p:txBody>
      </p:sp>
      <p:sp>
        <p:nvSpPr>
          <p:cNvPr id="6" name="Espace réservé du numéro de diapositive 5"/>
          <p:cNvSpPr>
            <a:spLocks noGrp="1"/>
          </p:cNvSpPr>
          <p:nvPr>
            <p:ph type="sldNum" sz="quarter" idx="12"/>
          </p:nvPr>
        </p:nvSpPr>
        <p:spPr/>
        <p:txBody>
          <a:bodyPr/>
          <a:lstStyle/>
          <a:p>
            <a:fld id="{28F18F84-1EA6-4184-B79D-817460656D66}" type="slidenum">
              <a:rPr lang="fr-FR" smtClean="0"/>
              <a:t>2</a:t>
            </a:fld>
            <a:endParaRPr lang="fr-FR"/>
          </a:p>
        </p:txBody>
      </p:sp>
    </p:spTree>
    <p:extLst>
      <p:ext uri="{BB962C8B-B14F-4D97-AF65-F5344CB8AC3E}">
        <p14:creationId xmlns:p14="http://schemas.microsoft.com/office/powerpoint/2010/main" val="1297264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20</a:t>
            </a:fld>
            <a:endParaRPr lang="fr-FR"/>
          </a:p>
        </p:txBody>
      </p:sp>
      <p:sp>
        <p:nvSpPr>
          <p:cNvPr id="7" name="ZoneTexte 6"/>
          <p:cNvSpPr txBox="1"/>
          <p:nvPr/>
        </p:nvSpPr>
        <p:spPr>
          <a:xfrm>
            <a:off x="838200" y="3662300"/>
            <a:ext cx="10275903" cy="2108269"/>
          </a:xfrm>
          <a:prstGeom prst="rect">
            <a:avLst/>
          </a:prstGeom>
          <a:noFill/>
        </p:spPr>
        <p:txBody>
          <a:bodyPr wrap="square" rtlCol="0">
            <a:spAutoFit/>
          </a:bodyPr>
          <a:lstStyle/>
          <a:p>
            <a:pPr algn="just"/>
            <a:r>
              <a:rPr lang="fr-FR" sz="2000" b="1" u="sng" dirty="0" smtClean="0"/>
              <a:t>Des droits nouveaux acquis par la lutte !</a:t>
            </a:r>
          </a:p>
          <a:p>
            <a:pPr algn="just"/>
            <a:endParaRPr lang="fr-FR" sz="1100" dirty="0"/>
          </a:p>
          <a:p>
            <a:pPr marL="628650" indent="-274638" algn="just">
              <a:buFont typeface="Wingdings" panose="05000000000000000000" pitchFamily="2" charset="2"/>
              <a:buChar char="q"/>
            </a:pPr>
            <a:r>
              <a:rPr lang="fr-FR" sz="2000" dirty="0" smtClean="0"/>
              <a:t>Des </a:t>
            </a:r>
            <a:r>
              <a:rPr lang="fr-FR" sz="2000" dirty="0"/>
              <a:t>nouvelles autorisations d’absence : annonce de la survenue d’un </a:t>
            </a:r>
            <a:r>
              <a:rPr lang="fr-FR" sz="2000" dirty="0" smtClean="0"/>
              <a:t>handicap chez </a:t>
            </a:r>
            <a:r>
              <a:rPr lang="fr-FR" sz="2000" dirty="0"/>
              <a:t>un enfant, décès du </a:t>
            </a:r>
            <a:r>
              <a:rPr lang="fr-FR" sz="2000" dirty="0" smtClean="0"/>
              <a:t>concubin ;</a:t>
            </a:r>
            <a:endParaRPr lang="fr-FR" sz="2000" dirty="0"/>
          </a:p>
          <a:p>
            <a:pPr marL="628650" indent="-274638" algn="just">
              <a:buFont typeface="Wingdings" panose="05000000000000000000" pitchFamily="2" charset="2"/>
              <a:buChar char="q"/>
            </a:pPr>
            <a:r>
              <a:rPr lang="fr-FR" sz="2000" dirty="0"/>
              <a:t>Augmentation des jours d’absences pour décès d’un membre de sa </a:t>
            </a:r>
            <a:r>
              <a:rPr lang="fr-FR" sz="2000" dirty="0" smtClean="0"/>
              <a:t>famille ;</a:t>
            </a:r>
            <a:endParaRPr lang="fr-FR" sz="2000" dirty="0"/>
          </a:p>
          <a:p>
            <a:pPr marL="628650" indent="-274638" algn="just">
              <a:buFont typeface="Wingdings" panose="05000000000000000000" pitchFamily="2" charset="2"/>
              <a:buChar char="q"/>
            </a:pPr>
            <a:r>
              <a:rPr lang="fr-FR" sz="2000" dirty="0" smtClean="0"/>
              <a:t>Protection </a:t>
            </a:r>
            <a:r>
              <a:rPr lang="fr-FR" sz="2000" dirty="0"/>
              <a:t>à l’issue du congé maternité qui passe de 4 à 10 </a:t>
            </a:r>
            <a:r>
              <a:rPr lang="fr-FR" sz="2000" dirty="0" smtClean="0"/>
              <a:t>semaines (interdiction de licenciement).</a:t>
            </a:r>
            <a:endParaRPr lang="fr-FR" sz="2000" dirty="0"/>
          </a:p>
        </p:txBody>
      </p:sp>
      <p:sp>
        <p:nvSpPr>
          <p:cNvPr id="8" name="Flèche droite 7"/>
          <p:cNvSpPr/>
          <p:nvPr/>
        </p:nvSpPr>
        <p:spPr>
          <a:xfrm>
            <a:off x="3549395" y="1675261"/>
            <a:ext cx="20451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976544" y="1260629"/>
            <a:ext cx="2015231" cy="13138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Ordre public </a:t>
            </a:r>
            <a:r>
              <a:rPr lang="fr-FR" dirty="0" smtClean="0">
                <a:solidFill>
                  <a:schemeClr val="tx1"/>
                </a:solidFill>
              </a:rPr>
              <a:t>:</a:t>
            </a:r>
          </a:p>
          <a:p>
            <a:r>
              <a:rPr lang="fr-FR" dirty="0" smtClean="0">
                <a:solidFill>
                  <a:schemeClr val="tx1"/>
                </a:solidFill>
              </a:rPr>
              <a:t>Le </a:t>
            </a:r>
            <a:r>
              <a:rPr lang="fr-FR" dirty="0">
                <a:solidFill>
                  <a:schemeClr val="tx1"/>
                </a:solidFill>
              </a:rPr>
              <a:t>droit au congé</a:t>
            </a:r>
          </a:p>
        </p:txBody>
      </p:sp>
      <p:sp>
        <p:nvSpPr>
          <p:cNvPr id="10" name="Cadre 9"/>
          <p:cNvSpPr/>
          <p:nvPr/>
        </p:nvSpPr>
        <p:spPr>
          <a:xfrm>
            <a:off x="6107097" y="604991"/>
            <a:ext cx="5007006" cy="249462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ZoneTexte 12"/>
          <p:cNvSpPr txBox="1"/>
          <p:nvPr/>
        </p:nvSpPr>
        <p:spPr>
          <a:xfrm>
            <a:off x="6452419" y="1006736"/>
            <a:ext cx="4316362" cy="2000548"/>
          </a:xfrm>
          <a:prstGeom prst="rect">
            <a:avLst/>
          </a:prstGeom>
          <a:noFill/>
        </p:spPr>
        <p:txBody>
          <a:bodyPr wrap="square" rtlCol="0">
            <a:spAutoFit/>
          </a:bodyPr>
          <a:lstStyle/>
          <a:p>
            <a:pPr algn="just"/>
            <a:endParaRPr lang="fr-FR" sz="1000" b="1" dirty="0" smtClean="0"/>
          </a:p>
          <a:p>
            <a:pPr algn="just"/>
            <a:r>
              <a:rPr lang="fr-FR" sz="1600" b="1" dirty="0" smtClean="0"/>
              <a:t>Négociation </a:t>
            </a:r>
            <a:r>
              <a:rPr lang="fr-FR" sz="1600" dirty="0"/>
              <a:t>(d’entreprise, ou à </a:t>
            </a:r>
            <a:r>
              <a:rPr lang="fr-FR" sz="1600" dirty="0" smtClean="0"/>
              <a:t>défaut de </a:t>
            </a:r>
            <a:r>
              <a:rPr lang="fr-FR" sz="1600" dirty="0"/>
              <a:t>branche) des conditions de mise </a:t>
            </a:r>
            <a:r>
              <a:rPr lang="fr-FR" sz="1600" dirty="0" smtClean="0"/>
              <a:t>en oeuvre </a:t>
            </a:r>
            <a:r>
              <a:rPr lang="fr-FR" sz="1600" dirty="0"/>
              <a:t>:</a:t>
            </a:r>
          </a:p>
          <a:p>
            <a:pPr algn="just"/>
            <a:r>
              <a:rPr lang="fr-FR" sz="1600" dirty="0"/>
              <a:t>- Durée</a:t>
            </a:r>
          </a:p>
          <a:p>
            <a:pPr algn="just"/>
            <a:r>
              <a:rPr lang="fr-FR" sz="1600" dirty="0"/>
              <a:t>- Nombre de renouvellements</a:t>
            </a:r>
          </a:p>
          <a:p>
            <a:pPr algn="just"/>
            <a:r>
              <a:rPr lang="fr-FR" sz="1600" dirty="0"/>
              <a:t>- Conditions d’ancienneté</a:t>
            </a:r>
          </a:p>
          <a:p>
            <a:pPr algn="just"/>
            <a:r>
              <a:rPr lang="fr-FR" sz="1600" dirty="0"/>
              <a:t>- Délais de prévenance</a:t>
            </a:r>
          </a:p>
          <a:p>
            <a:endParaRPr lang="fr-FR" dirty="0"/>
          </a:p>
        </p:txBody>
      </p:sp>
    </p:spTree>
    <p:extLst>
      <p:ext uri="{BB962C8B-B14F-4D97-AF65-F5344CB8AC3E}">
        <p14:creationId xmlns:p14="http://schemas.microsoft.com/office/powerpoint/2010/main" val="22109090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21</a:t>
            </a:fld>
            <a:endParaRPr lang="fr-FR"/>
          </a:p>
        </p:txBody>
      </p:sp>
      <p:sp>
        <p:nvSpPr>
          <p:cNvPr id="5" name="ZoneTexte 4"/>
          <p:cNvSpPr txBox="1"/>
          <p:nvPr/>
        </p:nvSpPr>
        <p:spPr>
          <a:xfrm>
            <a:off x="999202" y="2609556"/>
            <a:ext cx="10665542" cy="646331"/>
          </a:xfrm>
          <a:prstGeom prst="rect">
            <a:avLst/>
          </a:prstGeom>
          <a:noFill/>
        </p:spPr>
        <p:txBody>
          <a:bodyPr wrap="square" rtlCol="0">
            <a:spAutoFit/>
          </a:bodyPr>
          <a:lstStyle/>
          <a:p>
            <a:pPr algn="ctr"/>
            <a:r>
              <a:rPr lang="fr-FR" sz="3600" b="1" dirty="0" smtClean="0"/>
              <a:t>Les régressions en matière de médecine du travail</a:t>
            </a:r>
            <a:endParaRPr lang="fr-FR" sz="3600" b="1" dirty="0"/>
          </a:p>
        </p:txBody>
      </p:sp>
    </p:spTree>
    <p:extLst>
      <p:ext uri="{BB962C8B-B14F-4D97-AF65-F5344CB8AC3E}">
        <p14:creationId xmlns:p14="http://schemas.microsoft.com/office/powerpoint/2010/main" val="28993601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22</a:t>
            </a:fld>
            <a:endParaRPr lang="fr-FR"/>
          </a:p>
        </p:txBody>
      </p:sp>
      <p:sp>
        <p:nvSpPr>
          <p:cNvPr id="5" name="ZoneTexte 4"/>
          <p:cNvSpPr txBox="1"/>
          <p:nvPr/>
        </p:nvSpPr>
        <p:spPr>
          <a:xfrm>
            <a:off x="648930" y="1189608"/>
            <a:ext cx="10962968" cy="4893647"/>
          </a:xfrm>
          <a:prstGeom prst="rect">
            <a:avLst/>
          </a:prstGeom>
          <a:noFill/>
        </p:spPr>
        <p:txBody>
          <a:bodyPr wrap="square" rtlCol="0">
            <a:spAutoFit/>
          </a:bodyPr>
          <a:lstStyle/>
          <a:p>
            <a:pPr algn="just"/>
            <a:r>
              <a:rPr lang="fr-FR" b="1" dirty="0"/>
              <a:t>Suppression de la visite médicale </a:t>
            </a:r>
            <a:r>
              <a:rPr lang="fr-FR" b="1" dirty="0" smtClean="0"/>
              <a:t>d’embauche :</a:t>
            </a:r>
            <a:r>
              <a:rPr lang="fr-FR" dirty="0" smtClean="0"/>
              <a:t> celle-ci </a:t>
            </a:r>
            <a:r>
              <a:rPr lang="fr-FR" dirty="0"/>
              <a:t>est remplacée par une </a:t>
            </a:r>
            <a:r>
              <a:rPr lang="fr-FR" dirty="0" smtClean="0"/>
              <a:t>simple visite </a:t>
            </a:r>
            <a:r>
              <a:rPr lang="fr-FR" dirty="0"/>
              <a:t>d’information qui pourra être effectuée par un membre de l’équipe </a:t>
            </a:r>
            <a:r>
              <a:rPr lang="fr-FR" dirty="0" smtClean="0"/>
              <a:t>pluridisciplinaire. Elle </a:t>
            </a:r>
            <a:r>
              <a:rPr lang="fr-FR" dirty="0"/>
              <a:t>est seulement conservée pour les salariés sur des postes à </a:t>
            </a:r>
            <a:r>
              <a:rPr lang="fr-FR" dirty="0" smtClean="0"/>
              <a:t>risques.</a:t>
            </a:r>
            <a:endParaRPr lang="fr-FR" dirty="0"/>
          </a:p>
          <a:p>
            <a:pPr algn="just"/>
            <a:endParaRPr lang="fr-FR" b="1" dirty="0" smtClean="0"/>
          </a:p>
          <a:p>
            <a:pPr algn="just"/>
            <a:r>
              <a:rPr lang="fr-FR" b="1" dirty="0" smtClean="0"/>
              <a:t>Suppression </a:t>
            </a:r>
            <a:r>
              <a:rPr lang="fr-FR" b="1" dirty="0"/>
              <a:t>de la visite médicale tous les deux ans</a:t>
            </a:r>
            <a:r>
              <a:rPr lang="fr-FR" dirty="0"/>
              <a:t>. La périodicité </a:t>
            </a:r>
            <a:r>
              <a:rPr lang="fr-FR" dirty="0" smtClean="0"/>
              <a:t>du </a:t>
            </a:r>
            <a:r>
              <a:rPr lang="fr-FR" dirty="0"/>
              <a:t>suivi se </a:t>
            </a:r>
            <a:r>
              <a:rPr lang="fr-FR" dirty="0" smtClean="0"/>
              <a:t>fera en </a:t>
            </a:r>
            <a:r>
              <a:rPr lang="fr-FR" dirty="0"/>
              <a:t>fonction des conditions de travail, de l’état de santé, de l’âge et des </a:t>
            </a:r>
            <a:r>
              <a:rPr lang="fr-FR" dirty="0" smtClean="0"/>
              <a:t>risques professionnels </a:t>
            </a:r>
            <a:r>
              <a:rPr lang="fr-FR" dirty="0"/>
              <a:t>auxquels est confronté le salarié. Ce suivi pourra également être </a:t>
            </a:r>
            <a:r>
              <a:rPr lang="fr-FR" dirty="0" smtClean="0"/>
              <a:t>effectué par </a:t>
            </a:r>
            <a:r>
              <a:rPr lang="fr-FR" dirty="0"/>
              <a:t>un membre de l’équipe </a:t>
            </a:r>
            <a:r>
              <a:rPr lang="fr-FR" dirty="0" smtClean="0"/>
              <a:t>pluridisciplinaire (c’est-à-dire pas forcément par un médecin).</a:t>
            </a:r>
          </a:p>
          <a:p>
            <a:pPr algn="just"/>
            <a:endParaRPr lang="fr-FR" sz="1100" dirty="0"/>
          </a:p>
          <a:p>
            <a:pPr algn="just"/>
            <a:r>
              <a:rPr lang="fr-FR" sz="2000" b="1" dirty="0" smtClean="0">
                <a:solidFill>
                  <a:srgbClr val="FF0000"/>
                </a:solidFill>
              </a:rPr>
              <a:t>ATTENTION AU RISQUE DE DELIVRANCE D’UN PERMIS DE TRAVAILLER !</a:t>
            </a:r>
            <a:endParaRPr lang="fr-FR" sz="2000" b="1" dirty="0">
              <a:solidFill>
                <a:srgbClr val="FF0000"/>
              </a:solidFill>
            </a:endParaRPr>
          </a:p>
          <a:p>
            <a:pPr algn="just"/>
            <a:endParaRPr lang="fr-FR" sz="1100" b="1" dirty="0" smtClean="0"/>
          </a:p>
          <a:p>
            <a:pPr algn="just"/>
            <a:r>
              <a:rPr lang="fr-FR" b="1" dirty="0" smtClean="0"/>
              <a:t>Suppression </a:t>
            </a:r>
            <a:r>
              <a:rPr lang="fr-FR" b="1" dirty="0"/>
              <a:t>de la visite médicale tous les 6 mois pour les travailleurs de nuit</a:t>
            </a:r>
            <a:r>
              <a:rPr lang="fr-FR" dirty="0" smtClean="0"/>
              <a:t>. Périodicité </a:t>
            </a:r>
            <a:r>
              <a:rPr lang="fr-FR" dirty="0"/>
              <a:t>fixée par le médecin du </a:t>
            </a:r>
            <a:r>
              <a:rPr lang="fr-FR" dirty="0" smtClean="0"/>
              <a:t>travail.</a:t>
            </a:r>
            <a:endParaRPr lang="fr-FR" dirty="0"/>
          </a:p>
          <a:p>
            <a:pPr algn="just"/>
            <a:r>
              <a:rPr lang="fr-FR" dirty="0"/>
              <a:t>La loi </a:t>
            </a:r>
            <a:r>
              <a:rPr lang="fr-FR" dirty="0" smtClean="0"/>
              <a:t>garantit </a:t>
            </a:r>
            <a:r>
              <a:rPr lang="fr-FR" dirty="0"/>
              <a:t>désormais aux salariés temporaires et en CDD </a:t>
            </a:r>
            <a:r>
              <a:rPr lang="fr-FR" b="1" dirty="0"/>
              <a:t>un suivi individuel </a:t>
            </a:r>
            <a:r>
              <a:rPr lang="fr-FR" b="1" dirty="0" smtClean="0"/>
              <a:t>d’une périodicité </a:t>
            </a:r>
            <a:r>
              <a:rPr lang="fr-FR" b="1" dirty="0"/>
              <a:t>équivalente à celle du suivi des salariés en </a:t>
            </a:r>
            <a:r>
              <a:rPr lang="fr-FR" b="1" dirty="0" smtClean="0"/>
              <a:t>CDI. </a:t>
            </a:r>
            <a:r>
              <a:rPr lang="fr-FR" dirty="0" smtClean="0"/>
              <a:t>Possibilité </a:t>
            </a:r>
            <a:r>
              <a:rPr lang="fr-FR" dirty="0"/>
              <a:t>pour le salarié qui </a:t>
            </a:r>
            <a:r>
              <a:rPr lang="fr-FR" b="1" dirty="0"/>
              <a:t>anticipe un risque d’inaptitude </a:t>
            </a:r>
            <a:r>
              <a:rPr lang="fr-FR" dirty="0"/>
              <a:t>de solliciter une </a:t>
            </a:r>
            <a:r>
              <a:rPr lang="fr-FR" dirty="0" smtClean="0"/>
              <a:t>visite médicale </a:t>
            </a:r>
            <a:r>
              <a:rPr lang="fr-FR" dirty="0"/>
              <a:t>dans l’objectif d’engager une démarche de maintien de </a:t>
            </a:r>
            <a:r>
              <a:rPr lang="fr-FR" dirty="0" smtClean="0"/>
              <a:t>l’emploi.</a:t>
            </a:r>
          </a:p>
          <a:p>
            <a:pPr algn="just"/>
            <a:endParaRPr lang="fr-FR" sz="1100" dirty="0"/>
          </a:p>
          <a:p>
            <a:pPr algn="just"/>
            <a:r>
              <a:rPr lang="fr-FR" dirty="0"/>
              <a:t>Un suivi individuel adapté pour le travailleur qui déclare lors de la visite d’information et </a:t>
            </a:r>
            <a:r>
              <a:rPr lang="fr-FR" dirty="0" smtClean="0"/>
              <a:t>de prévention </a:t>
            </a:r>
            <a:r>
              <a:rPr lang="fr-FR" dirty="0"/>
              <a:t>être considéré comme travailleur </a:t>
            </a:r>
            <a:r>
              <a:rPr lang="fr-FR" dirty="0" smtClean="0"/>
              <a:t>handicapé.</a:t>
            </a:r>
            <a:endParaRPr lang="fr-FR" dirty="0"/>
          </a:p>
        </p:txBody>
      </p:sp>
      <p:sp>
        <p:nvSpPr>
          <p:cNvPr id="6" name="ZoneTexte 5"/>
          <p:cNvSpPr txBox="1"/>
          <p:nvPr/>
        </p:nvSpPr>
        <p:spPr>
          <a:xfrm>
            <a:off x="743565" y="452896"/>
            <a:ext cx="10704869" cy="461665"/>
          </a:xfrm>
          <a:prstGeom prst="rect">
            <a:avLst/>
          </a:prstGeom>
          <a:noFill/>
        </p:spPr>
        <p:txBody>
          <a:bodyPr wrap="square" rtlCol="0">
            <a:spAutoFit/>
          </a:bodyPr>
          <a:lstStyle/>
          <a:p>
            <a:pPr algn="just"/>
            <a:r>
              <a:rPr lang="fr-FR" sz="2400" b="1" dirty="0" smtClean="0"/>
              <a:t>Une médecine d’aptitude en lieu et place de la prévention des risques</a:t>
            </a:r>
            <a:endParaRPr lang="fr-FR" sz="2400" b="1" dirty="0"/>
          </a:p>
        </p:txBody>
      </p:sp>
    </p:spTree>
    <p:extLst>
      <p:ext uri="{BB962C8B-B14F-4D97-AF65-F5344CB8AC3E}">
        <p14:creationId xmlns:p14="http://schemas.microsoft.com/office/powerpoint/2010/main" val="34209696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23</a:t>
            </a:fld>
            <a:endParaRPr lang="fr-FR"/>
          </a:p>
        </p:txBody>
      </p:sp>
      <p:sp>
        <p:nvSpPr>
          <p:cNvPr id="5" name="ZoneTexte 4"/>
          <p:cNvSpPr txBox="1"/>
          <p:nvPr/>
        </p:nvSpPr>
        <p:spPr>
          <a:xfrm>
            <a:off x="747252" y="585926"/>
            <a:ext cx="10894141" cy="523220"/>
          </a:xfrm>
          <a:prstGeom prst="rect">
            <a:avLst/>
          </a:prstGeom>
          <a:noFill/>
        </p:spPr>
        <p:txBody>
          <a:bodyPr wrap="square" rtlCol="0">
            <a:spAutoFit/>
          </a:bodyPr>
          <a:lstStyle/>
          <a:p>
            <a:pPr algn="just"/>
            <a:r>
              <a:rPr lang="fr-FR" sz="2800" b="1" dirty="0" smtClean="0"/>
              <a:t>Inaptitude : mode d’emploi </a:t>
            </a:r>
            <a:endParaRPr lang="fr-FR" sz="2800" b="1" dirty="0"/>
          </a:p>
        </p:txBody>
      </p:sp>
      <p:graphicFrame>
        <p:nvGraphicFramePr>
          <p:cNvPr id="9" name="Tableau 8"/>
          <p:cNvGraphicFramePr>
            <a:graphicFrameLocks noGrp="1"/>
          </p:cNvGraphicFramePr>
          <p:nvPr>
            <p:extLst>
              <p:ext uri="{D42A27DB-BD31-4B8C-83A1-F6EECF244321}">
                <p14:modId xmlns:p14="http://schemas.microsoft.com/office/powerpoint/2010/main" val="2803103159"/>
              </p:ext>
            </p:extLst>
          </p:nvPr>
        </p:nvGraphicFramePr>
        <p:xfrm>
          <a:off x="747252" y="1726688"/>
          <a:ext cx="10515600" cy="326136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pPr algn="just"/>
                      <a:r>
                        <a:rPr lang="fr-FR" sz="1400" baseline="0" dirty="0" smtClean="0">
                          <a:solidFill>
                            <a:schemeClr val="tx1"/>
                          </a:solidFill>
                        </a:rPr>
                        <a:t>Constatation de l’inaptitude par le médecin du travail </a:t>
                      </a:r>
                    </a:p>
                    <a:p>
                      <a:pPr algn="just"/>
                      <a:endParaRPr lang="fr-FR" sz="1400" baseline="0" dirty="0" smtClean="0">
                        <a:solidFill>
                          <a:schemeClr val="tx1"/>
                        </a:solidFill>
                      </a:endParaRPr>
                    </a:p>
                    <a:p>
                      <a:pPr marL="265113" indent="-176213" algn="just">
                        <a:buFont typeface="Wingdings" panose="05000000000000000000" pitchFamily="2" charset="2"/>
                        <a:buChar char="§"/>
                      </a:pPr>
                      <a:r>
                        <a:rPr lang="fr-FR" sz="1200" baseline="0" dirty="0" smtClean="0">
                          <a:solidFill>
                            <a:schemeClr val="tx1"/>
                          </a:solidFill>
                        </a:rPr>
                        <a:t>Étude du poste du salarié </a:t>
                      </a:r>
                    </a:p>
                    <a:p>
                      <a:pPr marL="265113" indent="-176213" algn="just">
                        <a:buFont typeface="Wingdings" panose="05000000000000000000" pitchFamily="2" charset="2"/>
                        <a:buChar char="§"/>
                      </a:pPr>
                      <a:endParaRPr lang="fr-FR" sz="1200" baseline="0" dirty="0" smtClean="0">
                        <a:solidFill>
                          <a:schemeClr val="tx1"/>
                        </a:solidFill>
                      </a:endParaRPr>
                    </a:p>
                    <a:p>
                      <a:pPr marL="265113" indent="-176213" algn="just">
                        <a:buFont typeface="Wingdings" panose="05000000000000000000" pitchFamily="2" charset="2"/>
                        <a:buChar char="§"/>
                      </a:pPr>
                      <a:r>
                        <a:rPr lang="fr-FR" sz="1200" baseline="0" dirty="0" smtClean="0">
                          <a:solidFill>
                            <a:schemeClr val="tx1"/>
                          </a:solidFill>
                        </a:rPr>
                        <a:t>Échange entre le médecin, le salarié et l’employeur</a:t>
                      </a:r>
                    </a:p>
                    <a:p>
                      <a:pPr marL="265113" indent="-176213" algn="just">
                        <a:buFont typeface="Wingdings" panose="05000000000000000000" pitchFamily="2" charset="2"/>
                        <a:buChar char="§"/>
                      </a:pPr>
                      <a:r>
                        <a:rPr lang="fr-FR" sz="1200" baseline="0" dirty="0" smtClean="0">
                          <a:solidFill>
                            <a:schemeClr val="tx1"/>
                          </a:solidFill>
                        </a:rPr>
                        <a:t>  </a:t>
                      </a:r>
                    </a:p>
                    <a:p>
                      <a:pPr marL="260350" indent="-171450" algn="just">
                        <a:buFont typeface="Wingdings" panose="05000000000000000000" pitchFamily="2" charset="2"/>
                        <a:buChar char="§"/>
                      </a:pPr>
                      <a:r>
                        <a:rPr lang="fr-FR" sz="1200" baseline="0" dirty="0" smtClean="0">
                          <a:solidFill>
                            <a:schemeClr val="tx1"/>
                          </a:solidFill>
                        </a:rPr>
                        <a:t>Rendez-vous médecin-salarié pour échanger sur la décision et les indications qui seront adressées à l’employeur </a:t>
                      </a:r>
                    </a:p>
                    <a:p>
                      <a:pPr marL="260350" indent="-171450" algn="just">
                        <a:buFont typeface="Wingdings" panose="05000000000000000000" pitchFamily="2" charset="2"/>
                        <a:buChar char="§"/>
                      </a:pPr>
                      <a:endParaRPr lang="fr-FR" sz="1200" baseline="0" dirty="0" smtClean="0">
                        <a:solidFill>
                          <a:schemeClr val="tx1"/>
                        </a:solidFill>
                      </a:endParaRPr>
                    </a:p>
                    <a:p>
                      <a:pPr marL="260350" indent="-171450" algn="just">
                        <a:buFont typeface="Wingdings" panose="05000000000000000000" pitchFamily="2" charset="2"/>
                        <a:buChar char="§"/>
                      </a:pPr>
                      <a:r>
                        <a:rPr lang="fr-FR" sz="1200" baseline="0" dirty="0" smtClean="0">
                          <a:solidFill>
                            <a:schemeClr val="tx1"/>
                          </a:solidFill>
                        </a:rPr>
                        <a:t>Avis d’inaptitude avec conclusions écrites obligatoires </a:t>
                      </a:r>
                    </a:p>
                    <a:p>
                      <a:pPr algn="just"/>
                      <a:endParaRPr lang="fr-FR" sz="1200" baseline="0" dirty="0">
                        <a:solidFill>
                          <a:schemeClr val="tx1"/>
                        </a:solidFill>
                      </a:endParaRPr>
                    </a:p>
                  </a:txBody>
                  <a:tcPr/>
                </a:tc>
                <a:tc>
                  <a:txBody>
                    <a:bodyPr/>
                    <a:lstStyle/>
                    <a:p>
                      <a:pPr algn="just"/>
                      <a:r>
                        <a:rPr lang="fr-FR" sz="1400" baseline="0" dirty="0" smtClean="0">
                          <a:solidFill>
                            <a:schemeClr val="tx1"/>
                          </a:solidFill>
                        </a:rPr>
                        <a:t>Si l’avis d’inaptitude autorise le reclassement</a:t>
                      </a:r>
                    </a:p>
                    <a:p>
                      <a:pPr algn="just"/>
                      <a:r>
                        <a:rPr lang="fr-FR" sz="1400" baseline="0" dirty="0" smtClean="0">
                          <a:solidFill>
                            <a:schemeClr val="tx1"/>
                          </a:solidFill>
                        </a:rPr>
                        <a:t> </a:t>
                      </a:r>
                    </a:p>
                    <a:p>
                      <a:pPr algn="just"/>
                      <a:r>
                        <a:rPr lang="fr-FR" sz="1200" baseline="0" dirty="0" smtClean="0">
                          <a:solidFill>
                            <a:schemeClr val="tx1"/>
                          </a:solidFill>
                        </a:rPr>
                        <a:t>•Consultation des DP obligatoire </a:t>
                      </a:r>
                    </a:p>
                    <a:p>
                      <a:pPr algn="just"/>
                      <a:r>
                        <a:rPr lang="fr-FR" sz="1200" baseline="0" dirty="0" smtClean="0">
                          <a:solidFill>
                            <a:schemeClr val="tx1"/>
                          </a:solidFill>
                        </a:rPr>
                        <a:t>•Obligation de proposer au moins un poste approprié aux capacités du salarié, tenant compte de l’avis des DP, conforme aux conclusions écrites du médecin, aussi comparable que possible à l’emploi précédent </a:t>
                      </a:r>
                    </a:p>
                    <a:p>
                      <a:pPr algn="just"/>
                      <a:endParaRPr lang="fr-FR" sz="1200" baseline="0" dirty="0" smtClean="0">
                        <a:solidFill>
                          <a:schemeClr val="tx1"/>
                        </a:solidFill>
                      </a:endParaRPr>
                    </a:p>
                    <a:p>
                      <a:pPr algn="just"/>
                      <a:r>
                        <a:rPr lang="fr-FR" sz="1200" baseline="0" dirty="0" smtClean="0">
                          <a:solidFill>
                            <a:schemeClr val="tx1"/>
                          </a:solidFill>
                        </a:rPr>
                        <a:t>Si l’employeur ne peut proposer un emploi adapté  :</a:t>
                      </a:r>
                    </a:p>
                    <a:p>
                      <a:pPr algn="just"/>
                      <a:r>
                        <a:rPr lang="fr-FR" sz="1200" baseline="0" dirty="0" smtClean="0">
                          <a:solidFill>
                            <a:schemeClr val="tx1"/>
                          </a:solidFill>
                        </a:rPr>
                        <a:t>•Notification au salarié obligatoire par écrit </a:t>
                      </a:r>
                    </a:p>
                    <a:p>
                      <a:pPr algn="just"/>
                      <a:r>
                        <a:rPr lang="fr-FR" sz="1200" baseline="0" dirty="0" smtClean="0">
                          <a:solidFill>
                            <a:schemeClr val="tx1"/>
                          </a:solidFill>
                        </a:rPr>
                        <a:t>•Licenciement </a:t>
                      </a:r>
                    </a:p>
                    <a:p>
                      <a:pPr marL="88900" indent="0" algn="just"/>
                      <a:r>
                        <a:rPr lang="fr-FR" sz="1200" i="1" baseline="0" dirty="0" smtClean="0">
                          <a:solidFill>
                            <a:schemeClr val="tx1"/>
                          </a:solidFill>
                        </a:rPr>
                        <a:t>Ce dispositif a été créé par la loi Rebsamen pour les salariés en CDI victimes d’un AT ou d’une MP. Il est désormais applicable à tous, dans tous les cas</a:t>
                      </a:r>
                      <a:endParaRPr lang="fr-FR" sz="1200" baseline="0" dirty="0" smtClean="0">
                        <a:solidFill>
                          <a:schemeClr val="tx1"/>
                        </a:solidFill>
                      </a:endParaRPr>
                    </a:p>
                    <a:p>
                      <a:endParaRPr lang="fr-FR" sz="1200" dirty="0"/>
                    </a:p>
                  </a:txBody>
                  <a:tcPr/>
                </a:tc>
                <a:tc>
                  <a:txBody>
                    <a:bodyPr/>
                    <a:lstStyle/>
                    <a:p>
                      <a:pPr algn="just"/>
                      <a:r>
                        <a:rPr lang="fr-FR" sz="1400" baseline="0" dirty="0" smtClean="0">
                          <a:solidFill>
                            <a:schemeClr val="tx1"/>
                          </a:solidFill>
                        </a:rPr>
                        <a:t>Si l’employeur ne peut proposer un emploi adapté </a:t>
                      </a:r>
                    </a:p>
                    <a:p>
                      <a:pPr algn="just"/>
                      <a:endParaRPr lang="fr-FR" sz="1200" baseline="0" dirty="0" smtClean="0">
                        <a:solidFill>
                          <a:schemeClr val="tx1"/>
                        </a:solidFill>
                      </a:endParaRPr>
                    </a:p>
                    <a:p>
                      <a:pPr algn="just"/>
                      <a:r>
                        <a:rPr lang="fr-FR" sz="1200" baseline="0" dirty="0" smtClean="0">
                          <a:solidFill>
                            <a:schemeClr val="tx1"/>
                          </a:solidFill>
                        </a:rPr>
                        <a:t>•Notification au salarié obligatoire par écrit </a:t>
                      </a:r>
                    </a:p>
                    <a:p>
                      <a:pPr algn="just"/>
                      <a:endParaRPr lang="fr-FR" sz="1200" baseline="0" dirty="0" smtClean="0">
                        <a:solidFill>
                          <a:schemeClr val="tx1"/>
                        </a:solidFill>
                      </a:endParaRPr>
                    </a:p>
                    <a:p>
                      <a:pPr algn="just"/>
                      <a:r>
                        <a:rPr lang="fr-FR" sz="1200" baseline="0" dirty="0" smtClean="0">
                          <a:solidFill>
                            <a:schemeClr val="tx1"/>
                          </a:solidFill>
                        </a:rPr>
                        <a:t>•Licenciement </a:t>
                      </a:r>
                    </a:p>
                    <a:p>
                      <a:pPr marL="88900" indent="0" algn="just"/>
                      <a:r>
                        <a:rPr lang="fr-FR" sz="1200" baseline="0" dirty="0" smtClean="0">
                          <a:solidFill>
                            <a:schemeClr val="tx1"/>
                          </a:solidFill>
                        </a:rPr>
                        <a:t>Si l’avis d’inaptitude mentionne expressément que tout maintien du salarié dans un emploi serait gravement préjudiciable à sa santé ou que l’état de santé fait obstacle à tout reclassement dans un emploi </a:t>
                      </a:r>
                    </a:p>
                    <a:p>
                      <a:pPr algn="just"/>
                      <a:endParaRPr lang="fr-FR" sz="1200" baseline="0" dirty="0" smtClean="0">
                        <a:solidFill>
                          <a:schemeClr val="tx1"/>
                        </a:solidFill>
                      </a:endParaRPr>
                    </a:p>
                    <a:p>
                      <a:pPr algn="just"/>
                      <a:r>
                        <a:rPr lang="fr-FR" sz="1200" baseline="0" dirty="0" smtClean="0">
                          <a:solidFill>
                            <a:schemeClr val="tx1"/>
                          </a:solidFill>
                        </a:rPr>
                        <a:t>•</a:t>
                      </a:r>
                      <a:r>
                        <a:rPr lang="fr-FR" sz="1200" b="1" i="1" baseline="0" dirty="0" smtClean="0">
                          <a:solidFill>
                            <a:schemeClr val="tx1"/>
                          </a:solidFill>
                        </a:rPr>
                        <a:t>Recours contre l’avis du médecin du travail : prud’hommes à la place de l’inspecteur du travail en référé qui désigne un médecin expert près la Cour d’Appel </a:t>
                      </a:r>
                      <a:endParaRPr lang="fr-FR" sz="1200" baseline="0" dirty="0" smtClean="0">
                        <a:solidFill>
                          <a:schemeClr val="tx1"/>
                        </a:solidFill>
                      </a:endParaRPr>
                    </a:p>
                    <a:p>
                      <a:pPr algn="just"/>
                      <a:endParaRPr lang="fr-FR" sz="1200" baseline="0" dirty="0">
                        <a:solidFill>
                          <a:schemeClr val="tx1"/>
                        </a:solidFill>
                      </a:endParaRPr>
                    </a:p>
                  </a:txBody>
                  <a:tcPr/>
                </a:tc>
              </a:tr>
            </a:tbl>
          </a:graphicData>
        </a:graphic>
      </p:graphicFrame>
    </p:spTree>
    <p:extLst>
      <p:ext uri="{BB962C8B-B14F-4D97-AF65-F5344CB8AC3E}">
        <p14:creationId xmlns:p14="http://schemas.microsoft.com/office/powerpoint/2010/main" val="748230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24</a:t>
            </a:fld>
            <a:endParaRPr lang="fr-FR"/>
          </a:p>
        </p:txBody>
      </p:sp>
      <p:sp>
        <p:nvSpPr>
          <p:cNvPr id="5" name="ZoneTexte 4"/>
          <p:cNvSpPr txBox="1"/>
          <p:nvPr/>
        </p:nvSpPr>
        <p:spPr>
          <a:xfrm>
            <a:off x="717755" y="2845818"/>
            <a:ext cx="10636045" cy="707886"/>
          </a:xfrm>
          <a:prstGeom prst="rect">
            <a:avLst/>
          </a:prstGeom>
          <a:noFill/>
        </p:spPr>
        <p:txBody>
          <a:bodyPr wrap="square" rtlCol="0">
            <a:spAutoFit/>
          </a:bodyPr>
          <a:lstStyle/>
          <a:p>
            <a:pPr algn="ctr"/>
            <a:r>
              <a:rPr lang="fr-FR" sz="4000" b="1" dirty="0" smtClean="0"/>
              <a:t>IRP / Syndicat</a:t>
            </a:r>
            <a:endParaRPr lang="fr-FR" sz="4000" b="1" dirty="0"/>
          </a:p>
        </p:txBody>
      </p:sp>
    </p:spTree>
    <p:extLst>
      <p:ext uri="{BB962C8B-B14F-4D97-AF65-F5344CB8AC3E}">
        <p14:creationId xmlns:p14="http://schemas.microsoft.com/office/powerpoint/2010/main" val="28724118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25</a:t>
            </a:fld>
            <a:endParaRPr lang="fr-FR"/>
          </a:p>
        </p:txBody>
      </p:sp>
      <p:sp>
        <p:nvSpPr>
          <p:cNvPr id="5" name="ZoneTexte 4"/>
          <p:cNvSpPr txBox="1"/>
          <p:nvPr/>
        </p:nvSpPr>
        <p:spPr>
          <a:xfrm>
            <a:off x="698090" y="551370"/>
            <a:ext cx="10874478" cy="400110"/>
          </a:xfrm>
          <a:prstGeom prst="rect">
            <a:avLst/>
          </a:prstGeom>
          <a:noFill/>
        </p:spPr>
        <p:txBody>
          <a:bodyPr wrap="square" rtlCol="0">
            <a:spAutoFit/>
          </a:bodyPr>
          <a:lstStyle/>
          <a:p>
            <a:r>
              <a:rPr lang="fr-FR" sz="2000" b="1" dirty="0" smtClean="0"/>
              <a:t>Rappel : la loi Rebsamen a profondément remanié les IRP. La loi travail ne fait  que compléter</a:t>
            </a:r>
            <a:endParaRPr lang="fr-FR" sz="2000" b="1" dirty="0"/>
          </a:p>
        </p:txBody>
      </p:sp>
      <p:sp>
        <p:nvSpPr>
          <p:cNvPr id="6" name="ZoneTexte 5"/>
          <p:cNvSpPr txBox="1"/>
          <p:nvPr/>
        </p:nvSpPr>
        <p:spPr>
          <a:xfrm>
            <a:off x="698090" y="1068607"/>
            <a:ext cx="10943304" cy="4878259"/>
          </a:xfrm>
          <a:prstGeom prst="rect">
            <a:avLst/>
          </a:prstGeom>
          <a:noFill/>
        </p:spPr>
        <p:txBody>
          <a:bodyPr wrap="square" rtlCol="0">
            <a:spAutoFit/>
          </a:bodyPr>
          <a:lstStyle/>
          <a:p>
            <a:r>
              <a:rPr lang="fr-FR" b="1" u="sng" dirty="0"/>
              <a:t>Comité d’entreprise</a:t>
            </a:r>
          </a:p>
          <a:p>
            <a:endParaRPr lang="fr-FR" sz="1000" dirty="0" smtClean="0"/>
          </a:p>
          <a:p>
            <a:pPr marL="354013" algn="just"/>
            <a:r>
              <a:rPr lang="fr-FR" sz="1600" dirty="0" smtClean="0"/>
              <a:t>L’ordre </a:t>
            </a:r>
            <a:r>
              <a:rPr lang="fr-FR" sz="1600" dirty="0"/>
              <a:t>de consultation du CCE et des comités </a:t>
            </a:r>
            <a:r>
              <a:rPr lang="fr-FR" sz="1600" dirty="0" smtClean="0"/>
              <a:t>d’établissements </a:t>
            </a:r>
            <a:r>
              <a:rPr lang="fr-FR" sz="1600" dirty="0"/>
              <a:t>peut désormais être fixé </a:t>
            </a:r>
            <a:r>
              <a:rPr lang="fr-FR" sz="1600" dirty="0" smtClean="0"/>
              <a:t>par accord. Un </a:t>
            </a:r>
            <a:r>
              <a:rPr lang="fr-FR" sz="1600" dirty="0"/>
              <a:t>accord peut fixer la répartition de la contribution des ASC au prorata des effectifs, de </a:t>
            </a:r>
            <a:r>
              <a:rPr lang="fr-FR" sz="1600" dirty="0" smtClean="0"/>
              <a:t>la masse </a:t>
            </a:r>
            <a:r>
              <a:rPr lang="fr-FR" sz="1600" dirty="0"/>
              <a:t>salariale ou des deux critères en présence de plusieurs établissements.</a:t>
            </a:r>
          </a:p>
          <a:p>
            <a:pPr algn="just"/>
            <a:endParaRPr lang="fr-FR" sz="1000" b="1" dirty="0" smtClean="0"/>
          </a:p>
          <a:p>
            <a:r>
              <a:rPr lang="fr-FR" b="1" u="sng" dirty="0" smtClean="0"/>
              <a:t>CHSCT</a:t>
            </a:r>
          </a:p>
          <a:p>
            <a:pPr algn="just"/>
            <a:endParaRPr lang="fr-FR" sz="1100" dirty="0"/>
          </a:p>
          <a:p>
            <a:pPr algn="just"/>
            <a:r>
              <a:rPr lang="fr-FR" sz="1400" b="1" dirty="0"/>
              <a:t>Possibilité de fixer par accord : </a:t>
            </a:r>
          </a:p>
          <a:p>
            <a:pPr marL="176213" indent="-87313" algn="just">
              <a:buFont typeface="Arial" panose="020B0604020202020204" pitchFamily="34" charset="0"/>
              <a:buChar char="•"/>
            </a:pPr>
            <a:r>
              <a:rPr lang="fr-FR" sz="1400" dirty="0"/>
              <a:t>l’ordre des consultations entre les CHSCT et </a:t>
            </a:r>
            <a:r>
              <a:rPr lang="fr-FR" sz="1400" dirty="0" smtClean="0"/>
              <a:t>l’ICCHSCT, </a:t>
            </a:r>
            <a:endParaRPr lang="fr-FR" sz="1400" dirty="0"/>
          </a:p>
          <a:p>
            <a:pPr marL="176213" indent="-87313" algn="just">
              <a:buFont typeface="Arial" panose="020B0604020202020204" pitchFamily="34" charset="0"/>
              <a:buChar char="•"/>
            </a:pPr>
            <a:r>
              <a:rPr lang="fr-FR" sz="1400" dirty="0"/>
              <a:t>Les délais dans lesquels les CHSCT et l’ICCHSCT rendent leur </a:t>
            </a:r>
            <a:r>
              <a:rPr lang="fr-FR" sz="1400" dirty="0" smtClean="0"/>
              <a:t>avis,</a:t>
            </a:r>
            <a:endParaRPr lang="fr-FR" sz="1400" dirty="0"/>
          </a:p>
          <a:p>
            <a:pPr marL="176213" indent="-87313" algn="just">
              <a:buFont typeface="Arial" panose="020B0604020202020204" pitchFamily="34" charset="0"/>
              <a:buChar char="•"/>
            </a:pPr>
            <a:r>
              <a:rPr lang="fr-FR" sz="1400" dirty="0"/>
              <a:t>L’avis de l’ICCHSCT peut donc précéder les avis des CHSCT en cas </a:t>
            </a:r>
            <a:r>
              <a:rPr lang="fr-FR" sz="1400" dirty="0" smtClean="0"/>
              <a:t>d’accord, </a:t>
            </a:r>
            <a:endParaRPr lang="fr-FR" sz="1400" dirty="0"/>
          </a:p>
          <a:p>
            <a:pPr marL="176213" indent="-87313" algn="just">
              <a:buFont typeface="Arial" panose="020B0604020202020204" pitchFamily="34" charset="0"/>
              <a:buChar char="•"/>
            </a:pPr>
            <a:r>
              <a:rPr lang="fr-FR" sz="1400" dirty="0"/>
              <a:t>La jurisprudence retenait que le coût de l’expertise CHSCT était pris en charge par </a:t>
            </a:r>
            <a:r>
              <a:rPr lang="fr-FR" sz="1400" dirty="0" smtClean="0"/>
              <a:t>l’employeur, </a:t>
            </a:r>
            <a:r>
              <a:rPr lang="fr-FR" sz="1400" dirty="0"/>
              <a:t>même lorsqu’il avait obtenu a posteriori l’annulation par le juge de la délibération décidant de </a:t>
            </a:r>
            <a:r>
              <a:rPr lang="fr-FR" sz="1400" dirty="0" smtClean="0"/>
              <a:t>l’expertise </a:t>
            </a:r>
            <a:r>
              <a:rPr lang="fr-FR" sz="1400" dirty="0"/>
              <a:t>(jugements souvent très postérieurs à la réalisation de l’expertise). </a:t>
            </a:r>
          </a:p>
          <a:p>
            <a:pPr algn="just"/>
            <a:endParaRPr lang="fr-FR" sz="1400" i="1" dirty="0" smtClean="0"/>
          </a:p>
          <a:p>
            <a:pPr algn="just"/>
            <a:r>
              <a:rPr lang="fr-FR" sz="1400" i="1" dirty="0" smtClean="0"/>
              <a:t>La </a:t>
            </a:r>
            <a:r>
              <a:rPr lang="fr-FR" sz="1400" i="1" dirty="0"/>
              <a:t>loi El Khomri précise que l’employeur qui entend contester la nécessité de l’expertise, la désignation de l’expert, le coût prévisionnel, l’étendue ou le délai de l’expertise doit saisir le juge judiciaire dans un délai de 15 jours à compter de la délibération. La saisine suspend l’exécution de la décision du CHSCT et les délais de consultation. Le juge statue en référé en premier et dernier ressort (pas d’appel possible) dans les 10 jours. </a:t>
            </a:r>
            <a:r>
              <a:rPr lang="fr-FR" sz="1400" i="1" dirty="0" smtClean="0"/>
              <a:t>L’employeur </a:t>
            </a:r>
            <a:r>
              <a:rPr lang="fr-FR" sz="1400" i="1" dirty="0"/>
              <a:t>peut contester le coût final dans les 15 jours à compter de la date à laquelle il a été informé de ce coût (facture) : aucun délai n’est imposé au juge pour sa décision. </a:t>
            </a:r>
            <a:r>
              <a:rPr lang="fr-FR" sz="1400" i="1" dirty="0" smtClean="0"/>
              <a:t> Si </a:t>
            </a:r>
            <a:r>
              <a:rPr lang="fr-FR" sz="1400" i="1" dirty="0"/>
              <a:t>le juge annule définitivement la décision du CHSCT (ou ICCHSCT) de recourir à une expertise, les sommes éventuellement perçues par l’expert doivent être remboursées à l’employeur. </a:t>
            </a:r>
            <a:r>
              <a:rPr lang="fr-FR" sz="1400" i="1" dirty="0" smtClean="0"/>
              <a:t>A </a:t>
            </a:r>
            <a:r>
              <a:rPr lang="fr-FR" sz="1400" i="1" dirty="0"/>
              <a:t>tout moment, le CE peut décider de prendre en charge les frais de l’expertise du CHSCT dans le cadre de son budget de fonctionnement (même si elle est judiciairement annulée). </a:t>
            </a:r>
            <a:endParaRPr lang="fr-FR" sz="1400" b="1" i="1" dirty="0"/>
          </a:p>
        </p:txBody>
      </p:sp>
    </p:spTree>
    <p:extLst>
      <p:ext uri="{BB962C8B-B14F-4D97-AF65-F5344CB8AC3E}">
        <p14:creationId xmlns:p14="http://schemas.microsoft.com/office/powerpoint/2010/main" val="7979405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26</a:t>
            </a:fld>
            <a:endParaRPr lang="fr-FR"/>
          </a:p>
        </p:txBody>
      </p:sp>
      <p:sp>
        <p:nvSpPr>
          <p:cNvPr id="5" name="ZoneTexte 4"/>
          <p:cNvSpPr txBox="1"/>
          <p:nvPr/>
        </p:nvSpPr>
        <p:spPr>
          <a:xfrm>
            <a:off x="580104" y="2520113"/>
            <a:ext cx="10704870" cy="707886"/>
          </a:xfrm>
          <a:prstGeom prst="rect">
            <a:avLst/>
          </a:prstGeom>
          <a:noFill/>
        </p:spPr>
        <p:txBody>
          <a:bodyPr wrap="square" rtlCol="0">
            <a:spAutoFit/>
          </a:bodyPr>
          <a:lstStyle/>
          <a:p>
            <a:pPr algn="ctr"/>
            <a:r>
              <a:rPr lang="fr-FR" sz="4000" b="1" dirty="0" smtClean="0"/>
              <a:t>Les représentants du personnel</a:t>
            </a:r>
            <a:endParaRPr lang="fr-FR" sz="4000" b="1" dirty="0"/>
          </a:p>
        </p:txBody>
      </p:sp>
    </p:spTree>
    <p:extLst>
      <p:ext uri="{BB962C8B-B14F-4D97-AF65-F5344CB8AC3E}">
        <p14:creationId xmlns:p14="http://schemas.microsoft.com/office/powerpoint/2010/main" val="7878545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27</a:t>
            </a:fld>
            <a:endParaRPr lang="fr-FR"/>
          </a:p>
        </p:txBody>
      </p:sp>
      <p:sp>
        <p:nvSpPr>
          <p:cNvPr id="5" name="ZoneTexte 4"/>
          <p:cNvSpPr txBox="1"/>
          <p:nvPr/>
        </p:nvSpPr>
        <p:spPr>
          <a:xfrm>
            <a:off x="619432" y="707923"/>
            <a:ext cx="10734368" cy="6001643"/>
          </a:xfrm>
          <a:prstGeom prst="rect">
            <a:avLst/>
          </a:prstGeom>
          <a:noFill/>
        </p:spPr>
        <p:txBody>
          <a:bodyPr wrap="square" rtlCol="0">
            <a:spAutoFit/>
          </a:bodyPr>
          <a:lstStyle/>
          <a:p>
            <a:pPr algn="just"/>
            <a:r>
              <a:rPr lang="fr-FR" sz="1600" b="1" dirty="0"/>
              <a:t>Augmentation des heures de délégation </a:t>
            </a:r>
            <a:r>
              <a:rPr lang="fr-FR" sz="1600" b="1" dirty="0" smtClean="0"/>
              <a:t>syndicale</a:t>
            </a:r>
          </a:p>
          <a:p>
            <a:pPr algn="just"/>
            <a:endParaRPr lang="fr-FR" sz="1600" b="1" dirty="0" smtClean="0"/>
          </a:p>
          <a:p>
            <a:pPr marL="541338" indent="-276225" algn="just">
              <a:buFont typeface="Wingdings" panose="05000000000000000000" pitchFamily="2" charset="2"/>
              <a:buChar char="q"/>
            </a:pPr>
            <a:r>
              <a:rPr lang="fr-FR" sz="1600" dirty="0" smtClean="0"/>
              <a:t>De </a:t>
            </a:r>
            <a:r>
              <a:rPr lang="fr-FR" sz="1600" dirty="0"/>
              <a:t>15 à 18 heures par mois dans les entreprises ou établissements </a:t>
            </a:r>
            <a:r>
              <a:rPr lang="fr-FR" sz="1600" dirty="0" smtClean="0"/>
              <a:t>de 151 </a:t>
            </a:r>
            <a:r>
              <a:rPr lang="fr-FR" sz="1600" dirty="0"/>
              <a:t>à 499 salariés</a:t>
            </a:r>
          </a:p>
          <a:p>
            <a:pPr marL="541338" indent="-276225" algn="just">
              <a:buFont typeface="Wingdings" panose="05000000000000000000" pitchFamily="2" charset="2"/>
              <a:buChar char="q"/>
            </a:pPr>
            <a:r>
              <a:rPr lang="fr-FR" sz="1600" dirty="0"/>
              <a:t>De 20 à 24 heures par mois dans les entreprises ou établissements </a:t>
            </a:r>
            <a:r>
              <a:rPr lang="fr-FR" sz="1600" dirty="0" smtClean="0"/>
              <a:t>d’au moins </a:t>
            </a:r>
            <a:r>
              <a:rPr lang="fr-FR" sz="1600" dirty="0"/>
              <a:t>500 salariés.</a:t>
            </a:r>
          </a:p>
          <a:p>
            <a:pPr marL="541338" indent="-276225" algn="just">
              <a:buFont typeface="Wingdings" panose="05000000000000000000" pitchFamily="2" charset="2"/>
              <a:buChar char="q"/>
            </a:pPr>
            <a:r>
              <a:rPr lang="fr-FR" sz="1600" dirty="0"/>
              <a:t>De 20 à 24 heures pour les délégués syndicaux </a:t>
            </a:r>
            <a:r>
              <a:rPr lang="fr-FR" sz="1600" dirty="0" smtClean="0"/>
              <a:t>centraux De </a:t>
            </a:r>
            <a:r>
              <a:rPr lang="fr-FR" sz="1600" dirty="0"/>
              <a:t>10 à 12 heures par mois dans les entreprises ou établissements de 50 à 150 salariés ».</a:t>
            </a:r>
          </a:p>
          <a:p>
            <a:pPr marL="541338" indent="-276225" algn="just">
              <a:buFont typeface="Wingdings" panose="05000000000000000000" pitchFamily="2" charset="2"/>
              <a:buChar char="q"/>
            </a:pPr>
            <a:endParaRPr lang="fr-FR" sz="1600" dirty="0" smtClean="0"/>
          </a:p>
          <a:p>
            <a:pPr algn="just"/>
            <a:r>
              <a:rPr lang="fr-FR" sz="1600" dirty="0"/>
              <a:t>Formation syndicale</a:t>
            </a:r>
          </a:p>
          <a:p>
            <a:pPr algn="just"/>
            <a:endParaRPr lang="fr-FR" sz="1600" dirty="0" smtClean="0"/>
          </a:p>
          <a:p>
            <a:pPr algn="just"/>
            <a:r>
              <a:rPr lang="fr-FR" sz="1600" dirty="0" smtClean="0"/>
              <a:t>Le CE peut désormais financer la formation des DP/DS. </a:t>
            </a:r>
            <a:r>
              <a:rPr lang="fr-FR" sz="1600" b="1" dirty="0" smtClean="0"/>
              <a:t>Attention aux formations conjointes (patrons/salariés) qui visent à professionnaliser et institutionnaliser un dialogue social d’accompagnement</a:t>
            </a:r>
            <a:r>
              <a:rPr lang="fr-FR" sz="1600" dirty="0" smtClean="0"/>
              <a:t>. Le syndicat doit rester maître de la formation de ses militants.</a:t>
            </a:r>
            <a:endParaRPr lang="fr-FR" sz="1600" dirty="0"/>
          </a:p>
          <a:p>
            <a:pPr algn="just"/>
            <a:endParaRPr lang="fr-FR" sz="1600" dirty="0" smtClean="0"/>
          </a:p>
          <a:p>
            <a:pPr algn="just"/>
            <a:r>
              <a:rPr lang="fr-FR" sz="1600" dirty="0" smtClean="0"/>
              <a:t>S’ajoute </a:t>
            </a:r>
            <a:r>
              <a:rPr lang="fr-FR" sz="1600" b="1" dirty="0"/>
              <a:t>l’augmentation du crédit d’heure </a:t>
            </a:r>
            <a:r>
              <a:rPr lang="fr-FR" sz="1600" dirty="0"/>
              <a:t>pour la section syndicale </a:t>
            </a:r>
            <a:r>
              <a:rPr lang="fr-FR" sz="1600" b="1" dirty="0" smtClean="0"/>
              <a:t>pour les </a:t>
            </a:r>
            <a:r>
              <a:rPr lang="fr-FR" sz="1600" b="1" dirty="0"/>
              <a:t>négociations obligatoires </a:t>
            </a:r>
            <a:r>
              <a:rPr lang="fr-FR" sz="1600" dirty="0"/>
              <a:t>qui passe de </a:t>
            </a:r>
            <a:r>
              <a:rPr lang="fr-FR" sz="1600" dirty="0" smtClean="0"/>
              <a:t>:</a:t>
            </a:r>
          </a:p>
          <a:p>
            <a:pPr algn="just"/>
            <a:endParaRPr lang="fr-FR" sz="1600" dirty="0"/>
          </a:p>
          <a:p>
            <a:pPr marL="452438" indent="-187325" algn="just">
              <a:buFont typeface="Wingdings" panose="05000000000000000000" pitchFamily="2" charset="2"/>
              <a:buChar char="§"/>
            </a:pPr>
            <a:r>
              <a:rPr lang="fr-FR" sz="1600" dirty="0"/>
              <a:t>10 à 12h par an dans les entreprises d’au moins 500 salariés</a:t>
            </a:r>
          </a:p>
          <a:p>
            <a:pPr marL="452438" indent="-187325" algn="just">
              <a:buFont typeface="Wingdings" panose="05000000000000000000" pitchFamily="2" charset="2"/>
              <a:buChar char="§"/>
            </a:pPr>
            <a:r>
              <a:rPr lang="fr-FR" sz="1600" dirty="0"/>
              <a:t>15 à 18h par an dans les entreprises d’au moins 1 000 salariés.</a:t>
            </a:r>
          </a:p>
          <a:p>
            <a:pPr algn="just"/>
            <a:endParaRPr lang="fr-FR" sz="1600" b="1" dirty="0" smtClean="0"/>
          </a:p>
          <a:p>
            <a:pPr algn="just"/>
            <a:r>
              <a:rPr lang="fr-FR" sz="1600" b="1" dirty="0" smtClean="0"/>
              <a:t>Accès </a:t>
            </a:r>
            <a:r>
              <a:rPr lang="fr-FR" sz="1600" b="1" dirty="0"/>
              <a:t>au réseau d’entreprise pour diffuser des informations syndicales </a:t>
            </a:r>
            <a:r>
              <a:rPr lang="fr-FR" sz="1600" dirty="0"/>
              <a:t>:</a:t>
            </a:r>
          </a:p>
          <a:p>
            <a:pPr marL="452438" indent="-187325" algn="just">
              <a:buFont typeface="Wingdings" panose="05000000000000000000" pitchFamily="2" charset="2"/>
              <a:buChar char="Ø"/>
            </a:pPr>
            <a:r>
              <a:rPr lang="fr-FR" sz="1600" dirty="0"/>
              <a:t>un accord d’entreprise pourra définir les conditions et modalités de </a:t>
            </a:r>
            <a:r>
              <a:rPr lang="fr-FR" sz="1600" dirty="0" smtClean="0"/>
              <a:t>diffusion des </a:t>
            </a:r>
            <a:r>
              <a:rPr lang="fr-FR" sz="1600" dirty="0"/>
              <a:t>informations syndicales au </a:t>
            </a:r>
            <a:r>
              <a:rPr lang="fr-FR" sz="1600" dirty="0" smtClean="0"/>
              <a:t>moyen </a:t>
            </a:r>
            <a:r>
              <a:rPr lang="fr-FR" sz="1600" dirty="0"/>
              <a:t>des outils numériques disponibles </a:t>
            </a:r>
            <a:r>
              <a:rPr lang="fr-FR" sz="1600" dirty="0" smtClean="0"/>
              <a:t>dans l’entreprise</a:t>
            </a:r>
            <a:r>
              <a:rPr lang="fr-FR" sz="1600" dirty="0"/>
              <a:t>. A défaut, possibilité de mettre à disposition les publications </a:t>
            </a:r>
            <a:r>
              <a:rPr lang="fr-FR" sz="1600" dirty="0" smtClean="0"/>
              <a:t>et tracts </a:t>
            </a:r>
            <a:r>
              <a:rPr lang="fr-FR" sz="1600" dirty="0"/>
              <a:t>sur un site syndical accessible à partir de l’intranet (à compter du </a:t>
            </a:r>
            <a:r>
              <a:rPr lang="fr-FR" sz="1600" dirty="0" smtClean="0"/>
              <a:t>1</a:t>
            </a:r>
            <a:r>
              <a:rPr lang="fr-FR" sz="1600" baseline="30000" dirty="0" smtClean="0"/>
              <a:t>er</a:t>
            </a:r>
            <a:r>
              <a:rPr lang="fr-FR" sz="1600" dirty="0" smtClean="0"/>
              <a:t> janvier </a:t>
            </a:r>
            <a:r>
              <a:rPr lang="fr-FR" sz="1600" dirty="0"/>
              <a:t>2017</a:t>
            </a:r>
            <a:r>
              <a:rPr lang="fr-FR" sz="1600" dirty="0" smtClean="0"/>
              <a:t>). Des chartes existent dans la fonction publique qui peuvent servir de base aux négociations.</a:t>
            </a:r>
            <a:endParaRPr lang="fr-FR" sz="1600" dirty="0"/>
          </a:p>
          <a:p>
            <a:pPr marL="265113" algn="just"/>
            <a:endParaRPr lang="fr-FR" sz="1600" dirty="0" smtClean="0"/>
          </a:p>
        </p:txBody>
      </p:sp>
    </p:spTree>
    <p:extLst>
      <p:ext uri="{BB962C8B-B14F-4D97-AF65-F5344CB8AC3E}">
        <p14:creationId xmlns:p14="http://schemas.microsoft.com/office/powerpoint/2010/main" val="31032457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28</a:t>
            </a:fld>
            <a:endParaRPr lang="fr-FR"/>
          </a:p>
        </p:txBody>
      </p:sp>
      <p:sp>
        <p:nvSpPr>
          <p:cNvPr id="5" name="ZoneTexte 4"/>
          <p:cNvSpPr txBox="1"/>
          <p:nvPr/>
        </p:nvSpPr>
        <p:spPr>
          <a:xfrm>
            <a:off x="838199" y="539589"/>
            <a:ext cx="10439400" cy="523220"/>
          </a:xfrm>
          <a:prstGeom prst="rect">
            <a:avLst/>
          </a:prstGeom>
          <a:noFill/>
        </p:spPr>
        <p:txBody>
          <a:bodyPr wrap="square" rtlCol="0">
            <a:spAutoFit/>
          </a:bodyPr>
          <a:lstStyle/>
          <a:p>
            <a:r>
              <a:rPr lang="fr-FR" sz="2800" b="1" dirty="0"/>
              <a:t>Fusion des instances (300 salariés et +) </a:t>
            </a:r>
            <a:endParaRPr lang="fr-FR" sz="2800" dirty="0"/>
          </a:p>
        </p:txBody>
      </p:sp>
      <p:sp>
        <p:nvSpPr>
          <p:cNvPr id="6" name="ZoneTexte 5"/>
          <p:cNvSpPr txBox="1"/>
          <p:nvPr/>
        </p:nvSpPr>
        <p:spPr>
          <a:xfrm>
            <a:off x="838199" y="1165743"/>
            <a:ext cx="10645877" cy="4693593"/>
          </a:xfrm>
          <a:prstGeom prst="rect">
            <a:avLst/>
          </a:prstGeom>
          <a:noFill/>
        </p:spPr>
        <p:txBody>
          <a:bodyPr wrap="square" rtlCol="0">
            <a:spAutoFit/>
          </a:bodyPr>
          <a:lstStyle/>
          <a:p>
            <a:endParaRPr lang="fr-FR" sz="1100" dirty="0"/>
          </a:p>
          <a:p>
            <a:pPr algn="just"/>
            <a:r>
              <a:rPr lang="fr-FR" b="1" dirty="0"/>
              <a:t>Fusion par accord d’entreprise majoritaire </a:t>
            </a:r>
            <a:r>
              <a:rPr lang="fr-FR" i="1" dirty="0"/>
              <a:t>(voir plus loin les nouvelles conditions de validité des accords collectifs depuis la </a:t>
            </a:r>
            <a:r>
              <a:rPr lang="fr-FR" i="1" dirty="0" smtClean="0"/>
              <a:t>loi Rebsamen) </a:t>
            </a:r>
            <a:r>
              <a:rPr lang="fr-FR" dirty="0"/>
              <a:t>prévoyant le regroupement des DP, du CE et du CHSCT ou de deux de ces institutions représentatives au sein d’une instance. </a:t>
            </a:r>
            <a:endParaRPr lang="fr-FR" dirty="0" smtClean="0"/>
          </a:p>
          <a:p>
            <a:pPr algn="just"/>
            <a:endParaRPr lang="fr-FR" dirty="0"/>
          </a:p>
          <a:p>
            <a:pPr algn="just"/>
            <a:r>
              <a:rPr lang="fr-FR" dirty="0"/>
              <a:t>Instance exerçant l’ensemble des attributions des institutions regroupées dotée de la personnalité civile, gérant son patrimoine. </a:t>
            </a:r>
            <a:endParaRPr lang="fr-FR" dirty="0" smtClean="0"/>
          </a:p>
          <a:p>
            <a:pPr algn="just"/>
            <a:endParaRPr lang="fr-FR" dirty="0"/>
          </a:p>
          <a:p>
            <a:pPr algn="just"/>
            <a:r>
              <a:rPr lang="fr-FR" b="1" dirty="0"/>
              <a:t>Sa mise en place a lieu lors de la constitution ou du renouvellement de l’une des 3 IRP. </a:t>
            </a:r>
            <a:r>
              <a:rPr lang="fr-FR" dirty="0"/>
              <a:t>L’accord doit prévoir la prorogation ou la réduction de la durée du mandat des membres des institutions faisant l’objet du regroupement. </a:t>
            </a:r>
            <a:endParaRPr lang="fr-FR" dirty="0" smtClean="0"/>
          </a:p>
          <a:p>
            <a:pPr algn="just"/>
            <a:endParaRPr lang="fr-FR" dirty="0"/>
          </a:p>
          <a:p>
            <a:pPr algn="just"/>
            <a:r>
              <a:rPr lang="fr-FR" dirty="0"/>
              <a:t>Possibilité de mise en place au niveau d’un ou de plusieurs établissements distincts le cas échéant et en l’absence d’accord au niveau de l’entreprise, possibilité de conclure l’accord au niveau de l’établissement. </a:t>
            </a:r>
            <a:endParaRPr lang="fr-FR" dirty="0" smtClean="0"/>
          </a:p>
          <a:p>
            <a:pPr algn="just"/>
            <a:endParaRPr lang="fr-FR" dirty="0"/>
          </a:p>
          <a:p>
            <a:pPr algn="just"/>
            <a:r>
              <a:rPr lang="fr-FR" dirty="0" smtClean="0"/>
              <a:t>En </a:t>
            </a:r>
            <a:r>
              <a:rPr lang="fr-FR" dirty="0"/>
              <a:t>cas d’UES d’au moins 300 salariés, accord possible au niveau d’une ou plusieurs entreprises ou au niveau de </a:t>
            </a:r>
            <a:r>
              <a:rPr lang="fr-FR" dirty="0" smtClean="0"/>
              <a:t>l’UES. </a:t>
            </a:r>
            <a:endParaRPr lang="fr-FR" dirty="0"/>
          </a:p>
        </p:txBody>
      </p:sp>
    </p:spTree>
    <p:extLst>
      <p:ext uri="{BB962C8B-B14F-4D97-AF65-F5344CB8AC3E}">
        <p14:creationId xmlns:p14="http://schemas.microsoft.com/office/powerpoint/2010/main" val="89562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29</a:t>
            </a:fld>
            <a:endParaRPr lang="fr-FR"/>
          </a:p>
        </p:txBody>
      </p:sp>
      <p:sp>
        <p:nvSpPr>
          <p:cNvPr id="5" name="ZoneTexte 4"/>
          <p:cNvSpPr txBox="1"/>
          <p:nvPr/>
        </p:nvSpPr>
        <p:spPr>
          <a:xfrm>
            <a:off x="838200" y="1234451"/>
            <a:ext cx="10161233" cy="4770537"/>
          </a:xfrm>
          <a:prstGeom prst="rect">
            <a:avLst/>
          </a:prstGeom>
          <a:noFill/>
        </p:spPr>
        <p:txBody>
          <a:bodyPr wrap="square" rtlCol="0">
            <a:spAutoFit/>
          </a:bodyPr>
          <a:lstStyle/>
          <a:p>
            <a:r>
              <a:rPr lang="fr-FR" sz="1600" b="1" u="sng" dirty="0" smtClean="0"/>
              <a:t>L’accord </a:t>
            </a:r>
            <a:r>
              <a:rPr lang="fr-FR" sz="1600" b="1" u="sng" dirty="0"/>
              <a:t>fixera les modalités </a:t>
            </a:r>
            <a:r>
              <a:rPr lang="fr-FR" sz="1600" dirty="0"/>
              <a:t>: </a:t>
            </a:r>
          </a:p>
          <a:p>
            <a:pPr algn="just"/>
            <a:endParaRPr lang="fr-FR" sz="1600" dirty="0" smtClean="0"/>
          </a:p>
          <a:p>
            <a:pPr marL="639763" indent="-285750" algn="just">
              <a:buFont typeface="Wingdings" panose="05000000000000000000" pitchFamily="2" charset="2"/>
              <a:buChar char="ü"/>
            </a:pPr>
            <a:r>
              <a:rPr lang="fr-FR" sz="1600" dirty="0" smtClean="0"/>
              <a:t>Le </a:t>
            </a:r>
            <a:r>
              <a:rPr lang="fr-FR" sz="1600" dirty="0"/>
              <a:t>nombre de représentants élus et le nombre minimal de réunions (mini : une réunion / 2 mois); </a:t>
            </a:r>
          </a:p>
          <a:p>
            <a:pPr marL="639763" indent="-285750" algn="just">
              <a:buFont typeface="Wingdings" panose="05000000000000000000" pitchFamily="2" charset="2"/>
              <a:buChar char="ü"/>
            </a:pPr>
            <a:r>
              <a:rPr lang="fr-FR" sz="1600" dirty="0"/>
              <a:t>Les modalités de rédaction et de communication de l’ordre du jour; </a:t>
            </a:r>
          </a:p>
          <a:p>
            <a:pPr marL="639763" indent="-285750" algn="just">
              <a:buFont typeface="Wingdings" panose="05000000000000000000" pitchFamily="2" charset="2"/>
              <a:buChar char="ü"/>
            </a:pPr>
            <a:r>
              <a:rPr lang="fr-FR" sz="1600" dirty="0"/>
              <a:t>Le rôle respectif des suppléants et des titulaires; </a:t>
            </a:r>
          </a:p>
          <a:p>
            <a:pPr marL="639763" indent="-285750" algn="just">
              <a:buFont typeface="Wingdings" panose="05000000000000000000" pitchFamily="2" charset="2"/>
              <a:buChar char="ü"/>
            </a:pPr>
            <a:r>
              <a:rPr lang="fr-FR" sz="1600" dirty="0"/>
              <a:t>Le nombre d’heures de délégation au moins égal à un seuil fixé par décret en Conseil d’État en fonction des effectifs de l’entreprise ou de l’établissement et des compétences de l’instance </a:t>
            </a:r>
            <a:r>
              <a:rPr lang="fr-FR" sz="1600" dirty="0" smtClean="0"/>
              <a:t>;</a:t>
            </a:r>
            <a:endParaRPr lang="fr-FR" sz="1600" dirty="0"/>
          </a:p>
          <a:p>
            <a:pPr marL="639763" indent="-285750" algn="just">
              <a:buFont typeface="Wingdings" panose="05000000000000000000" pitchFamily="2" charset="2"/>
              <a:buChar char="ü"/>
            </a:pPr>
            <a:r>
              <a:rPr lang="fr-FR" sz="1600" dirty="0"/>
              <a:t>Le nombre de jours de formation qui ne peut être inférieur à un seuil fixé par décret en Conseil </a:t>
            </a:r>
            <a:r>
              <a:rPr lang="fr-FR" sz="1600" dirty="0" smtClean="0"/>
              <a:t>d’État.</a:t>
            </a:r>
          </a:p>
          <a:p>
            <a:pPr algn="just"/>
            <a:r>
              <a:rPr lang="fr-FR" sz="1600" dirty="0" smtClean="0"/>
              <a:t> </a:t>
            </a:r>
            <a:endParaRPr lang="fr-FR" sz="1600" dirty="0"/>
          </a:p>
          <a:p>
            <a:pPr algn="just"/>
            <a:r>
              <a:rPr lang="fr-FR" sz="1600" b="1" u="sng" dirty="0"/>
              <a:t>Lorsque l’instance inclut le CHSCT </a:t>
            </a:r>
            <a:r>
              <a:rPr lang="fr-FR" sz="1600" dirty="0"/>
              <a:t>: </a:t>
            </a:r>
            <a:endParaRPr lang="fr-FR" sz="1600" dirty="0" smtClean="0"/>
          </a:p>
          <a:p>
            <a:pPr algn="just"/>
            <a:endParaRPr lang="fr-FR" sz="1600" dirty="0"/>
          </a:p>
          <a:p>
            <a:pPr marL="628650" indent="-274638" algn="just">
              <a:buFont typeface="Arial" panose="020B0604020202020204" pitchFamily="34" charset="0"/>
              <a:buChar char="•"/>
            </a:pPr>
            <a:r>
              <a:rPr lang="fr-FR" sz="1600" dirty="0" smtClean="0"/>
              <a:t>La </a:t>
            </a:r>
            <a:r>
              <a:rPr lang="fr-FR" sz="1600" dirty="0"/>
              <a:t>composition et le fonctionnement d’une commission d’hygiène, de sécurité et des conditions de travail, et le nombre minimal de réunions consacrées à ses attributions (4 au minimum) </a:t>
            </a:r>
            <a:r>
              <a:rPr lang="fr-FR" sz="1600" dirty="0" smtClean="0"/>
              <a:t>;</a:t>
            </a:r>
            <a:endParaRPr lang="fr-FR" sz="1600" dirty="0"/>
          </a:p>
          <a:p>
            <a:pPr marL="628650" indent="-274638" algn="just">
              <a:buFont typeface="Arial" panose="020B0604020202020204" pitchFamily="34" charset="0"/>
              <a:buChar char="•"/>
            </a:pPr>
            <a:r>
              <a:rPr lang="fr-FR" sz="1600" dirty="0"/>
              <a:t>La possibilité de mise en place des commissions du CE (formation, économique, égalité professionnelle, logement), et l’obligation de mise en place de la commission des marchés lorsque les critères en sont </a:t>
            </a:r>
            <a:r>
              <a:rPr lang="fr-FR" sz="1600" dirty="0" smtClean="0"/>
              <a:t>remplis. </a:t>
            </a:r>
          </a:p>
          <a:p>
            <a:pPr algn="just"/>
            <a:endParaRPr lang="fr-FR" sz="1600" dirty="0"/>
          </a:p>
          <a:p>
            <a:pPr algn="just"/>
            <a:r>
              <a:rPr lang="fr-FR" sz="1600" b="1" dirty="0"/>
              <a:t>Complément Loi El Khomri </a:t>
            </a:r>
            <a:r>
              <a:rPr lang="fr-FR" sz="1600" dirty="0"/>
              <a:t>: </a:t>
            </a:r>
            <a:endParaRPr lang="fr-FR" sz="1600" dirty="0" smtClean="0"/>
          </a:p>
          <a:p>
            <a:pPr marL="639763" indent="-285750" algn="just">
              <a:buFont typeface="Courier New" panose="02070309020205020404" pitchFamily="49" charset="0"/>
              <a:buChar char="o"/>
            </a:pPr>
            <a:r>
              <a:rPr lang="fr-FR" sz="1600" dirty="0" smtClean="0"/>
              <a:t>Cet </a:t>
            </a:r>
            <a:r>
              <a:rPr lang="fr-FR" sz="1600" dirty="0"/>
              <a:t>accord majoritaire peut déterminer le nombre et le périmètre du ou des établissements distincts pour l’élection de la ou des instances regroupées conformément à cet accord (art. L. 2392-4 nouveau). </a:t>
            </a:r>
            <a:endParaRPr lang="fr-FR" dirty="0"/>
          </a:p>
        </p:txBody>
      </p:sp>
      <p:sp>
        <p:nvSpPr>
          <p:cNvPr id="6" name="ZoneTexte 5"/>
          <p:cNvSpPr txBox="1"/>
          <p:nvPr/>
        </p:nvSpPr>
        <p:spPr>
          <a:xfrm>
            <a:off x="838200" y="464980"/>
            <a:ext cx="10586884" cy="523220"/>
          </a:xfrm>
          <a:prstGeom prst="rect">
            <a:avLst/>
          </a:prstGeom>
          <a:noFill/>
        </p:spPr>
        <p:txBody>
          <a:bodyPr wrap="square" rtlCol="0">
            <a:spAutoFit/>
          </a:bodyPr>
          <a:lstStyle/>
          <a:p>
            <a:r>
              <a:rPr lang="fr-FR" sz="2800" b="1" dirty="0"/>
              <a:t>Fusion des instances (300 salariés et +) </a:t>
            </a:r>
            <a:endParaRPr lang="fr-FR" sz="2800" dirty="0"/>
          </a:p>
        </p:txBody>
      </p:sp>
    </p:spTree>
    <p:extLst>
      <p:ext uri="{BB962C8B-B14F-4D97-AF65-F5344CB8AC3E}">
        <p14:creationId xmlns:p14="http://schemas.microsoft.com/office/powerpoint/2010/main" val="1825134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oneTexte 1"/>
          <p:cNvSpPr txBox="1"/>
          <p:nvPr/>
        </p:nvSpPr>
        <p:spPr>
          <a:xfrm>
            <a:off x="798990" y="648069"/>
            <a:ext cx="10813002" cy="4278094"/>
          </a:xfrm>
          <a:prstGeom prst="rect">
            <a:avLst/>
          </a:prstGeom>
          <a:noFill/>
        </p:spPr>
        <p:txBody>
          <a:bodyPr wrap="square" rtlCol="0">
            <a:spAutoFit/>
          </a:bodyPr>
          <a:lstStyle/>
          <a:p>
            <a:pPr algn="ctr"/>
            <a:r>
              <a:rPr lang="fr-FR" sz="2400" b="1" dirty="0" smtClean="0"/>
              <a:t>Vous avez dit dialogue social ??</a:t>
            </a:r>
          </a:p>
          <a:p>
            <a:pPr algn="ctr"/>
            <a:endParaRPr lang="fr-FR" sz="1600" b="1" dirty="0" smtClean="0"/>
          </a:p>
          <a:p>
            <a:pPr algn="ctr"/>
            <a:r>
              <a:rPr lang="fr-FR" sz="2000" b="1" i="1" dirty="0" smtClean="0"/>
              <a:t>La loi travail s’inscrit dans une continuité de la dérèglementation du marché du travail</a:t>
            </a:r>
            <a:endParaRPr lang="fr-FR" sz="2000" b="1" i="1" dirty="0"/>
          </a:p>
          <a:p>
            <a:endParaRPr lang="fr-FR" sz="2000" b="1" i="1" dirty="0" smtClean="0"/>
          </a:p>
          <a:p>
            <a:endParaRPr lang="fr-FR" sz="1200" dirty="0"/>
          </a:p>
          <a:p>
            <a:endParaRPr lang="fr-FR" sz="1200" dirty="0" smtClean="0"/>
          </a:p>
          <a:p>
            <a:endParaRPr lang="fr-FR" sz="1200" dirty="0"/>
          </a:p>
          <a:p>
            <a:endParaRPr lang="fr-FR" sz="1200" dirty="0" smtClean="0"/>
          </a:p>
          <a:p>
            <a:endParaRPr lang="fr-FR" sz="1200" dirty="0"/>
          </a:p>
          <a:p>
            <a:endParaRPr lang="fr-FR" sz="1200" dirty="0" smtClean="0"/>
          </a:p>
          <a:p>
            <a:endParaRPr lang="fr-FR" sz="1200" dirty="0"/>
          </a:p>
          <a:p>
            <a:endParaRPr lang="fr-FR" sz="1200" dirty="0" smtClean="0"/>
          </a:p>
          <a:p>
            <a:endParaRPr lang="fr-FR" sz="1200" dirty="0"/>
          </a:p>
          <a:p>
            <a:endParaRPr lang="fr-FR" sz="1200" b="1" dirty="0"/>
          </a:p>
          <a:p>
            <a:endParaRPr lang="fr-FR" sz="1200" dirty="0"/>
          </a:p>
          <a:p>
            <a:endParaRPr lang="fr-FR" sz="1200" dirty="0" smtClean="0"/>
          </a:p>
          <a:p>
            <a:endParaRPr lang="fr-FR" sz="1200" dirty="0"/>
          </a:p>
          <a:p>
            <a:endParaRPr lang="fr-FR" sz="1200" dirty="0" smtClean="0"/>
          </a:p>
          <a:p>
            <a:endParaRPr lang="fr-FR" sz="1200" dirty="0"/>
          </a:p>
          <a:p>
            <a:endParaRPr lang="fr-FR" sz="1200"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778" y="2059708"/>
            <a:ext cx="10813002" cy="1514475"/>
          </a:xfrm>
          <a:prstGeom prst="rect">
            <a:avLst/>
          </a:prstGeom>
          <a:solidFill>
            <a:srgbClr val="FF0000"/>
          </a:solidFill>
          <a:effectLst>
            <a:softEdge rad="12700"/>
          </a:effectLst>
        </p:spPr>
      </p:pic>
      <p:graphicFrame>
        <p:nvGraphicFramePr>
          <p:cNvPr id="5" name="Tableau 4"/>
          <p:cNvGraphicFramePr>
            <a:graphicFrameLocks noGrp="1"/>
          </p:cNvGraphicFramePr>
          <p:nvPr>
            <p:extLst>
              <p:ext uri="{D42A27DB-BD31-4B8C-83A1-F6EECF244321}">
                <p14:modId xmlns:p14="http://schemas.microsoft.com/office/powerpoint/2010/main" val="30944614"/>
              </p:ext>
            </p:extLst>
          </p:nvPr>
        </p:nvGraphicFramePr>
        <p:xfrm>
          <a:off x="1179742" y="3725742"/>
          <a:ext cx="10432250" cy="1798320"/>
        </p:xfrm>
        <a:graphic>
          <a:graphicData uri="http://schemas.openxmlformats.org/drawingml/2006/table">
            <a:tbl>
              <a:tblPr firstRow="1" bandRow="1">
                <a:tableStyleId>{5C22544A-7EE6-4342-B048-85BDC9FD1C3A}</a:tableStyleId>
              </a:tblPr>
              <a:tblGrid>
                <a:gridCol w="1874177"/>
                <a:gridCol w="2298723"/>
                <a:gridCol w="2086450"/>
                <a:gridCol w="2086450"/>
                <a:gridCol w="2086450"/>
              </a:tblGrid>
              <a:tr h="1700981">
                <a:tc>
                  <a:txBody>
                    <a:bodyPr/>
                    <a:lstStyle/>
                    <a:p>
                      <a:pPr marL="88900" indent="0" algn="l"/>
                      <a:r>
                        <a:rPr lang="fr-FR" sz="1400" b="1" dirty="0" smtClean="0">
                          <a:solidFill>
                            <a:schemeClr val="tx1"/>
                          </a:solidFill>
                        </a:rPr>
                        <a:t>Loi du 4 mai 2004 </a:t>
                      </a:r>
                      <a:r>
                        <a:rPr lang="fr-FR" sz="1200" b="1" dirty="0" smtClean="0">
                          <a:solidFill>
                            <a:schemeClr val="tx1"/>
                          </a:solidFill>
                        </a:rPr>
                        <a:t>Relative au dialogue</a:t>
                      </a:r>
                    </a:p>
                    <a:p>
                      <a:pPr marL="88900" indent="0" algn="l"/>
                      <a:r>
                        <a:rPr lang="fr-FR" sz="1200" b="1" dirty="0" smtClean="0">
                          <a:solidFill>
                            <a:schemeClr val="tx1"/>
                          </a:solidFill>
                        </a:rPr>
                        <a:t>Social</a:t>
                      </a:r>
                    </a:p>
                    <a:p>
                      <a:pPr algn="l"/>
                      <a:endParaRPr lang="fr-FR" sz="1200" dirty="0">
                        <a:solidFill>
                          <a:schemeClr val="tx1"/>
                        </a:solidFill>
                      </a:endParaRPr>
                    </a:p>
                  </a:txBody>
                  <a:tcPr>
                    <a:solidFill>
                      <a:schemeClr val="bg1"/>
                    </a:solidFill>
                  </a:tcPr>
                </a:tc>
                <a:tc>
                  <a:txBody>
                    <a:bodyPr/>
                    <a:lstStyle/>
                    <a:p>
                      <a:pPr algn="l"/>
                      <a:r>
                        <a:rPr lang="fr-FR" sz="1400" b="1" dirty="0" smtClean="0">
                          <a:solidFill>
                            <a:schemeClr val="tx1"/>
                          </a:solidFill>
                        </a:rPr>
                        <a:t>Loi du 20 août 2008 </a:t>
                      </a:r>
                    </a:p>
                    <a:p>
                      <a:pPr algn="l"/>
                      <a:r>
                        <a:rPr lang="fr-FR" sz="1200" b="1" dirty="0" smtClean="0">
                          <a:solidFill>
                            <a:schemeClr val="tx1"/>
                          </a:solidFill>
                        </a:rPr>
                        <a:t>Modifiant les règles de</a:t>
                      </a:r>
                    </a:p>
                    <a:p>
                      <a:pPr algn="l"/>
                      <a:r>
                        <a:rPr lang="fr-FR" sz="1200" b="1" dirty="0" smtClean="0">
                          <a:solidFill>
                            <a:schemeClr val="tx1"/>
                          </a:solidFill>
                        </a:rPr>
                        <a:t>représentativité des</a:t>
                      </a:r>
                    </a:p>
                    <a:p>
                      <a:pPr algn="l"/>
                      <a:r>
                        <a:rPr lang="fr-FR" sz="1200" b="1" dirty="0" smtClean="0">
                          <a:solidFill>
                            <a:schemeClr val="tx1"/>
                          </a:solidFill>
                        </a:rPr>
                        <a:t>organisations syndicales et</a:t>
                      </a:r>
                    </a:p>
                    <a:p>
                      <a:pPr algn="l"/>
                      <a:r>
                        <a:rPr lang="fr-FR" sz="1200" b="1" dirty="0" smtClean="0">
                          <a:solidFill>
                            <a:schemeClr val="tx1"/>
                          </a:solidFill>
                        </a:rPr>
                        <a:t>les règles de validation des</a:t>
                      </a:r>
                    </a:p>
                    <a:p>
                      <a:pPr algn="l"/>
                      <a:r>
                        <a:rPr lang="fr-FR" sz="1200" b="1" dirty="0" smtClean="0">
                          <a:solidFill>
                            <a:schemeClr val="tx1"/>
                          </a:solidFill>
                        </a:rPr>
                        <a:t>accords d’entreprise</a:t>
                      </a:r>
                    </a:p>
                    <a:p>
                      <a:pPr algn="l"/>
                      <a:endParaRPr lang="fr-FR" sz="1200" dirty="0">
                        <a:solidFill>
                          <a:schemeClr val="tx1"/>
                        </a:solidFill>
                      </a:endParaRPr>
                    </a:p>
                  </a:txBody>
                  <a:tcPr>
                    <a:solidFill>
                      <a:schemeClr val="bg1"/>
                    </a:solidFill>
                  </a:tcPr>
                </a:tc>
                <a:tc>
                  <a:txBody>
                    <a:bodyPr/>
                    <a:lstStyle/>
                    <a:p>
                      <a:pPr algn="l"/>
                      <a:r>
                        <a:rPr lang="fr-FR" sz="1400" b="1" dirty="0" smtClean="0">
                          <a:solidFill>
                            <a:schemeClr val="tx1"/>
                          </a:solidFill>
                        </a:rPr>
                        <a:t>Loi du 14 juin 2013 </a:t>
                      </a:r>
                    </a:p>
                    <a:p>
                      <a:pPr algn="l"/>
                      <a:r>
                        <a:rPr lang="fr-FR" sz="1200" b="1" dirty="0" smtClean="0">
                          <a:solidFill>
                            <a:schemeClr val="tx1"/>
                          </a:solidFill>
                        </a:rPr>
                        <a:t>Relative à la sécurisation de</a:t>
                      </a:r>
                    </a:p>
                    <a:p>
                      <a:pPr algn="l"/>
                      <a:r>
                        <a:rPr lang="fr-FR" sz="1200" b="1" dirty="0" smtClean="0">
                          <a:solidFill>
                            <a:schemeClr val="tx1"/>
                          </a:solidFill>
                        </a:rPr>
                        <a:t>l’emploi modifiant les</a:t>
                      </a:r>
                    </a:p>
                    <a:p>
                      <a:pPr algn="l"/>
                      <a:r>
                        <a:rPr lang="fr-FR" sz="1200" b="1" dirty="0" smtClean="0">
                          <a:solidFill>
                            <a:schemeClr val="tx1"/>
                          </a:solidFill>
                        </a:rPr>
                        <a:t>règles d’information et</a:t>
                      </a:r>
                    </a:p>
                    <a:p>
                      <a:pPr algn="l"/>
                      <a:r>
                        <a:rPr lang="fr-FR" sz="1200" b="1" dirty="0" smtClean="0">
                          <a:solidFill>
                            <a:schemeClr val="tx1"/>
                          </a:solidFill>
                        </a:rPr>
                        <a:t>de consultation du CE et étendant le domaine de</a:t>
                      </a:r>
                    </a:p>
                    <a:p>
                      <a:pPr algn="l"/>
                      <a:r>
                        <a:rPr lang="fr-FR" sz="1200" b="1" dirty="0" smtClean="0">
                          <a:solidFill>
                            <a:schemeClr val="tx1"/>
                          </a:solidFill>
                        </a:rPr>
                        <a:t>négociation des délégués</a:t>
                      </a:r>
                    </a:p>
                    <a:p>
                      <a:pPr algn="l"/>
                      <a:r>
                        <a:rPr lang="fr-FR" sz="1200" b="1" dirty="0" smtClean="0">
                          <a:solidFill>
                            <a:schemeClr val="tx1"/>
                          </a:solidFill>
                        </a:rPr>
                        <a:t>syndicaux</a:t>
                      </a:r>
                    </a:p>
                    <a:p>
                      <a:pPr algn="l"/>
                      <a:endParaRPr lang="fr-FR" sz="1200" dirty="0">
                        <a:solidFill>
                          <a:schemeClr val="tx1"/>
                        </a:solidFill>
                      </a:endParaRPr>
                    </a:p>
                  </a:txBody>
                  <a:tcPr>
                    <a:solidFill>
                      <a:schemeClr val="bg1"/>
                    </a:solidFill>
                  </a:tcPr>
                </a:tc>
                <a:tc>
                  <a:txBody>
                    <a:bodyPr/>
                    <a:lstStyle/>
                    <a:p>
                      <a:pPr algn="l"/>
                      <a:r>
                        <a:rPr lang="fr-FR" sz="1400" b="1" dirty="0" smtClean="0">
                          <a:solidFill>
                            <a:schemeClr val="tx1"/>
                          </a:solidFill>
                        </a:rPr>
                        <a:t>Loi du 17 août 2015 M</a:t>
                      </a:r>
                      <a:r>
                        <a:rPr lang="fr-FR" sz="1200" b="1" dirty="0" smtClean="0">
                          <a:solidFill>
                            <a:schemeClr val="tx1"/>
                          </a:solidFill>
                        </a:rPr>
                        <a:t>odifiant en profondeur</a:t>
                      </a:r>
                    </a:p>
                    <a:p>
                      <a:pPr algn="l"/>
                      <a:r>
                        <a:rPr lang="fr-FR" sz="1200" b="1" dirty="0" smtClean="0">
                          <a:solidFill>
                            <a:schemeClr val="tx1"/>
                          </a:solidFill>
                        </a:rPr>
                        <a:t>le paysage de la représentation du personnel</a:t>
                      </a:r>
                    </a:p>
                    <a:p>
                      <a:pPr algn="l"/>
                      <a:r>
                        <a:rPr lang="fr-FR" sz="1200" b="1" dirty="0" smtClean="0">
                          <a:solidFill>
                            <a:schemeClr val="tx1"/>
                          </a:solidFill>
                        </a:rPr>
                        <a:t>Et après?</a:t>
                      </a:r>
                    </a:p>
                    <a:p>
                      <a:pPr algn="l"/>
                      <a:r>
                        <a:rPr lang="fr-FR" sz="1200" b="1" dirty="0" smtClean="0">
                          <a:solidFill>
                            <a:schemeClr val="tx1"/>
                          </a:solidFill>
                        </a:rPr>
                        <a:t>La loi travail pose le principe</a:t>
                      </a:r>
                    </a:p>
                    <a:p>
                      <a:pPr algn="l"/>
                      <a:r>
                        <a:rPr lang="fr-FR" sz="1200" b="1" dirty="0" smtClean="0">
                          <a:solidFill>
                            <a:schemeClr val="tx1"/>
                          </a:solidFill>
                        </a:rPr>
                        <a:t>d’une refonte du code du travail sous deux ans</a:t>
                      </a:r>
                    </a:p>
                    <a:p>
                      <a:pPr algn="l"/>
                      <a:endParaRPr lang="fr-FR" sz="1200" dirty="0">
                        <a:solidFill>
                          <a:schemeClr val="tx1"/>
                        </a:solidFill>
                      </a:endParaRPr>
                    </a:p>
                  </a:txBody>
                  <a:tcPr>
                    <a:solidFill>
                      <a:schemeClr val="bg1"/>
                    </a:solidFill>
                  </a:tcPr>
                </a:tc>
                <a:tc>
                  <a:txBody>
                    <a:bodyPr/>
                    <a:lstStyle/>
                    <a:p>
                      <a:pPr algn="l"/>
                      <a:r>
                        <a:rPr lang="fr-FR" sz="1400" b="1" dirty="0" smtClean="0">
                          <a:solidFill>
                            <a:schemeClr val="tx1"/>
                          </a:solidFill>
                        </a:rPr>
                        <a:t>Loi du 8 août 2016</a:t>
                      </a:r>
                    </a:p>
                    <a:p>
                      <a:pPr algn="l"/>
                      <a:r>
                        <a:rPr lang="fr-FR" sz="1200" b="1" dirty="0" smtClean="0">
                          <a:solidFill>
                            <a:schemeClr val="tx1"/>
                          </a:solidFill>
                        </a:rPr>
                        <a:t>Relative au travail, à</a:t>
                      </a:r>
                    </a:p>
                    <a:p>
                      <a:pPr algn="l"/>
                      <a:r>
                        <a:rPr lang="fr-FR" sz="1200" b="1" dirty="0" smtClean="0">
                          <a:solidFill>
                            <a:schemeClr val="tx1"/>
                          </a:solidFill>
                        </a:rPr>
                        <a:t>la modernisation du</a:t>
                      </a:r>
                    </a:p>
                    <a:p>
                      <a:pPr algn="l"/>
                      <a:r>
                        <a:rPr lang="fr-FR" sz="1200" b="1" dirty="0" smtClean="0">
                          <a:solidFill>
                            <a:schemeClr val="tx1"/>
                          </a:solidFill>
                        </a:rPr>
                        <a:t>dialogue social et à</a:t>
                      </a:r>
                    </a:p>
                    <a:p>
                      <a:pPr algn="l"/>
                      <a:r>
                        <a:rPr lang="fr-FR" sz="1200" b="1" dirty="0" smtClean="0">
                          <a:solidFill>
                            <a:schemeClr val="tx1"/>
                          </a:solidFill>
                        </a:rPr>
                        <a:t>la sécurisation des</a:t>
                      </a:r>
                    </a:p>
                    <a:p>
                      <a:pPr algn="l"/>
                      <a:r>
                        <a:rPr lang="fr-FR" sz="1200" b="1" dirty="0" smtClean="0">
                          <a:solidFill>
                            <a:schemeClr val="tx1"/>
                          </a:solidFill>
                        </a:rPr>
                        <a:t>parcours professionnels</a:t>
                      </a:r>
                      <a:endParaRPr lang="fr-FR" sz="1200" dirty="0" smtClean="0">
                        <a:solidFill>
                          <a:schemeClr val="tx1"/>
                        </a:solidFill>
                      </a:endParaRPr>
                    </a:p>
                    <a:p>
                      <a:pPr algn="l"/>
                      <a:endParaRPr lang="fr-FR" sz="1200" dirty="0">
                        <a:solidFill>
                          <a:schemeClr val="tx1"/>
                        </a:solidFill>
                      </a:endParaRPr>
                    </a:p>
                  </a:txBody>
                  <a:tcPr>
                    <a:solidFill>
                      <a:schemeClr val="bg1"/>
                    </a:solidFill>
                  </a:tcPr>
                </a:tc>
              </a:tr>
            </a:tbl>
          </a:graphicData>
        </a:graphic>
      </p:graphicFrame>
      <p:sp>
        <p:nvSpPr>
          <p:cNvPr id="6" name="ZoneTexte 5"/>
          <p:cNvSpPr txBox="1"/>
          <p:nvPr/>
        </p:nvSpPr>
        <p:spPr>
          <a:xfrm>
            <a:off x="969993" y="5738225"/>
            <a:ext cx="10353368" cy="307777"/>
          </a:xfrm>
          <a:prstGeom prst="rect">
            <a:avLst/>
          </a:prstGeom>
          <a:noFill/>
        </p:spPr>
        <p:txBody>
          <a:bodyPr wrap="square" rtlCol="0">
            <a:spAutoFit/>
          </a:bodyPr>
          <a:lstStyle/>
          <a:p>
            <a:pPr algn="ctr"/>
            <a:r>
              <a:rPr lang="fr-FR" sz="1400" b="1" dirty="0" smtClean="0"/>
              <a:t>Un changement de nature de la négociation collective placé sous le dogme de la flexisécurité et du chantage à l’emploi</a:t>
            </a:r>
            <a:endParaRPr lang="fr-FR" sz="1400" b="1" dirty="0"/>
          </a:p>
        </p:txBody>
      </p:sp>
      <p:sp>
        <p:nvSpPr>
          <p:cNvPr id="7" name="Espace réservé de la date 6"/>
          <p:cNvSpPr>
            <a:spLocks noGrp="1"/>
          </p:cNvSpPr>
          <p:nvPr>
            <p:ph type="dt" sz="half" idx="10"/>
          </p:nvPr>
        </p:nvSpPr>
        <p:spPr/>
        <p:txBody>
          <a:bodyPr/>
          <a:lstStyle/>
          <a:p>
            <a:r>
              <a:rPr lang="fr-FR" sz="1000" dirty="0" smtClean="0"/>
              <a:t>23/11/2016</a:t>
            </a:r>
            <a:endParaRPr lang="fr-FR" sz="1000" dirty="0"/>
          </a:p>
        </p:txBody>
      </p:sp>
      <p:sp>
        <p:nvSpPr>
          <p:cNvPr id="8" name="Espace réservé du pied de page 7"/>
          <p:cNvSpPr>
            <a:spLocks noGrp="1"/>
          </p:cNvSpPr>
          <p:nvPr>
            <p:ph type="ftr" sz="quarter" idx="11"/>
          </p:nvPr>
        </p:nvSpPr>
        <p:spPr/>
        <p:txBody>
          <a:bodyPr/>
          <a:lstStyle/>
          <a:p>
            <a:r>
              <a:rPr lang="fr-FR" dirty="0" smtClean="0"/>
              <a:t>CGT – </a:t>
            </a:r>
            <a:r>
              <a:rPr lang="fr-FR" sz="1000" dirty="0" smtClean="0"/>
              <a:t>Loi</a:t>
            </a:r>
            <a:r>
              <a:rPr lang="fr-FR" dirty="0" smtClean="0"/>
              <a:t> travail</a:t>
            </a:r>
            <a:endParaRPr lang="fr-FR" dirty="0"/>
          </a:p>
        </p:txBody>
      </p:sp>
      <p:sp>
        <p:nvSpPr>
          <p:cNvPr id="9" name="Espace réservé du numéro de diapositive 8"/>
          <p:cNvSpPr>
            <a:spLocks noGrp="1"/>
          </p:cNvSpPr>
          <p:nvPr>
            <p:ph type="sldNum" sz="quarter" idx="12"/>
          </p:nvPr>
        </p:nvSpPr>
        <p:spPr/>
        <p:txBody>
          <a:bodyPr/>
          <a:lstStyle/>
          <a:p>
            <a:fld id="{28F18F84-1EA6-4184-B79D-817460656D66}" type="slidenum">
              <a:rPr lang="fr-FR" smtClean="0"/>
              <a:t>3</a:t>
            </a:fld>
            <a:endParaRPr lang="fr-FR"/>
          </a:p>
        </p:txBody>
      </p:sp>
      <p:sp>
        <p:nvSpPr>
          <p:cNvPr id="11" name="ZoneTexte 10"/>
          <p:cNvSpPr txBox="1"/>
          <p:nvPr/>
        </p:nvSpPr>
        <p:spPr>
          <a:xfrm>
            <a:off x="1891683" y="2701889"/>
            <a:ext cx="221203" cy="211791"/>
          </a:xfrm>
          <a:prstGeom prst="rect">
            <a:avLst/>
          </a:prstGeom>
          <a:solidFill>
            <a:srgbClr val="FF0000"/>
          </a:solidFill>
        </p:spPr>
        <p:txBody>
          <a:bodyPr wrap="square" rtlCol="0">
            <a:spAutoFit/>
          </a:bodyPr>
          <a:lstStyle/>
          <a:p>
            <a:pPr lvl="1"/>
            <a:endParaRPr lang="fr-FR" b="1" dirty="0">
              <a:solidFill>
                <a:srgbClr val="FF0000"/>
              </a:solidFill>
            </a:endParaRPr>
          </a:p>
        </p:txBody>
      </p:sp>
      <p:sp>
        <p:nvSpPr>
          <p:cNvPr id="17" name="ZoneTexte 16"/>
          <p:cNvSpPr txBox="1"/>
          <p:nvPr/>
        </p:nvSpPr>
        <p:spPr>
          <a:xfrm>
            <a:off x="5925474" y="2203875"/>
            <a:ext cx="221203" cy="211791"/>
          </a:xfrm>
          <a:prstGeom prst="rect">
            <a:avLst/>
          </a:prstGeom>
          <a:solidFill>
            <a:srgbClr val="FF0000"/>
          </a:solidFill>
        </p:spPr>
        <p:txBody>
          <a:bodyPr wrap="square" rtlCol="0">
            <a:spAutoFit/>
          </a:bodyPr>
          <a:lstStyle/>
          <a:p>
            <a:pPr lvl="1"/>
            <a:endParaRPr lang="fr-FR" b="1" dirty="0">
              <a:solidFill>
                <a:srgbClr val="FF0000"/>
              </a:solidFill>
            </a:endParaRPr>
          </a:p>
        </p:txBody>
      </p:sp>
      <p:sp>
        <p:nvSpPr>
          <p:cNvPr id="18" name="ZoneTexte 17"/>
          <p:cNvSpPr txBox="1"/>
          <p:nvPr/>
        </p:nvSpPr>
        <p:spPr>
          <a:xfrm>
            <a:off x="8042798" y="2575325"/>
            <a:ext cx="221203" cy="211791"/>
          </a:xfrm>
          <a:prstGeom prst="rect">
            <a:avLst/>
          </a:prstGeom>
          <a:solidFill>
            <a:srgbClr val="FF0000"/>
          </a:solidFill>
        </p:spPr>
        <p:txBody>
          <a:bodyPr wrap="square" rtlCol="0">
            <a:spAutoFit/>
          </a:bodyPr>
          <a:lstStyle/>
          <a:p>
            <a:pPr lvl="1"/>
            <a:endParaRPr lang="fr-FR" b="1" dirty="0">
              <a:solidFill>
                <a:srgbClr val="FF0000"/>
              </a:solidFill>
            </a:endParaRPr>
          </a:p>
        </p:txBody>
      </p:sp>
      <p:sp>
        <p:nvSpPr>
          <p:cNvPr id="19" name="ZoneTexte 18"/>
          <p:cNvSpPr txBox="1"/>
          <p:nvPr/>
        </p:nvSpPr>
        <p:spPr>
          <a:xfrm>
            <a:off x="10125722" y="2875896"/>
            <a:ext cx="221203" cy="211791"/>
          </a:xfrm>
          <a:prstGeom prst="rect">
            <a:avLst/>
          </a:prstGeom>
          <a:solidFill>
            <a:srgbClr val="FF0000"/>
          </a:solidFill>
        </p:spPr>
        <p:txBody>
          <a:bodyPr wrap="square" rtlCol="0">
            <a:spAutoFit/>
          </a:bodyPr>
          <a:lstStyle/>
          <a:p>
            <a:pPr lvl="1"/>
            <a:endParaRPr lang="fr-FR" b="1" dirty="0">
              <a:solidFill>
                <a:srgbClr val="FF0000"/>
              </a:solidFill>
            </a:endParaRPr>
          </a:p>
        </p:txBody>
      </p:sp>
      <p:sp>
        <p:nvSpPr>
          <p:cNvPr id="20" name="ZoneTexte 19"/>
          <p:cNvSpPr txBox="1"/>
          <p:nvPr/>
        </p:nvSpPr>
        <p:spPr>
          <a:xfrm>
            <a:off x="3695330" y="2309771"/>
            <a:ext cx="221203" cy="211791"/>
          </a:xfrm>
          <a:prstGeom prst="rect">
            <a:avLst/>
          </a:prstGeom>
          <a:solidFill>
            <a:srgbClr val="FF0000"/>
          </a:solidFill>
        </p:spPr>
        <p:txBody>
          <a:bodyPr wrap="square" rtlCol="0">
            <a:spAutoFit/>
          </a:bodyPr>
          <a:lstStyle/>
          <a:p>
            <a:pPr lvl="1"/>
            <a:endParaRPr lang="fr-FR" b="1" dirty="0">
              <a:solidFill>
                <a:srgbClr val="FF0000"/>
              </a:solidFill>
            </a:endParaRPr>
          </a:p>
        </p:txBody>
      </p:sp>
    </p:spTree>
    <p:extLst>
      <p:ext uri="{BB962C8B-B14F-4D97-AF65-F5344CB8AC3E}">
        <p14:creationId xmlns:p14="http://schemas.microsoft.com/office/powerpoint/2010/main" val="41886617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30</a:t>
            </a:fld>
            <a:endParaRPr lang="fr-FR"/>
          </a:p>
        </p:txBody>
      </p:sp>
      <p:sp>
        <p:nvSpPr>
          <p:cNvPr id="5" name="ZoneTexte 4"/>
          <p:cNvSpPr txBox="1"/>
          <p:nvPr/>
        </p:nvSpPr>
        <p:spPr>
          <a:xfrm>
            <a:off x="781664" y="2903761"/>
            <a:ext cx="10628671" cy="707886"/>
          </a:xfrm>
          <a:prstGeom prst="rect">
            <a:avLst/>
          </a:prstGeom>
          <a:noFill/>
        </p:spPr>
        <p:txBody>
          <a:bodyPr wrap="square" rtlCol="0">
            <a:spAutoFit/>
          </a:bodyPr>
          <a:lstStyle/>
          <a:p>
            <a:pPr algn="ctr"/>
            <a:r>
              <a:rPr lang="fr-FR" sz="4000" b="1" dirty="0" smtClean="0"/>
              <a:t>La loi travail, c’est aussi …</a:t>
            </a:r>
            <a:endParaRPr lang="fr-FR" sz="4000" b="1" dirty="0"/>
          </a:p>
        </p:txBody>
      </p:sp>
    </p:spTree>
    <p:extLst>
      <p:ext uri="{BB962C8B-B14F-4D97-AF65-F5344CB8AC3E}">
        <p14:creationId xmlns:p14="http://schemas.microsoft.com/office/powerpoint/2010/main" val="16254327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31</a:t>
            </a:fld>
            <a:endParaRPr lang="fr-FR"/>
          </a:p>
        </p:txBody>
      </p:sp>
      <p:sp>
        <p:nvSpPr>
          <p:cNvPr id="5" name="ZoneTexte 4"/>
          <p:cNvSpPr txBox="1"/>
          <p:nvPr/>
        </p:nvSpPr>
        <p:spPr>
          <a:xfrm>
            <a:off x="838200" y="746297"/>
            <a:ext cx="10125722" cy="5355312"/>
          </a:xfrm>
          <a:prstGeom prst="rect">
            <a:avLst/>
          </a:prstGeom>
          <a:noFill/>
        </p:spPr>
        <p:txBody>
          <a:bodyPr wrap="square" rtlCol="0">
            <a:spAutoFit/>
          </a:bodyPr>
          <a:lstStyle/>
          <a:p>
            <a:pPr algn="just"/>
            <a:r>
              <a:rPr lang="fr-FR" b="1" dirty="0"/>
              <a:t>La mise en oeuvre du CPA (compte personnel d’activité) au 1er janvier 2017 comprenant </a:t>
            </a:r>
            <a:r>
              <a:rPr lang="fr-FR" dirty="0" smtClean="0"/>
              <a:t>:</a:t>
            </a:r>
          </a:p>
          <a:p>
            <a:pPr algn="just"/>
            <a:endParaRPr lang="fr-FR" dirty="0"/>
          </a:p>
          <a:p>
            <a:pPr marL="452438" indent="-276225" algn="just">
              <a:buFont typeface="Wingdings" panose="05000000000000000000" pitchFamily="2" charset="2"/>
              <a:buChar char="§"/>
            </a:pPr>
            <a:r>
              <a:rPr lang="fr-FR" b="1" dirty="0"/>
              <a:t>Le compte personnel de formation (CPF) </a:t>
            </a:r>
            <a:r>
              <a:rPr lang="fr-FR" dirty="0"/>
              <a:t>dont la liste des formations éligibles est </a:t>
            </a:r>
            <a:r>
              <a:rPr lang="fr-FR" dirty="0" smtClean="0"/>
              <a:t>allongée (</a:t>
            </a:r>
            <a:r>
              <a:rPr lang="fr-FR" dirty="0"/>
              <a:t>actions permettant de réaliser un bilan de compétences, créateurs d’entreprise, etc</a:t>
            </a:r>
            <a:r>
              <a:rPr lang="fr-FR" dirty="0" smtClean="0"/>
              <a:t>),</a:t>
            </a:r>
            <a:endParaRPr lang="fr-FR" dirty="0"/>
          </a:p>
          <a:p>
            <a:pPr marL="452438" indent="-276225" algn="just">
              <a:buFont typeface="Wingdings" panose="05000000000000000000" pitchFamily="2" charset="2"/>
              <a:buChar char="§"/>
            </a:pPr>
            <a:r>
              <a:rPr lang="fr-FR" b="1" dirty="0"/>
              <a:t>Le compte personnel de prévention de la pénibilité (C3P</a:t>
            </a:r>
            <a:r>
              <a:rPr lang="fr-FR" b="1" dirty="0" smtClean="0"/>
              <a:t>),</a:t>
            </a:r>
            <a:endParaRPr lang="fr-FR" b="1" dirty="0"/>
          </a:p>
          <a:p>
            <a:pPr marL="452438" indent="-276225" algn="just">
              <a:buFont typeface="Wingdings" panose="05000000000000000000" pitchFamily="2" charset="2"/>
              <a:buChar char="§"/>
            </a:pPr>
            <a:r>
              <a:rPr lang="fr-FR" b="1" dirty="0"/>
              <a:t>Le compte d’engagement citoyen (CEC) </a:t>
            </a:r>
            <a:r>
              <a:rPr lang="fr-FR" dirty="0"/>
              <a:t>qui recensera les activités bénévoles ou de </a:t>
            </a:r>
            <a:r>
              <a:rPr lang="fr-FR" dirty="0" smtClean="0"/>
              <a:t>volontariat en </a:t>
            </a:r>
            <a:r>
              <a:rPr lang="fr-FR" dirty="0"/>
              <a:t>vue d’acquérir des jours de congés pour l’exercice de ces activités ou des heures inscrites sur </a:t>
            </a:r>
            <a:r>
              <a:rPr lang="fr-FR" dirty="0" smtClean="0"/>
              <a:t>le .CPF</a:t>
            </a:r>
            <a:endParaRPr lang="fr-FR" dirty="0"/>
          </a:p>
          <a:p>
            <a:pPr algn="just"/>
            <a:endParaRPr lang="fr-FR" b="1" dirty="0" smtClean="0"/>
          </a:p>
          <a:p>
            <a:pPr algn="just"/>
            <a:r>
              <a:rPr lang="fr-FR" b="1" dirty="0" smtClean="0"/>
              <a:t>Définition </a:t>
            </a:r>
            <a:r>
              <a:rPr lang="fr-FR" b="1" dirty="0"/>
              <a:t>du travail saisonnier : </a:t>
            </a:r>
            <a:r>
              <a:rPr lang="fr-FR" i="1" dirty="0"/>
              <a:t>« dont les tâches sont appelées à se répéter chaque année selon </a:t>
            </a:r>
            <a:r>
              <a:rPr lang="fr-FR" i="1" dirty="0" smtClean="0"/>
              <a:t>une périodicité </a:t>
            </a:r>
            <a:r>
              <a:rPr lang="fr-FR" i="1" dirty="0"/>
              <a:t>à peu près fixe, en fonction du rythme des saisons ou des modes de vie collectifs </a:t>
            </a:r>
            <a:r>
              <a:rPr lang="fr-FR" i="1" dirty="0" smtClean="0"/>
              <a:t>ou emplois </a:t>
            </a:r>
            <a:r>
              <a:rPr lang="fr-FR" i="1" dirty="0"/>
              <a:t>». </a:t>
            </a:r>
            <a:r>
              <a:rPr lang="fr-FR" dirty="0"/>
              <a:t>Il est également prévu dans les 6 mois suivant la promulgation de la loi, que </a:t>
            </a:r>
            <a:r>
              <a:rPr lang="fr-FR" b="1" dirty="0"/>
              <a:t>les </a:t>
            </a:r>
            <a:r>
              <a:rPr lang="fr-FR" b="1" dirty="0" smtClean="0"/>
              <a:t>branches ayant </a:t>
            </a:r>
            <a:r>
              <a:rPr lang="fr-FR" b="1" dirty="0"/>
              <a:t>le plus recours au CDD </a:t>
            </a:r>
            <a:r>
              <a:rPr lang="fr-FR" dirty="0"/>
              <a:t>saisonniers engagent des négociations afin de définir les modalités </a:t>
            </a:r>
            <a:r>
              <a:rPr lang="fr-FR" dirty="0" smtClean="0"/>
              <a:t>de reconduction </a:t>
            </a:r>
            <a:r>
              <a:rPr lang="fr-FR" dirty="0"/>
              <a:t>de ces CDD et de prise en compte de </a:t>
            </a:r>
            <a:r>
              <a:rPr lang="fr-FR" dirty="0" smtClean="0"/>
              <a:t>l’ancienneté.</a:t>
            </a:r>
          </a:p>
          <a:p>
            <a:pPr algn="just"/>
            <a:endParaRPr lang="fr-FR" dirty="0"/>
          </a:p>
          <a:p>
            <a:pPr algn="just"/>
            <a:r>
              <a:rPr lang="fr-FR" b="1" dirty="0" smtClean="0"/>
              <a:t>Le </a:t>
            </a:r>
            <a:r>
              <a:rPr lang="fr-FR" b="1" dirty="0"/>
              <a:t>bulletin de paie </a:t>
            </a:r>
            <a:r>
              <a:rPr lang="fr-FR" b="1" dirty="0" smtClean="0"/>
              <a:t>est dématérialisé sauf si le salarié s’y oppose.</a:t>
            </a:r>
            <a:endParaRPr lang="fr-FR" b="1" dirty="0"/>
          </a:p>
          <a:p>
            <a:pPr algn="just"/>
            <a:endParaRPr lang="fr-FR" b="1" dirty="0" smtClean="0"/>
          </a:p>
          <a:p>
            <a:pPr algn="just"/>
            <a:r>
              <a:rPr lang="fr-FR" b="1" dirty="0" smtClean="0"/>
              <a:t>Des </a:t>
            </a:r>
            <a:r>
              <a:rPr lang="fr-FR" b="1" dirty="0"/>
              <a:t>nouvelles règles de preuves en matière de harcèlement</a:t>
            </a:r>
            <a:r>
              <a:rPr lang="fr-FR" dirty="0"/>
              <a:t>. Le régime est désormais le même </a:t>
            </a:r>
            <a:r>
              <a:rPr lang="fr-FR" dirty="0" smtClean="0"/>
              <a:t>que pour </a:t>
            </a:r>
            <a:r>
              <a:rPr lang="fr-FR" dirty="0"/>
              <a:t>la </a:t>
            </a:r>
            <a:r>
              <a:rPr lang="fr-FR" dirty="0" smtClean="0"/>
              <a:t>discrimination; </a:t>
            </a:r>
          </a:p>
          <a:p>
            <a:pPr algn="just"/>
            <a:r>
              <a:rPr lang="fr-FR" dirty="0" smtClean="0"/>
              <a:t>Définition </a:t>
            </a:r>
            <a:r>
              <a:rPr lang="fr-FR" dirty="0"/>
              <a:t>d’une série de délits afin de sanctionner le recours abusifs ou irréguliers au portage </a:t>
            </a:r>
            <a:r>
              <a:rPr lang="fr-FR" dirty="0" smtClean="0"/>
              <a:t>salarial.</a:t>
            </a:r>
            <a:endParaRPr lang="fr-FR" dirty="0"/>
          </a:p>
        </p:txBody>
      </p:sp>
    </p:spTree>
    <p:extLst>
      <p:ext uri="{BB962C8B-B14F-4D97-AF65-F5344CB8AC3E}">
        <p14:creationId xmlns:p14="http://schemas.microsoft.com/office/powerpoint/2010/main" val="38391131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32</a:t>
            </a:fld>
            <a:endParaRPr lang="fr-FR"/>
          </a:p>
        </p:txBody>
      </p:sp>
      <p:sp>
        <p:nvSpPr>
          <p:cNvPr id="5" name="ZoneTexte 4"/>
          <p:cNvSpPr txBox="1"/>
          <p:nvPr/>
        </p:nvSpPr>
        <p:spPr>
          <a:xfrm>
            <a:off x="745629" y="735242"/>
            <a:ext cx="10866268" cy="984885"/>
          </a:xfrm>
          <a:prstGeom prst="rect">
            <a:avLst/>
          </a:prstGeom>
          <a:noFill/>
        </p:spPr>
        <p:txBody>
          <a:bodyPr wrap="square" rtlCol="0">
            <a:spAutoFit/>
          </a:bodyPr>
          <a:lstStyle/>
          <a:p>
            <a:pPr algn="just"/>
            <a:r>
              <a:rPr lang="fr-FR" sz="2000" b="1" dirty="0"/>
              <a:t>Possibilité d’inscrire dans le règlement intérieur de l’entreprise, une clause relative au principe </a:t>
            </a:r>
            <a:r>
              <a:rPr lang="fr-FR" sz="2000" b="1" dirty="0" smtClean="0"/>
              <a:t>de neutralité</a:t>
            </a:r>
            <a:r>
              <a:rPr lang="fr-FR" sz="2000" b="1" dirty="0"/>
              <a:t>, c’est-à-dire une restriction de la manifestation de leurs convictions</a:t>
            </a:r>
          </a:p>
          <a:p>
            <a:endParaRPr lang="fr-FR" dirty="0"/>
          </a:p>
        </p:txBody>
      </p:sp>
      <p:sp>
        <p:nvSpPr>
          <p:cNvPr id="7" name="ZoneTexte 6"/>
          <p:cNvSpPr txBox="1"/>
          <p:nvPr/>
        </p:nvSpPr>
        <p:spPr>
          <a:xfrm>
            <a:off x="662866" y="1868414"/>
            <a:ext cx="10949031" cy="3847207"/>
          </a:xfrm>
          <a:prstGeom prst="rect">
            <a:avLst/>
          </a:prstGeom>
          <a:noFill/>
        </p:spPr>
        <p:txBody>
          <a:bodyPr wrap="square" rtlCol="0">
            <a:spAutoFit/>
          </a:bodyPr>
          <a:lstStyle/>
          <a:p>
            <a:pPr algn="just"/>
            <a:endParaRPr lang="fr-FR" sz="1600" dirty="0" smtClean="0"/>
          </a:p>
          <a:p>
            <a:pPr algn="just"/>
            <a:r>
              <a:rPr lang="fr-FR" dirty="0" smtClean="0"/>
              <a:t>L’article </a:t>
            </a:r>
            <a:r>
              <a:rPr lang="fr-FR" dirty="0" smtClean="0"/>
              <a:t>2 de </a:t>
            </a:r>
            <a:r>
              <a:rPr lang="fr-FR" dirty="0"/>
              <a:t>loi Travail dit « El Khomri » a introduit dans le code du travail un nouvel article </a:t>
            </a:r>
            <a:r>
              <a:rPr lang="fr-FR" u="sng" dirty="0">
                <a:hlinkClick r:id="rId2"/>
              </a:rPr>
              <a:t>L1321-2-1 </a:t>
            </a:r>
            <a:r>
              <a:rPr lang="fr-FR" dirty="0"/>
              <a:t> sur la </a:t>
            </a:r>
            <a:r>
              <a:rPr lang="fr-FR" dirty="0" smtClean="0"/>
              <a:t>neutralité. </a:t>
            </a:r>
            <a:endParaRPr lang="fr-FR" dirty="0"/>
          </a:p>
          <a:p>
            <a:pPr algn="just"/>
            <a:endParaRPr lang="fr-FR" dirty="0" smtClean="0"/>
          </a:p>
          <a:p>
            <a:pPr algn="just"/>
            <a:r>
              <a:rPr lang="fr-FR" b="1" dirty="0" smtClean="0">
                <a:solidFill>
                  <a:srgbClr val="FF0000"/>
                </a:solidFill>
              </a:rPr>
              <a:t>Attention</a:t>
            </a:r>
            <a:r>
              <a:rPr lang="fr-FR" b="1" dirty="0">
                <a:solidFill>
                  <a:srgbClr val="FF0000"/>
                </a:solidFill>
              </a:rPr>
              <a:t>, il faut être vigilant </a:t>
            </a:r>
            <a:r>
              <a:rPr lang="fr-FR" dirty="0"/>
              <a:t>pour empêcher l’introduction du principe de neutralité dans le règlement intérieur de </a:t>
            </a:r>
            <a:r>
              <a:rPr lang="fr-FR" dirty="0" smtClean="0"/>
              <a:t>l’entreprise. </a:t>
            </a:r>
            <a:r>
              <a:rPr lang="fr-FR" dirty="0"/>
              <a:t>Cet article touche toutes les manifestations éventuelles de </a:t>
            </a:r>
            <a:r>
              <a:rPr lang="fr-FR" dirty="0" smtClean="0"/>
              <a:t>convictions </a:t>
            </a:r>
            <a:r>
              <a:rPr lang="fr-FR" dirty="0"/>
              <a:t>des salariés et constitue une restriction inacceptable des libertés.</a:t>
            </a:r>
          </a:p>
          <a:p>
            <a:pPr algn="just"/>
            <a:endParaRPr lang="fr-FR" dirty="0" smtClean="0"/>
          </a:p>
          <a:p>
            <a:pPr algn="just"/>
            <a:r>
              <a:rPr lang="fr-FR" b="1" u="sng" dirty="0" smtClean="0"/>
              <a:t>Rappel </a:t>
            </a:r>
            <a:r>
              <a:rPr lang="fr-FR" dirty="0" smtClean="0"/>
              <a:t>: l’Observatoire </a:t>
            </a:r>
            <a:r>
              <a:rPr lang="fr-FR" dirty="0"/>
              <a:t>de la laïcité et le CNCDH </a:t>
            </a:r>
            <a:r>
              <a:rPr lang="fr-FR" dirty="0" smtClean="0"/>
              <a:t>(Conseil National des Droits de l’Homme) n’y </a:t>
            </a:r>
            <a:r>
              <a:rPr lang="fr-FR" dirty="0"/>
              <a:t>sont pas favorables. </a:t>
            </a:r>
          </a:p>
          <a:p>
            <a:pPr algn="just"/>
            <a:r>
              <a:rPr lang="fr-FR" dirty="0"/>
              <a:t>En matière de </a:t>
            </a:r>
            <a:r>
              <a:rPr lang="fr-FR" dirty="0" smtClean="0"/>
              <a:t>laïcité, </a:t>
            </a:r>
            <a:r>
              <a:rPr lang="fr-FR" dirty="0"/>
              <a:t>il y a  un guide de gestion du fait religieux dans les entreprises qui nous parait de nature à répondre aux interrogations</a:t>
            </a:r>
            <a:r>
              <a:rPr lang="fr-FR" dirty="0" smtClean="0"/>
              <a:t>. Il </a:t>
            </a:r>
            <a:r>
              <a:rPr lang="fr-FR" dirty="0"/>
              <a:t>est téléchargeable : </a:t>
            </a:r>
            <a:endParaRPr lang="fr-FR" dirty="0" smtClean="0"/>
          </a:p>
          <a:p>
            <a:pPr algn="just"/>
            <a:endParaRPr lang="fr-FR" dirty="0"/>
          </a:p>
          <a:p>
            <a:pPr algn="just"/>
            <a:r>
              <a:rPr lang="fr-FR" sz="1400" b="1" dirty="0"/>
              <a:t>http://</a:t>
            </a:r>
            <a:r>
              <a:rPr lang="fr-FR" sz="1400" b="1" dirty="0" smtClean="0"/>
              <a:t>www.gouvernement.fr/sites/default/files/contenu/piece-jointe/2014/07/guide_gestion_du_fait_religieux_dans_lentreprise_privee.pdf</a:t>
            </a:r>
            <a:endParaRPr lang="fr-FR" sz="1400" b="1" dirty="0"/>
          </a:p>
          <a:p>
            <a:endParaRPr lang="fr-FR" sz="1600" dirty="0"/>
          </a:p>
        </p:txBody>
      </p:sp>
    </p:spTree>
    <p:extLst>
      <p:ext uri="{BB962C8B-B14F-4D97-AF65-F5344CB8AC3E}">
        <p14:creationId xmlns:p14="http://schemas.microsoft.com/office/powerpoint/2010/main" val="347228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33</a:t>
            </a:fld>
            <a:endParaRPr lang="fr-FR"/>
          </a:p>
        </p:txBody>
      </p:sp>
      <p:sp>
        <p:nvSpPr>
          <p:cNvPr id="5" name="ZoneTexte 4"/>
          <p:cNvSpPr txBox="1"/>
          <p:nvPr/>
        </p:nvSpPr>
        <p:spPr>
          <a:xfrm>
            <a:off x="497150" y="736847"/>
            <a:ext cx="10786368" cy="523220"/>
          </a:xfrm>
          <a:prstGeom prst="rect">
            <a:avLst/>
          </a:prstGeom>
          <a:noFill/>
        </p:spPr>
        <p:txBody>
          <a:bodyPr wrap="square" rtlCol="0">
            <a:spAutoFit/>
          </a:bodyPr>
          <a:lstStyle/>
          <a:p>
            <a:r>
              <a:rPr lang="fr-FR" sz="2800" b="1" dirty="0" smtClean="0"/>
              <a:t>Lutte contre le détachement illégal</a:t>
            </a:r>
            <a:endParaRPr lang="fr-FR" sz="2800" b="1" dirty="0"/>
          </a:p>
        </p:txBody>
      </p:sp>
      <p:sp>
        <p:nvSpPr>
          <p:cNvPr id="6" name="ZoneTexte 5"/>
          <p:cNvSpPr txBox="1"/>
          <p:nvPr/>
        </p:nvSpPr>
        <p:spPr>
          <a:xfrm>
            <a:off x="674703" y="1704513"/>
            <a:ext cx="10608815" cy="4216539"/>
          </a:xfrm>
          <a:prstGeom prst="rect">
            <a:avLst/>
          </a:prstGeom>
          <a:noFill/>
        </p:spPr>
        <p:txBody>
          <a:bodyPr wrap="square" rtlCol="0">
            <a:spAutoFit/>
          </a:bodyPr>
          <a:lstStyle/>
          <a:p>
            <a:pPr algn="just"/>
            <a:r>
              <a:rPr lang="fr-FR" dirty="0" smtClean="0"/>
              <a:t>Les salariés détachés sont une composante à part entière du salariat :</a:t>
            </a:r>
          </a:p>
          <a:p>
            <a:pPr marL="355600" algn="just"/>
            <a:r>
              <a:rPr lang="fr-FR" dirty="0" smtClean="0"/>
              <a:t> </a:t>
            </a:r>
            <a:r>
              <a:rPr lang="fr-FR" b="1" dirty="0" smtClean="0"/>
              <a:t>228 600 en 2014 : un nombre sous estimé</a:t>
            </a:r>
            <a:r>
              <a:rPr lang="fr-FR" dirty="0" smtClean="0"/>
              <a:t>.</a:t>
            </a:r>
          </a:p>
          <a:p>
            <a:pPr algn="just"/>
            <a:endParaRPr lang="fr-FR" dirty="0" smtClean="0"/>
          </a:p>
          <a:p>
            <a:pPr algn="just"/>
            <a:r>
              <a:rPr lang="fr-FR" dirty="0" smtClean="0"/>
              <a:t>La multiplication des contrôles, les amendes, la contribution forfaitaire payée par l’entreprise qui détache ne sont pas des solutions efficaces.</a:t>
            </a:r>
          </a:p>
          <a:p>
            <a:pPr algn="just"/>
            <a:endParaRPr lang="fr-FR" dirty="0" smtClean="0"/>
          </a:p>
          <a:p>
            <a:pPr algn="just"/>
            <a:r>
              <a:rPr lang="fr-FR" dirty="0" smtClean="0"/>
              <a:t>La CGT propose de permettre aux syndicats et aux représentants du personnel de l’entreprise donneuse d’ordre de mieux défendre les salariés détachés :</a:t>
            </a:r>
          </a:p>
          <a:p>
            <a:pPr algn="just"/>
            <a:endParaRPr lang="fr-FR" dirty="0" smtClean="0"/>
          </a:p>
          <a:p>
            <a:pPr marL="444500" indent="-266700" algn="just">
              <a:buFont typeface="Arial" panose="020B0604020202020204" pitchFamily="34" charset="0"/>
              <a:buChar char="•"/>
            </a:pPr>
            <a:r>
              <a:rPr lang="fr-FR" dirty="0" smtClean="0"/>
              <a:t>information du CE sur les bases de celles communiquées en matière d’apprentis, concernant les contrats de travail, </a:t>
            </a:r>
          </a:p>
          <a:p>
            <a:pPr marL="444500" indent="-266700" algn="just">
              <a:buFont typeface="Arial" panose="020B0604020202020204" pitchFamily="34" charset="0"/>
              <a:buChar char="•"/>
            </a:pPr>
            <a:r>
              <a:rPr lang="fr-FR" dirty="0" smtClean="0"/>
              <a:t>intervention des élus du CHSCT du donneur d’ordre auprès des salariés sous-traitants, </a:t>
            </a:r>
          </a:p>
          <a:p>
            <a:pPr marL="444500" indent="-266700" algn="just">
              <a:buFont typeface="Arial" panose="020B0604020202020204" pitchFamily="34" charset="0"/>
              <a:buChar char="•"/>
            </a:pPr>
            <a:r>
              <a:rPr lang="fr-FR" dirty="0" smtClean="0"/>
              <a:t>appel à l’expertise pour vérifier de la compatibilité entre les clauses du contrat commercial et les garanties du code du travail pour les salariés.</a:t>
            </a:r>
            <a:endParaRPr lang="fr-FR" sz="1600" dirty="0"/>
          </a:p>
          <a:p>
            <a:endParaRPr lang="fr-FR" sz="1600" dirty="0"/>
          </a:p>
        </p:txBody>
      </p:sp>
    </p:spTree>
    <p:extLst>
      <p:ext uri="{BB962C8B-B14F-4D97-AF65-F5344CB8AC3E}">
        <p14:creationId xmlns:p14="http://schemas.microsoft.com/office/powerpoint/2010/main" val="1898240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4</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3226906605"/>
              </p:ext>
            </p:extLst>
          </p:nvPr>
        </p:nvGraphicFramePr>
        <p:xfrm>
          <a:off x="1149554" y="2175029"/>
          <a:ext cx="9491408" cy="3786664"/>
        </p:xfrm>
        <a:graphic>
          <a:graphicData uri="http://schemas.openxmlformats.org/drawingml/2006/table">
            <a:tbl>
              <a:tblPr firstRow="1" bandRow="1">
                <a:tableStyleId>{5C22544A-7EE6-4342-B048-85BDC9FD1C3A}</a:tableStyleId>
              </a:tblPr>
              <a:tblGrid>
                <a:gridCol w="2372852"/>
                <a:gridCol w="2372852"/>
                <a:gridCol w="2372852"/>
                <a:gridCol w="2372852"/>
              </a:tblGrid>
              <a:tr h="1675039">
                <a:tc>
                  <a:txBody>
                    <a:bodyPr/>
                    <a:lstStyle/>
                    <a:p>
                      <a:pPr algn="ctr"/>
                      <a:r>
                        <a:rPr lang="fr-FR" sz="1400" b="1" i="1" dirty="0" smtClean="0"/>
                        <a:t>Un accord offensif </a:t>
                      </a:r>
                    </a:p>
                    <a:p>
                      <a:pPr algn="ctr"/>
                      <a:r>
                        <a:rPr lang="fr-FR" sz="1400" b="1" i="1" dirty="0" smtClean="0"/>
                        <a:t>nuisible à l’emploi</a:t>
                      </a:r>
                    </a:p>
                    <a:p>
                      <a:pPr algn="ctr"/>
                      <a:endParaRPr lang="fr-FR" sz="1400" b="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Faciliter la transition </a:t>
                      </a:r>
                    </a:p>
                    <a:p>
                      <a:pPr algn="ctr"/>
                      <a:r>
                        <a:rPr lang="fr-FR" sz="1400" b="1" i="1" dirty="0" smtClean="0"/>
                        <a:t>en cas de dénonciation</a:t>
                      </a:r>
                    </a:p>
                    <a:p>
                      <a:pPr algn="ctr"/>
                      <a:r>
                        <a:rPr lang="fr-FR" sz="1400" b="1" i="1" dirty="0" smtClean="0"/>
                        <a:t>d’un accord</a:t>
                      </a:r>
                    </a:p>
                    <a:p>
                      <a:pPr algn="ctr"/>
                      <a:endParaRPr lang="fr-FR" sz="1400" b="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Favoriser l’adoption </a:t>
                      </a:r>
                    </a:p>
                    <a:p>
                      <a:pPr algn="ctr"/>
                      <a:r>
                        <a:rPr lang="fr-FR" sz="1400" b="1" i="1" dirty="0" smtClean="0"/>
                        <a:t>des accords</a:t>
                      </a:r>
                    </a:p>
                    <a:p>
                      <a:pPr algn="ctr"/>
                      <a:r>
                        <a:rPr lang="fr-FR" sz="1400" b="1" i="1" dirty="0" smtClean="0"/>
                        <a:t>d’entreprise, y compris régressifs</a:t>
                      </a:r>
                    </a:p>
                    <a:p>
                      <a:pPr algn="ctr"/>
                      <a:endParaRPr lang="fr-FR" sz="1400" b="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Poursuivre les objectifs </a:t>
                      </a:r>
                    </a:p>
                    <a:p>
                      <a:pPr algn="ctr"/>
                      <a:r>
                        <a:rPr lang="fr-FR" sz="1400" b="1" i="1" dirty="0" smtClean="0"/>
                        <a:t>de la loi dite « Rebsamen »</a:t>
                      </a:r>
                    </a:p>
                    <a:p>
                      <a:pPr algn="ctr"/>
                      <a:endParaRPr lang="fr-FR" sz="14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1380105">
                <a:tc>
                  <a:txBody>
                    <a:bodyPr/>
                    <a:lstStyle/>
                    <a:p>
                      <a:pPr algn="ctr"/>
                      <a:r>
                        <a:rPr lang="fr-FR" sz="1400" b="1" i="1" dirty="0" smtClean="0"/>
                        <a:t>Transformation du rôle </a:t>
                      </a:r>
                    </a:p>
                    <a:p>
                      <a:pPr algn="ctr"/>
                      <a:r>
                        <a:rPr lang="fr-FR" sz="1400" b="1" i="1" dirty="0" smtClean="0"/>
                        <a:t>de la médecine du travail</a:t>
                      </a: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Réduire l’obligation </a:t>
                      </a:r>
                    </a:p>
                    <a:p>
                      <a:pPr algn="ctr"/>
                      <a:r>
                        <a:rPr lang="fr-FR" sz="1400" b="1" i="1" dirty="0" smtClean="0"/>
                        <a:t>de reclassement en</a:t>
                      </a:r>
                    </a:p>
                    <a:p>
                      <a:pPr algn="ctr"/>
                      <a:r>
                        <a:rPr lang="fr-FR" sz="1400" b="1" i="1" dirty="0" smtClean="0"/>
                        <a:t>cas d’inaptitude physique</a:t>
                      </a:r>
                    </a:p>
                    <a:p>
                      <a:pPr algn="ct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Une architecture</a:t>
                      </a:r>
                    </a:p>
                    <a:p>
                      <a:pPr algn="ctr"/>
                      <a:r>
                        <a:rPr lang="fr-FR" sz="1400" b="1" i="1" dirty="0" smtClean="0"/>
                        <a:t>en 3 niveaux pour</a:t>
                      </a:r>
                    </a:p>
                    <a:p>
                      <a:pPr algn="ctr"/>
                      <a:r>
                        <a:rPr lang="fr-FR" sz="1400" b="1" i="1" dirty="0" smtClean="0"/>
                        <a:t>le code du travail</a:t>
                      </a:r>
                    </a:p>
                    <a:p>
                      <a:pPr algn="ct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r>
                        <a:rPr lang="fr-FR" sz="1400" b="1" i="1" dirty="0" smtClean="0"/>
                        <a:t>Faire primer la </a:t>
                      </a:r>
                    </a:p>
                    <a:p>
                      <a:pPr algn="ctr"/>
                      <a:r>
                        <a:rPr lang="fr-FR" sz="1400" b="1" i="1" dirty="0" smtClean="0"/>
                        <a:t>négociation d’entreprise </a:t>
                      </a:r>
                    </a:p>
                    <a:p>
                      <a:pPr algn="ctr"/>
                      <a:r>
                        <a:rPr lang="fr-FR" sz="1400" b="1" i="1" dirty="0" smtClean="0"/>
                        <a:t>et de groupe</a:t>
                      </a:r>
                    </a:p>
                    <a:p>
                      <a:pPr algn="ctr"/>
                      <a:endParaRPr lang="fr-FR" sz="1400"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521373">
                <a:tc>
                  <a:txBody>
                    <a:bodyPr/>
                    <a:lstStyle/>
                    <a:p>
                      <a:pPr algn="ctr"/>
                      <a:r>
                        <a:rPr lang="fr-FR" sz="1400" b="1" i="1" dirty="0" smtClean="0"/>
                        <a:t>Refonte</a:t>
                      </a:r>
                      <a:r>
                        <a:rPr lang="fr-FR" sz="1400" b="1" i="1" baseline="0" dirty="0" smtClean="0"/>
                        <a:t> du code du travail dans les deux ans.</a:t>
                      </a:r>
                    </a:p>
                    <a:p>
                      <a:pPr algn="ct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endParaRPr lang="fr-FR" sz="1400" b="1" i="1"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pPr algn="ctr"/>
                      <a:endParaRPr lang="fr-FR" sz="1400" i="1"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bl>
          </a:graphicData>
        </a:graphic>
      </p:graphicFrame>
      <p:sp>
        <p:nvSpPr>
          <p:cNvPr id="7" name="ZoneTexte 6"/>
          <p:cNvSpPr txBox="1"/>
          <p:nvPr/>
        </p:nvSpPr>
        <p:spPr>
          <a:xfrm>
            <a:off x="952775" y="725101"/>
            <a:ext cx="10107561" cy="830997"/>
          </a:xfrm>
          <a:prstGeom prst="rect">
            <a:avLst/>
          </a:prstGeom>
          <a:noFill/>
        </p:spPr>
        <p:txBody>
          <a:bodyPr wrap="square" rtlCol="0">
            <a:spAutoFit/>
          </a:bodyPr>
          <a:lstStyle/>
          <a:p>
            <a:pPr algn="ctr"/>
            <a:r>
              <a:rPr lang="fr-FR" sz="4800" b="1" dirty="0" smtClean="0"/>
              <a:t>Enjeux de la réforme</a:t>
            </a:r>
            <a:endParaRPr lang="fr-FR" sz="4800" b="1" dirty="0"/>
          </a:p>
        </p:txBody>
      </p:sp>
    </p:spTree>
    <p:extLst>
      <p:ext uri="{BB962C8B-B14F-4D97-AF65-F5344CB8AC3E}">
        <p14:creationId xmlns:p14="http://schemas.microsoft.com/office/powerpoint/2010/main" val="2098414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5</a:t>
            </a:fld>
            <a:endParaRPr lang="fr-FR"/>
          </a:p>
        </p:txBody>
      </p:sp>
      <p:sp>
        <p:nvSpPr>
          <p:cNvPr id="5" name="ZoneTexte 4"/>
          <p:cNvSpPr txBox="1"/>
          <p:nvPr/>
        </p:nvSpPr>
        <p:spPr>
          <a:xfrm>
            <a:off x="978023" y="2059809"/>
            <a:ext cx="10235953" cy="2308324"/>
          </a:xfrm>
          <a:prstGeom prst="rect">
            <a:avLst/>
          </a:prstGeom>
          <a:noFill/>
        </p:spPr>
        <p:txBody>
          <a:bodyPr wrap="square" rtlCol="0">
            <a:spAutoFit/>
          </a:bodyPr>
          <a:lstStyle/>
          <a:p>
            <a:pPr algn="ctr"/>
            <a:r>
              <a:rPr lang="fr-FR" sz="4800" b="1" dirty="0" smtClean="0"/>
              <a:t>Un bouleversement de la hiérarchie </a:t>
            </a:r>
          </a:p>
          <a:p>
            <a:pPr algn="ctr"/>
            <a:r>
              <a:rPr lang="fr-FR" sz="4800" b="1" dirty="0" smtClean="0"/>
              <a:t>des normes qui brouille </a:t>
            </a:r>
          </a:p>
          <a:p>
            <a:pPr algn="ctr"/>
            <a:r>
              <a:rPr lang="fr-FR" sz="4800" b="1" dirty="0" smtClean="0"/>
              <a:t>les repères collectifs de tous les salariés</a:t>
            </a:r>
            <a:endParaRPr lang="fr-FR" sz="4800" b="1" dirty="0"/>
          </a:p>
        </p:txBody>
      </p:sp>
    </p:spTree>
    <p:extLst>
      <p:ext uri="{BB962C8B-B14F-4D97-AF65-F5344CB8AC3E}">
        <p14:creationId xmlns:p14="http://schemas.microsoft.com/office/powerpoint/2010/main" val="3873605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6</a:t>
            </a:fld>
            <a:endParaRPr lang="fr-FR"/>
          </a:p>
        </p:txBody>
      </p:sp>
      <p:sp>
        <p:nvSpPr>
          <p:cNvPr id="5" name="ZoneTexte 4"/>
          <p:cNvSpPr txBox="1"/>
          <p:nvPr/>
        </p:nvSpPr>
        <p:spPr>
          <a:xfrm>
            <a:off x="511277" y="403123"/>
            <a:ext cx="11002297" cy="369332"/>
          </a:xfrm>
          <a:prstGeom prst="rect">
            <a:avLst/>
          </a:prstGeom>
          <a:noFill/>
        </p:spPr>
        <p:txBody>
          <a:bodyPr wrap="square" rtlCol="0">
            <a:spAutoFit/>
          </a:bodyPr>
          <a:lstStyle/>
          <a:p>
            <a:r>
              <a:rPr lang="fr-FR" b="1" dirty="0"/>
              <a:t>L’inversion de la hiérarchie des normes </a:t>
            </a:r>
            <a:r>
              <a:rPr lang="fr-FR" b="1" dirty="0" smtClean="0"/>
              <a:t>premier objectif de </a:t>
            </a:r>
            <a:r>
              <a:rPr lang="fr-FR" b="1" dirty="0"/>
              <a:t>la </a:t>
            </a:r>
            <a:r>
              <a:rPr lang="fr-FR" b="1" dirty="0" smtClean="0"/>
              <a:t>loi :</a:t>
            </a:r>
            <a:endParaRPr lang="fr-FR" dirty="0"/>
          </a:p>
        </p:txBody>
      </p:sp>
      <p:sp>
        <p:nvSpPr>
          <p:cNvPr id="6" name="ZoneTexte 5"/>
          <p:cNvSpPr txBox="1"/>
          <p:nvPr/>
        </p:nvSpPr>
        <p:spPr>
          <a:xfrm>
            <a:off x="511276" y="1155449"/>
            <a:ext cx="10532545" cy="523220"/>
          </a:xfrm>
          <a:prstGeom prst="rect">
            <a:avLst/>
          </a:prstGeom>
          <a:noFill/>
        </p:spPr>
        <p:txBody>
          <a:bodyPr wrap="square" rtlCol="0">
            <a:spAutoFit/>
          </a:bodyPr>
          <a:lstStyle/>
          <a:p>
            <a:r>
              <a:rPr lang="fr-FR" sz="1400" dirty="0"/>
              <a:t>Le fameux article 2 (devenu l’article 8 dans la version définitive) a </a:t>
            </a:r>
            <a:r>
              <a:rPr lang="fr-FR" sz="1400" dirty="0" smtClean="0"/>
              <a:t>cristallisé les </a:t>
            </a:r>
            <a:r>
              <a:rPr lang="fr-FR" sz="1400" dirty="0"/>
              <a:t>débats car il porte la philosophie générale de la loi qui modifie </a:t>
            </a:r>
            <a:r>
              <a:rPr lang="fr-FR" sz="1400" dirty="0" smtClean="0"/>
              <a:t>le paradigme </a:t>
            </a:r>
            <a:r>
              <a:rPr lang="fr-FR" sz="1400" dirty="0"/>
              <a:t>du droit français jusqu’ici placé sur le principe de faveur et </a:t>
            </a:r>
            <a:r>
              <a:rPr lang="fr-FR" sz="1400" dirty="0" smtClean="0"/>
              <a:t>la hiérarchie </a:t>
            </a:r>
            <a:r>
              <a:rPr lang="fr-FR" sz="1400" dirty="0"/>
              <a:t>des normes.</a:t>
            </a:r>
          </a:p>
        </p:txBody>
      </p:sp>
      <p:sp>
        <p:nvSpPr>
          <p:cNvPr id="7" name="ZoneTexte 6"/>
          <p:cNvSpPr txBox="1"/>
          <p:nvPr/>
        </p:nvSpPr>
        <p:spPr>
          <a:xfrm>
            <a:off x="511276" y="2109033"/>
            <a:ext cx="10842523" cy="3754874"/>
          </a:xfrm>
          <a:prstGeom prst="rect">
            <a:avLst/>
          </a:prstGeom>
          <a:noFill/>
        </p:spPr>
        <p:txBody>
          <a:bodyPr wrap="square" rtlCol="0">
            <a:spAutoFit/>
          </a:bodyPr>
          <a:lstStyle/>
          <a:p>
            <a:r>
              <a:rPr lang="fr-FR" sz="1400" b="1" u="sng" dirty="0"/>
              <a:t>Désormais, le droit du travail sera régi selon 3 principes </a:t>
            </a:r>
            <a:r>
              <a:rPr lang="fr-FR" sz="1400" dirty="0"/>
              <a:t>:</a:t>
            </a:r>
          </a:p>
          <a:p>
            <a:pPr marL="742950" lvl="1" indent="-285750">
              <a:buFont typeface="Wingdings" panose="05000000000000000000" pitchFamily="2" charset="2"/>
              <a:buChar char="v"/>
            </a:pPr>
            <a:r>
              <a:rPr lang="fr-FR" sz="1400" dirty="0"/>
              <a:t>L’ordre public défini par la loi</a:t>
            </a:r>
          </a:p>
          <a:p>
            <a:pPr marL="742950" lvl="1" indent="-285750">
              <a:buFont typeface="Wingdings" panose="05000000000000000000" pitchFamily="2" charset="2"/>
              <a:buChar char="v"/>
            </a:pPr>
            <a:r>
              <a:rPr lang="fr-FR" sz="1400" dirty="0"/>
              <a:t>Le champ de la négociation collective</a:t>
            </a:r>
          </a:p>
          <a:p>
            <a:pPr marL="742950" lvl="1" indent="-285750">
              <a:buFont typeface="Wingdings" panose="05000000000000000000" pitchFamily="2" charset="2"/>
              <a:buChar char="v"/>
            </a:pPr>
            <a:r>
              <a:rPr lang="fr-FR" sz="1400" dirty="0"/>
              <a:t>Les dispositions supplétives applicables en l’absence d’accord</a:t>
            </a:r>
          </a:p>
          <a:p>
            <a:endParaRPr lang="fr-FR" sz="1400" dirty="0" smtClean="0"/>
          </a:p>
          <a:p>
            <a:r>
              <a:rPr lang="fr-FR" sz="1400" dirty="0" smtClean="0"/>
              <a:t>L’accord </a:t>
            </a:r>
            <a:r>
              <a:rPr lang="fr-FR" sz="1400" dirty="0"/>
              <a:t>d’entreprise prévaut, sauf dans 6 domaines pour lesquels il ne pourra y avoir </a:t>
            </a:r>
            <a:r>
              <a:rPr lang="fr-FR" sz="1400" dirty="0" smtClean="0"/>
              <a:t>de dérogation </a:t>
            </a:r>
            <a:r>
              <a:rPr lang="fr-FR" sz="1400" dirty="0"/>
              <a:t>à l’accord de branche :</a:t>
            </a:r>
          </a:p>
          <a:p>
            <a:pPr marL="541338" lvl="1" indent="-84138" algn="just"/>
            <a:r>
              <a:rPr lang="fr-FR" sz="1400" dirty="0" smtClean="0"/>
              <a:t>-Salaires minima-Classifications-Complémentaire </a:t>
            </a:r>
            <a:r>
              <a:rPr lang="fr-FR" sz="1400" dirty="0"/>
              <a:t>santé et </a:t>
            </a:r>
            <a:r>
              <a:rPr lang="fr-FR" sz="1400" dirty="0" smtClean="0"/>
              <a:t>prévoyance-Pénibilité-Egalité femmes/hommes-Mutualisation </a:t>
            </a:r>
            <a:r>
              <a:rPr lang="fr-FR" sz="1400" dirty="0"/>
              <a:t>des fonds de </a:t>
            </a:r>
            <a:r>
              <a:rPr lang="fr-FR" sz="1400" dirty="0" smtClean="0"/>
              <a:t>formation. </a:t>
            </a:r>
          </a:p>
          <a:p>
            <a:pPr algn="just"/>
            <a:endParaRPr lang="fr-FR" sz="1000" dirty="0" smtClean="0"/>
          </a:p>
          <a:p>
            <a:pPr algn="just"/>
            <a:r>
              <a:rPr lang="fr-FR" sz="1400" dirty="0" smtClean="0"/>
              <a:t>Ces </a:t>
            </a:r>
            <a:r>
              <a:rPr lang="fr-FR" sz="1400" dirty="0"/>
              <a:t>domaines ont été étendus grâce à la mobilisation en intégrant égalité H/F, pénibilité désormais du ressort de la branche. Celle-ci doit définir son ordre public conventionnel, c’est-à-dire les thèmes sur lesquels les accords d’entreprise ne doivent pas être inférieurs aux accords de branche (hors repos hebdomadaire et durée du travail).</a:t>
            </a:r>
          </a:p>
          <a:p>
            <a:pPr algn="just"/>
            <a:endParaRPr lang="fr-FR" sz="1400" dirty="0"/>
          </a:p>
          <a:p>
            <a:pPr algn="just"/>
            <a:r>
              <a:rPr lang="fr-FR" sz="1400" dirty="0"/>
              <a:t>Ces nouvelles règles s’appliquent dès le 1</a:t>
            </a:r>
            <a:r>
              <a:rPr lang="fr-FR" sz="1400" baseline="30000" dirty="0"/>
              <a:t>er</a:t>
            </a:r>
            <a:r>
              <a:rPr lang="fr-FR" sz="1400" dirty="0"/>
              <a:t> janvier 2017 pour le temps de travail et les congés. Pour les autres sujets, une commission d’experts de refondation du code du travail est nommée et devra remettre ses travaux au Gouvernement dans un délai de 2 ans. Les organisations syndicales communiqueront un avis à travers le Haut Conseil au Dialogue social.</a:t>
            </a:r>
          </a:p>
          <a:p>
            <a:pPr lvl="1"/>
            <a:endParaRPr lang="fr-FR" sz="1400" b="1" dirty="0"/>
          </a:p>
        </p:txBody>
      </p:sp>
    </p:spTree>
    <p:extLst>
      <p:ext uri="{BB962C8B-B14F-4D97-AF65-F5344CB8AC3E}">
        <p14:creationId xmlns:p14="http://schemas.microsoft.com/office/powerpoint/2010/main" val="3667263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7</a:t>
            </a:fld>
            <a:endParaRPr lang="fr-FR"/>
          </a:p>
        </p:txBody>
      </p:sp>
      <p:sp>
        <p:nvSpPr>
          <p:cNvPr id="5" name="ZoneTexte 4"/>
          <p:cNvSpPr txBox="1"/>
          <p:nvPr/>
        </p:nvSpPr>
        <p:spPr>
          <a:xfrm>
            <a:off x="838200" y="364225"/>
            <a:ext cx="2595715" cy="923330"/>
          </a:xfrm>
          <a:prstGeom prst="rect">
            <a:avLst/>
          </a:prstGeom>
          <a:noFill/>
          <a:ln w="28575">
            <a:solidFill>
              <a:schemeClr val="tx1"/>
            </a:solidFill>
          </a:ln>
        </p:spPr>
        <p:txBody>
          <a:bodyPr wrap="square" rtlCol="0">
            <a:spAutoFit/>
          </a:bodyPr>
          <a:lstStyle/>
          <a:p>
            <a:pPr algn="ctr"/>
            <a:r>
              <a:rPr lang="fr-FR" dirty="0" smtClean="0"/>
              <a:t>Durée des accords </a:t>
            </a:r>
            <a:r>
              <a:rPr lang="fr-FR" sz="1200" dirty="0" smtClean="0"/>
              <a:t>:</a:t>
            </a:r>
          </a:p>
          <a:p>
            <a:pPr algn="ctr"/>
            <a:r>
              <a:rPr lang="fr-FR" sz="1200" dirty="0"/>
              <a:t>A défaut de précision, durée de 5 ans.</a:t>
            </a:r>
          </a:p>
          <a:p>
            <a:pPr algn="ctr"/>
            <a:r>
              <a:rPr lang="fr-FR" sz="1200" dirty="0" smtClean="0"/>
              <a:t>Possibilité </a:t>
            </a:r>
            <a:r>
              <a:rPr lang="fr-FR" sz="1200" dirty="0"/>
              <a:t>de prévoir une durée indéterminée </a:t>
            </a:r>
            <a:endParaRPr lang="fr-FR" sz="1200" dirty="0" smtClean="0"/>
          </a:p>
        </p:txBody>
      </p:sp>
      <p:sp>
        <p:nvSpPr>
          <p:cNvPr id="6" name="ZoneTexte 5"/>
          <p:cNvSpPr txBox="1"/>
          <p:nvPr/>
        </p:nvSpPr>
        <p:spPr>
          <a:xfrm>
            <a:off x="7928486" y="471948"/>
            <a:ext cx="3113139" cy="2523768"/>
          </a:xfrm>
          <a:prstGeom prst="rect">
            <a:avLst/>
          </a:prstGeom>
          <a:noFill/>
          <a:ln w="28575">
            <a:solidFill>
              <a:schemeClr val="tx1"/>
            </a:solidFill>
          </a:ln>
        </p:spPr>
        <p:txBody>
          <a:bodyPr wrap="square" rtlCol="0">
            <a:spAutoFit/>
          </a:bodyPr>
          <a:lstStyle/>
          <a:p>
            <a:pPr algn="ctr"/>
            <a:r>
              <a:rPr lang="fr-FR" b="1" dirty="0" smtClean="0"/>
              <a:t>Révision des accords </a:t>
            </a:r>
            <a:r>
              <a:rPr lang="fr-FR" sz="1400" dirty="0" smtClean="0"/>
              <a:t>: </a:t>
            </a:r>
            <a:r>
              <a:rPr lang="fr-FR" sz="1400" dirty="0"/>
              <a:t>Jusqu’à la fin du cycle électoral lors duquel la convention ou l’accord a été conclu, seuls les syndicats représentatifs signataires ou adhérents peuvent engager la procédure de révision.</a:t>
            </a:r>
          </a:p>
          <a:p>
            <a:pPr algn="ctr"/>
            <a:endParaRPr lang="fr-FR" sz="1400" dirty="0"/>
          </a:p>
          <a:p>
            <a:pPr algn="ctr"/>
            <a:r>
              <a:rPr lang="fr-FR" sz="1400" dirty="0"/>
              <a:t>Après cette période, tout syndicat représentatif dans le champ d’application de la convention ou l’accord peut le faire</a:t>
            </a:r>
            <a:r>
              <a:rPr lang="fr-FR" sz="1400" dirty="0" smtClean="0"/>
              <a:t>.</a:t>
            </a:r>
          </a:p>
        </p:txBody>
      </p:sp>
      <p:sp>
        <p:nvSpPr>
          <p:cNvPr id="7" name="ZoneTexte 6"/>
          <p:cNvSpPr txBox="1"/>
          <p:nvPr/>
        </p:nvSpPr>
        <p:spPr>
          <a:xfrm>
            <a:off x="3703073" y="1202357"/>
            <a:ext cx="3510116" cy="10156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8575">
            <a:solidFill>
              <a:schemeClr val="tx1"/>
            </a:solidFill>
          </a:ln>
        </p:spPr>
        <p:txBody>
          <a:bodyPr wrap="square" rtlCol="0">
            <a:spAutoFit/>
          </a:bodyPr>
          <a:lstStyle/>
          <a:p>
            <a:pPr algn="ctr"/>
            <a:endParaRPr lang="fr-FR" sz="1200" b="1" dirty="0" smtClean="0"/>
          </a:p>
          <a:p>
            <a:pPr algn="ctr"/>
            <a:r>
              <a:rPr lang="fr-FR" b="1" dirty="0" smtClean="0"/>
              <a:t>Préambule obligatoire fixant les objectifs et les contenus</a:t>
            </a:r>
          </a:p>
          <a:p>
            <a:endParaRPr lang="fr-FR" sz="1200" dirty="0"/>
          </a:p>
        </p:txBody>
      </p:sp>
      <p:sp>
        <p:nvSpPr>
          <p:cNvPr id="9" name="ZoneTexte 8"/>
          <p:cNvSpPr txBox="1"/>
          <p:nvPr/>
        </p:nvSpPr>
        <p:spPr>
          <a:xfrm>
            <a:off x="5903650" y="4802935"/>
            <a:ext cx="5689810" cy="954107"/>
          </a:xfrm>
          <a:prstGeom prst="rect">
            <a:avLst/>
          </a:prstGeom>
          <a:noFill/>
          <a:ln w="28575">
            <a:solidFill>
              <a:schemeClr val="tx1"/>
            </a:solidFill>
          </a:ln>
        </p:spPr>
        <p:txBody>
          <a:bodyPr wrap="square" rtlCol="0">
            <a:spAutoFit/>
          </a:bodyPr>
          <a:lstStyle/>
          <a:p>
            <a:pPr algn="just"/>
            <a:r>
              <a:rPr lang="fr-FR" sz="1400" b="1" dirty="0"/>
              <a:t>La loi prévoit la publication des accords collectifs dans une base de données publique. Les parties </a:t>
            </a:r>
            <a:r>
              <a:rPr lang="fr-FR" sz="1400" b="1" dirty="0" smtClean="0"/>
              <a:t>signataires pourront </a:t>
            </a:r>
            <a:r>
              <a:rPr lang="fr-FR" sz="1400" b="1" dirty="0"/>
              <a:t>acter qu’une partie du document ne soit pas publiée. Une partie signataire pourra également </a:t>
            </a:r>
            <a:r>
              <a:rPr lang="fr-FR" sz="1400" b="1" dirty="0" smtClean="0"/>
              <a:t>demander l’anonymisation </a:t>
            </a:r>
            <a:r>
              <a:rPr lang="fr-FR" sz="1400" b="1" dirty="0"/>
              <a:t>du document</a:t>
            </a:r>
          </a:p>
        </p:txBody>
      </p:sp>
      <p:sp>
        <p:nvSpPr>
          <p:cNvPr id="10" name="ZoneTexte 9"/>
          <p:cNvSpPr txBox="1"/>
          <p:nvPr/>
        </p:nvSpPr>
        <p:spPr>
          <a:xfrm>
            <a:off x="838200" y="2692427"/>
            <a:ext cx="6821129" cy="1661993"/>
          </a:xfrm>
          <a:prstGeom prst="rect">
            <a:avLst/>
          </a:prstGeom>
          <a:noFill/>
          <a:ln w="28575">
            <a:solidFill>
              <a:schemeClr val="tx1"/>
            </a:solidFill>
          </a:ln>
        </p:spPr>
        <p:txBody>
          <a:bodyPr wrap="square" rtlCol="0">
            <a:spAutoFit/>
          </a:bodyPr>
          <a:lstStyle/>
          <a:p>
            <a:pPr algn="ctr"/>
            <a:r>
              <a:rPr lang="fr-FR" b="1" dirty="0"/>
              <a:t>Agir pour l’accord de méthode :</a:t>
            </a:r>
          </a:p>
          <a:p>
            <a:pPr marL="177800" indent="-177800" algn="just">
              <a:buFont typeface="Arial" panose="020B0604020202020204" pitchFamily="34" charset="0"/>
              <a:buChar char="•"/>
            </a:pPr>
            <a:r>
              <a:rPr lang="fr-FR" sz="1400" dirty="0"/>
              <a:t>Les parties peuvent conclure un accord de méthode afin de définir les principales étapes </a:t>
            </a:r>
            <a:r>
              <a:rPr lang="fr-FR" sz="1400" dirty="0" smtClean="0"/>
              <a:t>du déroulement </a:t>
            </a:r>
            <a:r>
              <a:rPr lang="fr-FR" sz="1400" dirty="0"/>
              <a:t>des négociations et prévoir des moyens supplémentaires (volumes d’heures</a:t>
            </a:r>
            <a:r>
              <a:rPr lang="fr-FR" sz="1400" dirty="0" smtClean="0"/>
              <a:t>, modalités </a:t>
            </a:r>
            <a:r>
              <a:rPr lang="fr-FR" sz="1400" dirty="0"/>
              <a:t>de recours à l’expertise)</a:t>
            </a:r>
          </a:p>
          <a:p>
            <a:pPr marL="177800" indent="-177800" algn="just"/>
            <a:r>
              <a:rPr lang="fr-FR" sz="1400" dirty="0"/>
              <a:t>• Le non-respect de cet accord n’entraine </a:t>
            </a:r>
            <a:r>
              <a:rPr lang="fr-FR" sz="1400" b="1" dirty="0"/>
              <a:t>la nullité de l’accord </a:t>
            </a:r>
            <a:r>
              <a:rPr lang="fr-FR" sz="1400" dirty="0"/>
              <a:t>que si l’accord de méthode </a:t>
            </a:r>
            <a:r>
              <a:rPr lang="fr-FR" sz="1400" dirty="0" smtClean="0"/>
              <a:t>le prévoit </a:t>
            </a:r>
            <a:r>
              <a:rPr lang="fr-FR" sz="1400" dirty="0"/>
              <a:t>ou si le principe de loyauté entre les parties n’a pas été respecté</a:t>
            </a:r>
          </a:p>
          <a:p>
            <a:endParaRPr lang="fr-FR" sz="1400" dirty="0"/>
          </a:p>
        </p:txBody>
      </p:sp>
    </p:spTree>
    <p:extLst>
      <p:ext uri="{BB962C8B-B14F-4D97-AF65-F5344CB8AC3E}">
        <p14:creationId xmlns:p14="http://schemas.microsoft.com/office/powerpoint/2010/main" val="9090303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8</a:t>
            </a:fld>
            <a:endParaRPr lang="fr-FR"/>
          </a:p>
        </p:txBody>
      </p:sp>
      <p:sp>
        <p:nvSpPr>
          <p:cNvPr id="5" name="ZoneTexte 4"/>
          <p:cNvSpPr txBox="1"/>
          <p:nvPr/>
        </p:nvSpPr>
        <p:spPr>
          <a:xfrm>
            <a:off x="2254927" y="280491"/>
            <a:ext cx="6968971" cy="523220"/>
          </a:xfrm>
          <a:prstGeom prst="rect">
            <a:avLst/>
          </a:prstGeom>
          <a:noFill/>
        </p:spPr>
        <p:txBody>
          <a:bodyPr wrap="square" rtlCol="0">
            <a:spAutoFit/>
          </a:bodyPr>
          <a:lstStyle/>
          <a:p>
            <a:pPr algn="ctr"/>
            <a:r>
              <a:rPr lang="fr-FR" sz="2800" b="1" dirty="0"/>
              <a:t>Dénonciation et mise en cause des accords</a:t>
            </a:r>
          </a:p>
        </p:txBody>
      </p:sp>
      <p:graphicFrame>
        <p:nvGraphicFramePr>
          <p:cNvPr id="7" name="Tableau 6"/>
          <p:cNvGraphicFramePr>
            <a:graphicFrameLocks noGrp="1"/>
          </p:cNvGraphicFramePr>
          <p:nvPr>
            <p:extLst>
              <p:ext uri="{D42A27DB-BD31-4B8C-83A1-F6EECF244321}">
                <p14:modId xmlns:p14="http://schemas.microsoft.com/office/powerpoint/2010/main" val="2723516897"/>
              </p:ext>
            </p:extLst>
          </p:nvPr>
        </p:nvGraphicFramePr>
        <p:xfrm>
          <a:off x="692457" y="1127464"/>
          <a:ext cx="10315854" cy="3169328"/>
        </p:xfrm>
        <a:graphic>
          <a:graphicData uri="http://schemas.openxmlformats.org/drawingml/2006/table">
            <a:tbl>
              <a:tblPr firstRow="1" bandRow="1">
                <a:tableStyleId>{5C22544A-7EE6-4342-B048-85BDC9FD1C3A}</a:tableStyleId>
              </a:tblPr>
              <a:tblGrid>
                <a:gridCol w="5157927"/>
                <a:gridCol w="5157927"/>
              </a:tblGrid>
              <a:tr h="3169328">
                <a:tc>
                  <a:txBody>
                    <a:bodyPr/>
                    <a:lstStyle/>
                    <a:p>
                      <a:pPr algn="just"/>
                      <a:endParaRPr lang="fr-FR" sz="1600" b="0" i="0" u="none" strike="noStrike" kern="1200" baseline="0" dirty="0" smtClean="0">
                        <a:solidFill>
                          <a:schemeClr val="tx1"/>
                        </a:solidFill>
                        <a:latin typeface="+mn-lt"/>
                        <a:ea typeface="+mn-ea"/>
                        <a:cs typeface="+mn-cs"/>
                      </a:endParaRPr>
                    </a:p>
                    <a:p>
                      <a:pPr algn="just"/>
                      <a:r>
                        <a:rPr lang="fr-FR" sz="1600" b="0" i="0" u="none" strike="noStrike" kern="1200" baseline="0" dirty="0" smtClean="0">
                          <a:solidFill>
                            <a:schemeClr val="tx1"/>
                          </a:solidFill>
                          <a:latin typeface="+mn-lt"/>
                          <a:ea typeface="+mn-ea"/>
                          <a:cs typeface="+mn-cs"/>
                        </a:rPr>
                        <a:t>La négociation de l’accord de substitution peut être </a:t>
                      </a:r>
                      <a:r>
                        <a:rPr lang="fr-FR" sz="1600" b="1" i="0" u="none" strike="noStrike" kern="1200" baseline="0" dirty="0" smtClean="0">
                          <a:solidFill>
                            <a:schemeClr val="tx1"/>
                          </a:solidFill>
                          <a:latin typeface="+mn-lt"/>
                          <a:ea typeface="+mn-ea"/>
                          <a:cs typeface="+mn-cs"/>
                        </a:rPr>
                        <a:t>anticipée :</a:t>
                      </a:r>
                    </a:p>
                    <a:p>
                      <a:pPr algn="just"/>
                      <a:endParaRPr lang="fr-FR" sz="1600" b="1" i="0" u="none" strike="noStrike" kern="1200" baseline="0" dirty="0" smtClean="0">
                        <a:solidFill>
                          <a:schemeClr val="tx1"/>
                        </a:solidFill>
                        <a:latin typeface="+mn-lt"/>
                        <a:ea typeface="+mn-ea"/>
                        <a:cs typeface="+mn-cs"/>
                      </a:endParaRPr>
                    </a:p>
                    <a:p>
                      <a:pPr marL="285750" indent="-285750" algn="just">
                        <a:buFont typeface="Wingdings" panose="05000000000000000000" pitchFamily="2" charset="2"/>
                        <a:buChar char="Ø"/>
                      </a:pPr>
                      <a:r>
                        <a:rPr lang="fr-FR" sz="1600" b="0" i="0" u="none" strike="noStrike" kern="1200" baseline="0" dirty="0" smtClean="0">
                          <a:solidFill>
                            <a:schemeClr val="tx1"/>
                          </a:solidFill>
                          <a:latin typeface="+mn-lt"/>
                          <a:ea typeface="+mn-ea"/>
                          <a:cs typeface="+mn-cs"/>
                        </a:rPr>
                        <a:t>Il n’est plus nécessaire d’attendre la fin du préavis et donc la date à laquelle la dénonciation prend effet pour négocier l’accord de substitution. </a:t>
                      </a:r>
                    </a:p>
                    <a:p>
                      <a:pPr marL="285750" indent="-285750" algn="just">
                        <a:buFont typeface="Wingdings" panose="05000000000000000000" pitchFamily="2" charset="2"/>
                        <a:buChar char="Ø"/>
                      </a:pPr>
                      <a:endParaRPr lang="fr-FR" sz="1600" b="0" i="0" u="none" strike="noStrike" kern="1200" baseline="0" dirty="0" smtClean="0">
                        <a:solidFill>
                          <a:schemeClr val="tx1"/>
                        </a:solidFill>
                        <a:latin typeface="+mn-lt"/>
                        <a:ea typeface="+mn-ea"/>
                        <a:cs typeface="+mn-cs"/>
                      </a:endParaRPr>
                    </a:p>
                    <a:p>
                      <a:pPr marL="285750" indent="-285750" algn="just">
                        <a:buFont typeface="Wingdings" panose="05000000000000000000" pitchFamily="2" charset="2"/>
                        <a:buChar char="Ø"/>
                      </a:pPr>
                      <a:r>
                        <a:rPr lang="fr-FR" sz="1600" b="0" i="0" u="none" strike="noStrike" kern="1200" baseline="0" dirty="0" smtClean="0">
                          <a:solidFill>
                            <a:schemeClr val="tx1"/>
                          </a:solidFill>
                          <a:latin typeface="+mn-lt"/>
                          <a:ea typeface="+mn-ea"/>
                          <a:cs typeface="+mn-cs"/>
                        </a:rPr>
                        <a:t>Un accord peut être conclu avant la fin du préavis.</a:t>
                      </a:r>
                      <a:endParaRPr lang="fr-FR" sz="1600" baseline="0" dirty="0">
                        <a:solidFill>
                          <a:schemeClr val="tx1"/>
                        </a:solidFill>
                      </a:endParaRPr>
                    </a:p>
                  </a:txBody>
                  <a:tcPr/>
                </a:tc>
                <a:tc>
                  <a:txBody>
                    <a:bodyPr/>
                    <a:lstStyle/>
                    <a:p>
                      <a:pPr marL="266700" indent="0" algn="just"/>
                      <a:endParaRPr lang="fr-FR" sz="1600" b="0" i="0" u="none" strike="noStrike" kern="1200" baseline="0" dirty="0" smtClean="0">
                        <a:solidFill>
                          <a:schemeClr val="tx1"/>
                        </a:solidFill>
                        <a:latin typeface="+mn-lt"/>
                        <a:ea typeface="+mn-ea"/>
                        <a:cs typeface="+mn-cs"/>
                      </a:endParaRPr>
                    </a:p>
                    <a:p>
                      <a:pPr marL="266700" indent="0" algn="just"/>
                      <a:r>
                        <a:rPr lang="fr-FR" sz="1600" b="1" i="0" u="none" strike="noStrike" kern="1200" baseline="0" dirty="0" smtClean="0">
                          <a:solidFill>
                            <a:schemeClr val="tx1"/>
                          </a:solidFill>
                          <a:latin typeface="+mn-lt"/>
                          <a:ea typeface="+mn-ea"/>
                          <a:cs typeface="+mn-cs"/>
                        </a:rPr>
                        <a:t>En cas de transfert d’entreprise</a:t>
                      </a:r>
                      <a:r>
                        <a:rPr lang="fr-FR" sz="1600" b="0" i="0" u="none" strike="noStrike" kern="1200" baseline="0" dirty="0" smtClean="0">
                          <a:solidFill>
                            <a:schemeClr val="tx1"/>
                          </a:solidFill>
                          <a:latin typeface="+mn-lt"/>
                          <a:ea typeface="+mn-ea"/>
                          <a:cs typeface="+mn-cs"/>
                        </a:rPr>
                        <a:t>, </a:t>
                      </a:r>
                      <a:r>
                        <a:rPr lang="fr-FR" sz="1600" b="1" i="0" u="none" strike="noStrike" kern="1200" baseline="0" dirty="0" smtClean="0">
                          <a:solidFill>
                            <a:schemeClr val="tx1"/>
                          </a:solidFill>
                          <a:latin typeface="+mn-lt"/>
                          <a:ea typeface="+mn-ea"/>
                          <a:cs typeface="+mn-cs"/>
                        </a:rPr>
                        <a:t>deux nouveaux accords possibles </a:t>
                      </a:r>
                      <a:r>
                        <a:rPr lang="fr-FR" sz="1600" b="0" i="0" u="none" strike="noStrike" kern="1200" baseline="0" dirty="0" smtClean="0">
                          <a:solidFill>
                            <a:schemeClr val="tx1"/>
                          </a:solidFill>
                          <a:latin typeface="+mn-lt"/>
                          <a:ea typeface="+mn-ea"/>
                          <a:cs typeface="+mn-cs"/>
                        </a:rPr>
                        <a:t>:</a:t>
                      </a:r>
                    </a:p>
                    <a:p>
                      <a:pPr marL="444500" indent="-88900" algn="just">
                        <a:buClr>
                          <a:srgbClr val="FF0000"/>
                        </a:buClr>
                        <a:buFont typeface="Wingdings" panose="05000000000000000000" pitchFamily="2" charset="2"/>
                        <a:buChar char="v"/>
                        <a:tabLst/>
                      </a:pPr>
                      <a:r>
                        <a:rPr lang="fr-FR" sz="1600" b="0" i="0" u="none" strike="noStrike" kern="1200" baseline="0" dirty="0" smtClean="0">
                          <a:solidFill>
                            <a:schemeClr val="tx1"/>
                          </a:solidFill>
                          <a:latin typeface="+mn-lt"/>
                          <a:ea typeface="+mn-ea"/>
                          <a:cs typeface="+mn-cs"/>
                        </a:rPr>
                        <a:t>Un accord applicable aux seuls salariés transférés afin d’assurer la transition avec l’entreprise d’accueil d’une durée maximale de 3 ans</a:t>
                      </a:r>
                    </a:p>
                    <a:p>
                      <a:pPr marL="355600" indent="0" algn="just">
                        <a:buClr>
                          <a:srgbClr val="FF0000"/>
                        </a:buClr>
                        <a:buFontTx/>
                        <a:buNone/>
                        <a:tabLst/>
                      </a:pPr>
                      <a:endParaRPr lang="fr-FR" sz="1600" b="0" i="0" u="none" strike="noStrike" kern="1200" baseline="0" dirty="0" smtClean="0">
                        <a:solidFill>
                          <a:schemeClr val="tx1"/>
                        </a:solidFill>
                        <a:latin typeface="+mn-lt"/>
                        <a:ea typeface="+mn-ea"/>
                        <a:cs typeface="+mn-cs"/>
                      </a:endParaRPr>
                    </a:p>
                    <a:p>
                      <a:pPr marL="444500" indent="-88900" algn="just">
                        <a:buClr>
                          <a:srgbClr val="FF0000"/>
                        </a:buClr>
                        <a:buFont typeface="Wingdings" panose="05000000000000000000" pitchFamily="2" charset="2"/>
                        <a:buChar char="v"/>
                        <a:tabLst/>
                      </a:pPr>
                      <a:r>
                        <a:rPr lang="fr-FR" sz="1600" b="0" i="0" u="none" strike="noStrike" kern="1200" baseline="0" dirty="0" smtClean="0">
                          <a:solidFill>
                            <a:schemeClr val="tx1"/>
                          </a:solidFill>
                          <a:latin typeface="+mn-lt"/>
                          <a:ea typeface="+mn-ea"/>
                          <a:cs typeface="+mn-cs"/>
                        </a:rPr>
                        <a:t>Un accord d’adaptation couvrant l’ensemble des salariés impactés par une opération de restructuration ou de réorganisation et révisant ou se substituant aux dispositions conventionnelles applicables dans les différentes entreprises concernées</a:t>
                      </a:r>
                      <a:endParaRPr lang="fr-FR" sz="1600" baseline="0" dirty="0">
                        <a:solidFill>
                          <a:schemeClr val="tx1"/>
                        </a:solidFill>
                      </a:endParaRPr>
                    </a:p>
                  </a:txBody>
                  <a:tcPr/>
                </a:tc>
              </a:tr>
            </a:tbl>
          </a:graphicData>
        </a:graphic>
      </p:graphicFrame>
      <p:sp>
        <p:nvSpPr>
          <p:cNvPr id="8" name="ZoneTexte 7"/>
          <p:cNvSpPr txBox="1"/>
          <p:nvPr/>
        </p:nvSpPr>
        <p:spPr>
          <a:xfrm>
            <a:off x="1096391" y="4726406"/>
            <a:ext cx="9507985" cy="1200329"/>
          </a:xfrm>
          <a:prstGeom prst="rect">
            <a:avLst/>
          </a:prstGeom>
          <a:noFill/>
        </p:spPr>
        <p:txBody>
          <a:bodyPr wrap="square" rtlCol="0">
            <a:spAutoFit/>
          </a:bodyPr>
          <a:lstStyle/>
          <a:p>
            <a:pPr algn="just"/>
            <a:r>
              <a:rPr lang="fr-FR" b="1" dirty="0" smtClean="0"/>
              <a:t>Agir pour conserver les </a:t>
            </a:r>
            <a:r>
              <a:rPr lang="fr-FR" b="1" dirty="0"/>
              <a:t>avantages </a:t>
            </a:r>
            <a:r>
              <a:rPr lang="fr-FR" b="1" dirty="0" smtClean="0"/>
              <a:t>individuels </a:t>
            </a:r>
            <a:r>
              <a:rPr lang="fr-FR" b="1" dirty="0"/>
              <a:t>acquis</a:t>
            </a:r>
          </a:p>
          <a:p>
            <a:pPr marL="355600" lvl="1" algn="just"/>
            <a:r>
              <a:rPr lang="fr-FR" dirty="0"/>
              <a:t>En l’absence de convention ou d’accord de remplacement conclu </a:t>
            </a:r>
            <a:r>
              <a:rPr lang="fr-FR" dirty="0" smtClean="0"/>
              <a:t>dans un </a:t>
            </a:r>
            <a:r>
              <a:rPr lang="fr-FR" dirty="0"/>
              <a:t>délai à compter de l’expiration du préavis, seule la rémunération </a:t>
            </a:r>
            <a:r>
              <a:rPr lang="fr-FR" dirty="0" smtClean="0"/>
              <a:t>est maintenue</a:t>
            </a:r>
            <a:r>
              <a:rPr lang="fr-FR" dirty="0"/>
              <a:t>. Les salariés ne conservent plus les avantages individuels </a:t>
            </a:r>
            <a:r>
              <a:rPr lang="fr-FR" dirty="0" smtClean="0"/>
              <a:t>acquis.</a:t>
            </a:r>
            <a:endParaRPr lang="fr-FR" dirty="0"/>
          </a:p>
        </p:txBody>
      </p:sp>
    </p:spTree>
    <p:extLst>
      <p:ext uri="{BB962C8B-B14F-4D97-AF65-F5344CB8AC3E}">
        <p14:creationId xmlns:p14="http://schemas.microsoft.com/office/powerpoint/2010/main" val="24997842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23/11/2016</a:t>
            </a:r>
            <a:endParaRPr lang="fr-FR"/>
          </a:p>
        </p:txBody>
      </p:sp>
      <p:sp>
        <p:nvSpPr>
          <p:cNvPr id="3" name="Espace réservé du pied de page 2"/>
          <p:cNvSpPr>
            <a:spLocks noGrp="1"/>
          </p:cNvSpPr>
          <p:nvPr>
            <p:ph type="ftr" sz="quarter" idx="11"/>
          </p:nvPr>
        </p:nvSpPr>
        <p:spPr/>
        <p:txBody>
          <a:bodyPr/>
          <a:lstStyle/>
          <a:p>
            <a:r>
              <a:rPr lang="fr-FR" smtClean="0"/>
              <a:t>CGT – Loi travail</a:t>
            </a:r>
            <a:endParaRPr lang="fr-FR"/>
          </a:p>
        </p:txBody>
      </p:sp>
      <p:sp>
        <p:nvSpPr>
          <p:cNvPr id="4" name="Espace réservé du numéro de diapositive 3"/>
          <p:cNvSpPr>
            <a:spLocks noGrp="1"/>
          </p:cNvSpPr>
          <p:nvPr>
            <p:ph type="sldNum" sz="quarter" idx="12"/>
          </p:nvPr>
        </p:nvSpPr>
        <p:spPr/>
        <p:txBody>
          <a:bodyPr/>
          <a:lstStyle/>
          <a:p>
            <a:fld id="{28F18F84-1EA6-4184-B79D-817460656D66}" type="slidenum">
              <a:rPr lang="fr-FR" smtClean="0"/>
              <a:t>9</a:t>
            </a:fld>
            <a:endParaRPr lang="fr-FR"/>
          </a:p>
        </p:txBody>
      </p:sp>
      <p:sp>
        <p:nvSpPr>
          <p:cNvPr id="5" name="ZoneTexte 4"/>
          <p:cNvSpPr txBox="1"/>
          <p:nvPr/>
        </p:nvSpPr>
        <p:spPr>
          <a:xfrm>
            <a:off x="838200" y="656948"/>
            <a:ext cx="10605117" cy="5786199"/>
          </a:xfrm>
          <a:prstGeom prst="rect">
            <a:avLst/>
          </a:prstGeom>
          <a:noFill/>
        </p:spPr>
        <p:txBody>
          <a:bodyPr wrap="square" rtlCol="0">
            <a:spAutoFit/>
          </a:bodyPr>
          <a:lstStyle/>
          <a:p>
            <a:pPr algn="ctr"/>
            <a:r>
              <a:rPr lang="fr-FR" sz="3600" b="1" dirty="0"/>
              <a:t>Nouvelle articulation entre les accords conclus </a:t>
            </a:r>
            <a:endParaRPr lang="fr-FR" sz="3600" b="1" dirty="0" smtClean="0"/>
          </a:p>
          <a:p>
            <a:pPr algn="ctr"/>
            <a:r>
              <a:rPr lang="fr-FR" sz="3600" b="1" dirty="0" smtClean="0"/>
              <a:t>à </a:t>
            </a:r>
            <a:r>
              <a:rPr lang="fr-FR" sz="3600" b="1" dirty="0"/>
              <a:t>différents niveaux</a:t>
            </a:r>
          </a:p>
          <a:p>
            <a:endParaRPr lang="fr-FR" sz="1200" b="1" dirty="0" smtClean="0"/>
          </a:p>
          <a:p>
            <a:endParaRPr lang="fr-FR" sz="1200" b="1" dirty="0" smtClean="0"/>
          </a:p>
          <a:p>
            <a:endParaRPr lang="fr-FR" sz="1200" b="1" dirty="0"/>
          </a:p>
          <a:p>
            <a:r>
              <a:rPr lang="fr-FR" sz="1600" b="1" u="sng" dirty="0" smtClean="0"/>
              <a:t>L’accord </a:t>
            </a:r>
            <a:r>
              <a:rPr lang="fr-FR" sz="1600" b="1" u="sng" dirty="0"/>
              <a:t>de groupe</a:t>
            </a:r>
            <a:endParaRPr lang="fr-FR" sz="1600" u="sng" dirty="0" smtClean="0"/>
          </a:p>
          <a:p>
            <a:endParaRPr lang="fr-FR" sz="1200" dirty="0"/>
          </a:p>
          <a:p>
            <a:pPr lvl="1" algn="just"/>
            <a:r>
              <a:rPr lang="fr-FR" sz="1400" dirty="0" smtClean="0"/>
              <a:t>Il peut </a:t>
            </a:r>
            <a:r>
              <a:rPr lang="fr-FR" sz="1400" dirty="0"/>
              <a:t>déroger à l’accord de branche </a:t>
            </a:r>
            <a:r>
              <a:rPr lang="fr-FR" sz="1400" b="1" dirty="0"/>
              <a:t>sans que celui-ci l’y autorise expressément </a:t>
            </a:r>
            <a:r>
              <a:rPr lang="fr-FR" sz="1400" dirty="0"/>
              <a:t>comme </a:t>
            </a:r>
            <a:r>
              <a:rPr lang="fr-FR" sz="1400" dirty="0" smtClean="0"/>
              <a:t>auparavant. Lorsque </a:t>
            </a:r>
            <a:r>
              <a:rPr lang="fr-FR" sz="1400" dirty="0"/>
              <a:t>l’accord le prévoit expressément, ses stipulations peuvent prévaloir sur celles ayant le </a:t>
            </a:r>
            <a:r>
              <a:rPr lang="fr-FR" sz="1400" dirty="0" smtClean="0"/>
              <a:t>même objet </a:t>
            </a:r>
            <a:r>
              <a:rPr lang="fr-FR" sz="1400" dirty="0"/>
              <a:t>des conventions ou accords conclus antérieurement ou postérieurement dans les </a:t>
            </a:r>
            <a:r>
              <a:rPr lang="fr-FR" sz="1400" dirty="0" smtClean="0"/>
              <a:t>entreprises comprises </a:t>
            </a:r>
            <a:r>
              <a:rPr lang="fr-FR" sz="1400" dirty="0"/>
              <a:t>dans son </a:t>
            </a:r>
            <a:r>
              <a:rPr lang="fr-FR" sz="1400" dirty="0" smtClean="0"/>
              <a:t>périmètre.</a:t>
            </a:r>
          </a:p>
          <a:p>
            <a:endParaRPr lang="fr-FR" sz="1200" dirty="0"/>
          </a:p>
          <a:p>
            <a:r>
              <a:rPr lang="fr-FR" sz="1600" b="1" u="sng" dirty="0"/>
              <a:t>L’accord interentreprises</a:t>
            </a:r>
          </a:p>
          <a:p>
            <a:endParaRPr lang="fr-FR" sz="1200" dirty="0"/>
          </a:p>
          <a:p>
            <a:pPr lvl="1" algn="just"/>
            <a:r>
              <a:rPr lang="fr-FR" sz="1400" dirty="0"/>
              <a:t>Lorsque l’accord le prévoit expressément, ses stipulations peuvent prévaloir sur celles ayant le </a:t>
            </a:r>
            <a:r>
              <a:rPr lang="fr-FR" sz="1400" dirty="0" smtClean="0"/>
              <a:t>même objet </a:t>
            </a:r>
            <a:r>
              <a:rPr lang="fr-FR" sz="1400" dirty="0"/>
              <a:t>des conventions ou accords conclus antérieurement ou </a:t>
            </a:r>
            <a:r>
              <a:rPr lang="fr-FR" sz="1400" dirty="0" smtClean="0"/>
              <a:t>postérieurement </a:t>
            </a:r>
            <a:r>
              <a:rPr lang="fr-FR" sz="1400" dirty="0"/>
              <a:t>dans les </a:t>
            </a:r>
            <a:r>
              <a:rPr lang="fr-FR" sz="1400" dirty="0" smtClean="0"/>
              <a:t>établissement compris </a:t>
            </a:r>
            <a:r>
              <a:rPr lang="fr-FR" sz="1400" dirty="0"/>
              <a:t>dans son </a:t>
            </a:r>
            <a:r>
              <a:rPr lang="fr-FR" sz="1400" dirty="0" smtClean="0"/>
              <a:t>périmètre.</a:t>
            </a:r>
          </a:p>
          <a:p>
            <a:endParaRPr lang="fr-FR" sz="1400" b="1" dirty="0" smtClean="0"/>
          </a:p>
          <a:p>
            <a:r>
              <a:rPr lang="fr-FR" sz="1400" b="1" dirty="0" smtClean="0"/>
              <a:t>Si </a:t>
            </a:r>
            <a:r>
              <a:rPr lang="fr-FR" sz="1400" b="1" dirty="0"/>
              <a:t>la loi fixe une nouvelle hiérarchie entre différents niveaux de négociation, elle ne précise pas si l’accord de groupe prime sur l’accord interentreprises</a:t>
            </a:r>
          </a:p>
          <a:p>
            <a:r>
              <a:rPr lang="fr-FR" b="1" u="sng" dirty="0"/>
              <a:t>L’accord d’entreprise</a:t>
            </a:r>
          </a:p>
          <a:p>
            <a:endParaRPr lang="fr-FR" sz="1200" dirty="0"/>
          </a:p>
          <a:p>
            <a:pPr lvl="1" algn="just"/>
            <a:r>
              <a:rPr lang="fr-FR" sz="1400" dirty="0"/>
              <a:t>Lorsque l’accord le prévoit expressément, ses </a:t>
            </a:r>
            <a:r>
              <a:rPr lang="fr-FR" sz="1400" dirty="0" smtClean="0"/>
              <a:t>dispositions </a:t>
            </a:r>
            <a:r>
              <a:rPr lang="fr-FR" sz="1400" dirty="0"/>
              <a:t>peuvent prévaloir sur celles ayant le </a:t>
            </a:r>
            <a:r>
              <a:rPr lang="fr-FR" sz="1400" dirty="0" smtClean="0"/>
              <a:t>même objet </a:t>
            </a:r>
            <a:r>
              <a:rPr lang="fr-FR" sz="1400" dirty="0"/>
              <a:t>des conventions ou accords conclus antérieurement ou </a:t>
            </a:r>
            <a:r>
              <a:rPr lang="fr-FR" sz="1400" dirty="0" smtClean="0"/>
              <a:t>postérieurement </a:t>
            </a:r>
            <a:r>
              <a:rPr lang="fr-FR" sz="1400" dirty="0"/>
              <a:t>dans les entreprises </a:t>
            </a:r>
            <a:r>
              <a:rPr lang="fr-FR" sz="1400" dirty="0" smtClean="0"/>
              <a:t>ou établissements </a:t>
            </a:r>
            <a:r>
              <a:rPr lang="fr-FR" sz="1400" dirty="0"/>
              <a:t>compris dans son </a:t>
            </a:r>
            <a:r>
              <a:rPr lang="fr-FR" sz="1400" dirty="0" smtClean="0"/>
              <a:t>périmètre.</a:t>
            </a:r>
          </a:p>
          <a:p>
            <a:pPr lvl="1" algn="just"/>
            <a:endParaRPr lang="fr-FR" sz="1200" dirty="0" smtClean="0"/>
          </a:p>
          <a:p>
            <a:endParaRPr lang="fr-FR" sz="1200" dirty="0"/>
          </a:p>
        </p:txBody>
      </p:sp>
    </p:spTree>
    <p:extLst>
      <p:ext uri="{BB962C8B-B14F-4D97-AF65-F5344CB8AC3E}">
        <p14:creationId xmlns:p14="http://schemas.microsoft.com/office/powerpoint/2010/main" val="3228843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TotalTime>
  <Words>4717</Words>
  <Application>Microsoft Office PowerPoint</Application>
  <PresentationFormat>Grand écran</PresentationFormat>
  <Paragraphs>530</Paragraphs>
  <Slides>33</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33</vt:i4>
      </vt:variant>
    </vt:vector>
  </HeadingPairs>
  <TitlesOfParts>
    <vt:vector size="39" baseType="lpstr">
      <vt:lpstr>Arial</vt:lpstr>
      <vt:lpstr>Calibri</vt:lpstr>
      <vt:lpstr>Calibri Light</vt:lpstr>
      <vt:lpstr>Courier New</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Y.PETOT</dc:creator>
  <cp:lastModifiedBy>SAMBA - C.PERRET</cp:lastModifiedBy>
  <cp:revision>67</cp:revision>
  <cp:lastPrinted>2016-11-24T10:39:07Z</cp:lastPrinted>
  <dcterms:created xsi:type="dcterms:W3CDTF">2016-11-23T10:24:12Z</dcterms:created>
  <dcterms:modified xsi:type="dcterms:W3CDTF">2016-12-01T08:51:13Z</dcterms:modified>
</cp:coreProperties>
</file>